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6"/>
  </p:notesMasterIdLst>
  <p:sldIdLst>
    <p:sldId id="344" r:id="rId2"/>
    <p:sldId id="258" r:id="rId3"/>
    <p:sldId id="437" r:id="rId4"/>
    <p:sldId id="438" r:id="rId5"/>
    <p:sldId id="259" r:id="rId6"/>
    <p:sldId id="426" r:id="rId7"/>
    <p:sldId id="260" r:id="rId8"/>
    <p:sldId id="395" r:id="rId9"/>
    <p:sldId id="411" r:id="rId10"/>
    <p:sldId id="336" r:id="rId11"/>
    <p:sldId id="396" r:id="rId12"/>
    <p:sldId id="398" r:id="rId13"/>
    <p:sldId id="427" r:id="rId14"/>
    <p:sldId id="397" r:id="rId15"/>
    <p:sldId id="337" r:id="rId16"/>
    <p:sldId id="412" r:id="rId17"/>
    <p:sldId id="343" r:id="rId18"/>
    <p:sldId id="422" r:id="rId19"/>
    <p:sldId id="439" r:id="rId20"/>
    <p:sldId id="429" r:id="rId21"/>
    <p:sldId id="428" r:id="rId22"/>
    <p:sldId id="436" r:id="rId23"/>
    <p:sldId id="435" r:id="rId24"/>
    <p:sldId id="338" r:id="rId25"/>
    <p:sldId id="339" r:id="rId26"/>
    <p:sldId id="430" r:id="rId27"/>
    <p:sldId id="262" r:id="rId28"/>
    <p:sldId id="400" r:id="rId29"/>
    <p:sldId id="399" r:id="rId30"/>
    <p:sldId id="263" r:id="rId31"/>
    <p:sldId id="265" r:id="rId32"/>
    <p:sldId id="264" r:id="rId33"/>
    <p:sldId id="423" r:id="rId34"/>
    <p:sldId id="432" r:id="rId35"/>
    <p:sldId id="266" r:id="rId36"/>
    <p:sldId id="267" r:id="rId37"/>
    <p:sldId id="268" r:id="rId38"/>
    <p:sldId id="416" r:id="rId39"/>
    <p:sldId id="277" r:id="rId40"/>
    <p:sldId id="269" r:id="rId41"/>
    <p:sldId id="271" r:id="rId42"/>
    <p:sldId id="415" r:id="rId43"/>
    <p:sldId id="273" r:id="rId44"/>
    <p:sldId id="274" r:id="rId45"/>
    <p:sldId id="275" r:id="rId46"/>
    <p:sldId id="424" r:id="rId47"/>
    <p:sldId id="425" r:id="rId48"/>
    <p:sldId id="276" r:id="rId49"/>
    <p:sldId id="282" r:id="rId50"/>
    <p:sldId id="401" r:id="rId51"/>
    <p:sldId id="440" r:id="rId52"/>
    <p:sldId id="447" r:id="rId53"/>
    <p:sldId id="441" r:id="rId54"/>
    <p:sldId id="442" r:id="rId55"/>
    <p:sldId id="443" r:id="rId56"/>
    <p:sldId id="283" r:id="rId57"/>
    <p:sldId id="285" r:id="rId58"/>
    <p:sldId id="449" r:id="rId59"/>
    <p:sldId id="450" r:id="rId60"/>
    <p:sldId id="288" r:id="rId61"/>
    <p:sldId id="284" r:id="rId62"/>
    <p:sldId id="445" r:id="rId63"/>
    <p:sldId id="446" r:id="rId64"/>
    <p:sldId id="346" r:id="rId65"/>
    <p:sldId id="392" r:id="rId66"/>
    <p:sldId id="348" r:id="rId67"/>
    <p:sldId id="349" r:id="rId68"/>
    <p:sldId id="355" r:id="rId69"/>
    <p:sldId id="350" r:id="rId70"/>
    <p:sldId id="373" r:id="rId71"/>
    <p:sldId id="393" r:id="rId72"/>
    <p:sldId id="353" r:id="rId73"/>
    <p:sldId id="402" r:id="rId74"/>
    <p:sldId id="431" r:id="rId75"/>
    <p:sldId id="403" r:id="rId76"/>
    <p:sldId id="351" r:id="rId77"/>
    <p:sldId id="352" r:id="rId78"/>
    <p:sldId id="354" r:id="rId79"/>
    <p:sldId id="434" r:id="rId80"/>
    <p:sldId id="389" r:id="rId81"/>
    <p:sldId id="409" r:id="rId82"/>
    <p:sldId id="364" r:id="rId83"/>
    <p:sldId id="407" r:id="rId84"/>
    <p:sldId id="408" r:id="rId85"/>
    <p:sldId id="365" r:id="rId86"/>
    <p:sldId id="406" r:id="rId87"/>
    <p:sldId id="368" r:id="rId88"/>
    <p:sldId id="369" r:id="rId89"/>
    <p:sldId id="370" r:id="rId90"/>
    <p:sldId id="366" r:id="rId91"/>
    <p:sldId id="367" r:id="rId92"/>
    <p:sldId id="390" r:id="rId93"/>
    <p:sldId id="371" r:id="rId94"/>
    <p:sldId id="372" r:id="rId95"/>
    <p:sldId id="375" r:id="rId96"/>
    <p:sldId id="410" r:id="rId97"/>
    <p:sldId id="376" r:id="rId98"/>
    <p:sldId id="377" r:id="rId99"/>
    <p:sldId id="418" r:id="rId100"/>
    <p:sldId id="420" r:id="rId101"/>
    <p:sldId id="419" r:id="rId102"/>
    <p:sldId id="421" r:id="rId103"/>
    <p:sldId id="378" r:id="rId104"/>
    <p:sldId id="379" r:id="rId105"/>
    <p:sldId id="380" r:id="rId106"/>
    <p:sldId id="381" r:id="rId107"/>
    <p:sldId id="382" r:id="rId108"/>
    <p:sldId id="383" r:id="rId109"/>
    <p:sldId id="391" r:id="rId110"/>
    <p:sldId id="385" r:id="rId111"/>
    <p:sldId id="386" r:id="rId112"/>
    <p:sldId id="387" r:id="rId113"/>
    <p:sldId id="394" r:id="rId114"/>
    <p:sldId id="388" r:id="rId115"/>
  </p:sldIdLst>
  <p:sldSz cx="9144000" cy="6858000" type="screen4x3"/>
  <p:notesSz cx="6858000" cy="9144000"/>
  <p:defaultTextStyle>
    <a:defPPr>
      <a:defRPr lang="zh-CN"/>
    </a:defPPr>
    <a:lvl1pPr algn="l" rtl="0" fontAlgn="base">
      <a:spcBef>
        <a:spcPct val="20000"/>
      </a:spcBef>
      <a:spcAft>
        <a:spcPct val="0"/>
      </a:spcAft>
      <a:buClr>
        <a:schemeClr val="accent2"/>
      </a:buClr>
      <a:buSzPct val="75000"/>
      <a:buFont typeface="Wingdings" pitchFamily="2" charset="2"/>
      <a:buChar char="p"/>
      <a:defRPr sz="2600" b="1" kern="1200">
        <a:solidFill>
          <a:schemeClr val="tx1"/>
        </a:solidFill>
        <a:latin typeface="Arial" charset="0"/>
        <a:ea typeface="黑体" pitchFamily="2" charset="-122"/>
        <a:cs typeface="+mn-cs"/>
      </a:defRPr>
    </a:lvl1pPr>
    <a:lvl2pPr marL="457200" algn="l" rtl="0" fontAlgn="base">
      <a:spcBef>
        <a:spcPct val="20000"/>
      </a:spcBef>
      <a:spcAft>
        <a:spcPct val="0"/>
      </a:spcAft>
      <a:buClr>
        <a:schemeClr val="accent2"/>
      </a:buClr>
      <a:buSzPct val="75000"/>
      <a:buFont typeface="Wingdings" pitchFamily="2" charset="2"/>
      <a:buChar char="p"/>
      <a:defRPr sz="2600" b="1" kern="1200">
        <a:solidFill>
          <a:schemeClr val="tx1"/>
        </a:solidFill>
        <a:latin typeface="Arial" charset="0"/>
        <a:ea typeface="黑体" pitchFamily="2" charset="-122"/>
        <a:cs typeface="+mn-cs"/>
      </a:defRPr>
    </a:lvl2pPr>
    <a:lvl3pPr marL="914400" algn="l" rtl="0" fontAlgn="base">
      <a:spcBef>
        <a:spcPct val="20000"/>
      </a:spcBef>
      <a:spcAft>
        <a:spcPct val="0"/>
      </a:spcAft>
      <a:buClr>
        <a:schemeClr val="accent2"/>
      </a:buClr>
      <a:buSzPct val="75000"/>
      <a:buFont typeface="Wingdings" pitchFamily="2" charset="2"/>
      <a:buChar char="p"/>
      <a:defRPr sz="2600" b="1" kern="1200">
        <a:solidFill>
          <a:schemeClr val="tx1"/>
        </a:solidFill>
        <a:latin typeface="Arial" charset="0"/>
        <a:ea typeface="黑体" pitchFamily="2" charset="-122"/>
        <a:cs typeface="+mn-cs"/>
      </a:defRPr>
    </a:lvl3pPr>
    <a:lvl4pPr marL="1371600" algn="l" rtl="0" fontAlgn="base">
      <a:spcBef>
        <a:spcPct val="20000"/>
      </a:spcBef>
      <a:spcAft>
        <a:spcPct val="0"/>
      </a:spcAft>
      <a:buClr>
        <a:schemeClr val="accent2"/>
      </a:buClr>
      <a:buSzPct val="75000"/>
      <a:buFont typeface="Wingdings" pitchFamily="2" charset="2"/>
      <a:buChar char="p"/>
      <a:defRPr sz="2600" b="1" kern="1200">
        <a:solidFill>
          <a:schemeClr val="tx1"/>
        </a:solidFill>
        <a:latin typeface="Arial" charset="0"/>
        <a:ea typeface="黑体" pitchFamily="2" charset="-122"/>
        <a:cs typeface="+mn-cs"/>
      </a:defRPr>
    </a:lvl4pPr>
    <a:lvl5pPr marL="1828800" algn="l" rtl="0" fontAlgn="base">
      <a:spcBef>
        <a:spcPct val="20000"/>
      </a:spcBef>
      <a:spcAft>
        <a:spcPct val="0"/>
      </a:spcAft>
      <a:buClr>
        <a:schemeClr val="accent2"/>
      </a:buClr>
      <a:buSzPct val="75000"/>
      <a:buFont typeface="Wingdings" pitchFamily="2" charset="2"/>
      <a:buChar char="p"/>
      <a:defRPr sz="2600" b="1" kern="1200">
        <a:solidFill>
          <a:schemeClr val="tx1"/>
        </a:solidFill>
        <a:latin typeface="Arial" charset="0"/>
        <a:ea typeface="黑体" pitchFamily="2" charset="-122"/>
        <a:cs typeface="+mn-cs"/>
      </a:defRPr>
    </a:lvl5pPr>
    <a:lvl6pPr marL="2286000" algn="l" defTabSz="914400" rtl="0" eaLnBrk="1" latinLnBrk="0" hangingPunct="1">
      <a:defRPr sz="2600" b="1" kern="1200">
        <a:solidFill>
          <a:schemeClr val="tx1"/>
        </a:solidFill>
        <a:latin typeface="Arial" charset="0"/>
        <a:ea typeface="黑体" pitchFamily="2" charset="-122"/>
        <a:cs typeface="+mn-cs"/>
      </a:defRPr>
    </a:lvl6pPr>
    <a:lvl7pPr marL="2743200" algn="l" defTabSz="914400" rtl="0" eaLnBrk="1" latinLnBrk="0" hangingPunct="1">
      <a:defRPr sz="2600" b="1" kern="1200">
        <a:solidFill>
          <a:schemeClr val="tx1"/>
        </a:solidFill>
        <a:latin typeface="Arial" charset="0"/>
        <a:ea typeface="黑体" pitchFamily="2" charset="-122"/>
        <a:cs typeface="+mn-cs"/>
      </a:defRPr>
    </a:lvl7pPr>
    <a:lvl8pPr marL="3200400" algn="l" defTabSz="914400" rtl="0" eaLnBrk="1" latinLnBrk="0" hangingPunct="1">
      <a:defRPr sz="2600" b="1" kern="1200">
        <a:solidFill>
          <a:schemeClr val="tx1"/>
        </a:solidFill>
        <a:latin typeface="Arial" charset="0"/>
        <a:ea typeface="黑体" pitchFamily="2" charset="-122"/>
        <a:cs typeface="+mn-cs"/>
      </a:defRPr>
    </a:lvl8pPr>
    <a:lvl9pPr marL="3657600" algn="l" defTabSz="914400" rtl="0" eaLnBrk="1" latinLnBrk="0" hangingPunct="1">
      <a:defRPr sz="2600" b="1" kern="1200">
        <a:solidFill>
          <a:schemeClr val="tx1"/>
        </a:solidFill>
        <a:latin typeface="Arial" charset="0"/>
        <a:ea typeface="黑体" pitchFamily="2" charset="-122"/>
        <a:cs typeface="+mn-cs"/>
      </a:defRPr>
    </a:lvl9pPr>
  </p:defaultTextStyle>
  <p:modifyVerifier cryptProviderType="rsaFull" cryptAlgorithmClass="hash" cryptAlgorithmType="typeAny" cryptAlgorithmSid="4" spinCount="100000" saltData="JyvoQlyEAVBifGsKB8KYTQ==" hashData="Q9UynsKRh/Kv+d3xeItR2FkIGoQ="/>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00"/>
    <a:srgbClr val="FF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3" autoAdjust="0"/>
    <p:restoredTop sz="63469" autoAdjust="0"/>
  </p:normalViewPr>
  <p:slideViewPr>
    <p:cSldViewPr showGuides="1">
      <p:cViewPr varScale="1">
        <p:scale>
          <a:sx n="43" d="100"/>
          <a:sy n="43" d="100"/>
        </p:scale>
        <p:origin x="-223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7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8046268553377099"/>
          <c:y val="2.11480930907662E-2"/>
        </c:manualLayout>
      </c:layout>
      <c:overlay val="0"/>
      <c:spPr>
        <a:noFill/>
        <a:ln w="41358">
          <a:noFill/>
        </a:ln>
      </c:spPr>
      <c:txPr>
        <a:bodyPr/>
        <a:lstStyle/>
        <a:p>
          <a:pPr>
            <a:defRPr sz="1303" b="0" i="0" u="none" strike="noStrike" baseline="0">
              <a:solidFill>
                <a:srgbClr val="000000"/>
              </a:solidFill>
              <a:latin typeface="宋体"/>
              <a:ea typeface="宋体"/>
              <a:cs typeface="宋体"/>
            </a:defRPr>
          </a:pPr>
          <a:endParaRPr lang="zh-CN"/>
        </a:p>
      </c:txPr>
    </c:title>
    <c:autoTitleDeleted val="0"/>
    <c:plotArea>
      <c:layout>
        <c:manualLayout>
          <c:layoutTarget val="inner"/>
          <c:xMode val="edge"/>
          <c:yMode val="edge"/>
          <c:x val="0.27249357326478202"/>
          <c:y val="0.15407854984894301"/>
          <c:w val="0.70437017994858697"/>
          <c:h val="0.66767371601208703"/>
        </c:manualLayout>
      </c:layout>
      <c:barChart>
        <c:barDir val="col"/>
        <c:grouping val="clustered"/>
        <c:varyColors val="0"/>
        <c:ser>
          <c:idx val="0"/>
          <c:order val="0"/>
          <c:tx>
            <c:strRef>
              <c:f>Sheet1!$A$2</c:f>
              <c:strCache>
                <c:ptCount val="1"/>
                <c:pt idx="0">
                  <c:v>软件产业完成销售</c:v>
                </c:pt>
              </c:strCache>
            </c:strRef>
          </c:tx>
          <c:spPr>
            <a:solidFill>
              <a:srgbClr val="9999FF"/>
            </a:solidFill>
            <a:ln w="20679">
              <a:solidFill>
                <a:srgbClr val="000000"/>
              </a:solidFill>
              <a:prstDash val="solid"/>
            </a:ln>
          </c:spPr>
          <c:invertIfNegative val="0"/>
          <c:cat>
            <c:strRef>
              <c:f>Sheet1!$B$1:$I$1</c:f>
              <c:strCache>
                <c:ptCount val="8"/>
                <c:pt idx="0">
                  <c:v>2004年</c:v>
                </c:pt>
                <c:pt idx="1">
                  <c:v>2005年</c:v>
                </c:pt>
                <c:pt idx="2">
                  <c:v>2006年</c:v>
                </c:pt>
                <c:pt idx="3">
                  <c:v>2007年</c:v>
                </c:pt>
                <c:pt idx="4">
                  <c:v>2008年</c:v>
                </c:pt>
                <c:pt idx="5">
                  <c:v>2009年</c:v>
                </c:pt>
                <c:pt idx="6">
                  <c:v>2010年</c:v>
                </c:pt>
                <c:pt idx="7">
                  <c:v>2011年</c:v>
                </c:pt>
              </c:strCache>
            </c:strRef>
          </c:cat>
          <c:val>
            <c:numRef>
              <c:f>Sheet1!$B$2:$I$2</c:f>
              <c:numCache>
                <c:formatCode>General</c:formatCode>
                <c:ptCount val="8"/>
                <c:pt idx="0">
                  <c:v>2404</c:v>
                </c:pt>
                <c:pt idx="1">
                  <c:v>3900</c:v>
                </c:pt>
                <c:pt idx="2">
                  <c:v>4801</c:v>
                </c:pt>
                <c:pt idx="3">
                  <c:v>5800</c:v>
                </c:pt>
                <c:pt idx="4">
                  <c:v>7572</c:v>
                </c:pt>
                <c:pt idx="5">
                  <c:v>9513</c:v>
                </c:pt>
                <c:pt idx="6">
                  <c:v>13364</c:v>
                </c:pt>
                <c:pt idx="7">
                  <c:v>18467</c:v>
                </c:pt>
              </c:numCache>
            </c:numRef>
          </c:val>
        </c:ser>
        <c:dLbls>
          <c:showLegendKey val="0"/>
          <c:showVal val="0"/>
          <c:showCatName val="0"/>
          <c:showSerName val="0"/>
          <c:showPercent val="0"/>
          <c:showBubbleSize val="0"/>
        </c:dLbls>
        <c:gapWidth val="150"/>
        <c:axId val="347328512"/>
        <c:axId val="251575616"/>
      </c:barChart>
      <c:catAx>
        <c:axId val="347328512"/>
        <c:scaling>
          <c:orientation val="minMax"/>
        </c:scaling>
        <c:delete val="0"/>
        <c:axPos val="b"/>
        <c:numFmt formatCode="General" sourceLinked="1"/>
        <c:majorTickMark val="in"/>
        <c:minorTickMark val="none"/>
        <c:tickLblPos val="nextTo"/>
        <c:spPr>
          <a:ln w="5170">
            <a:solidFill>
              <a:srgbClr val="000000"/>
            </a:solidFill>
            <a:prstDash val="solid"/>
          </a:ln>
        </c:spPr>
        <c:txPr>
          <a:bodyPr rot="0" vert="horz"/>
          <a:lstStyle/>
          <a:p>
            <a:pPr>
              <a:defRPr sz="1303" b="0" i="0" u="none" strike="noStrike" baseline="0">
                <a:solidFill>
                  <a:srgbClr val="000000"/>
                </a:solidFill>
                <a:latin typeface="宋体"/>
                <a:ea typeface="宋体"/>
                <a:cs typeface="宋体"/>
              </a:defRPr>
            </a:pPr>
            <a:endParaRPr lang="zh-CN"/>
          </a:p>
        </c:txPr>
        <c:crossAx val="251575616"/>
        <c:crosses val="autoZero"/>
        <c:auto val="1"/>
        <c:lblAlgn val="ctr"/>
        <c:lblOffset val="100"/>
        <c:tickMarkSkip val="1"/>
        <c:noMultiLvlLbl val="0"/>
      </c:catAx>
      <c:valAx>
        <c:axId val="251575616"/>
        <c:scaling>
          <c:orientation val="minMax"/>
        </c:scaling>
        <c:delete val="0"/>
        <c:axPos val="l"/>
        <c:majorGridlines>
          <c:spPr>
            <a:ln w="5170">
              <a:solidFill>
                <a:srgbClr val="000000"/>
              </a:solidFill>
              <a:prstDash val="solid"/>
            </a:ln>
          </c:spPr>
        </c:majorGridlines>
        <c:numFmt formatCode="General" sourceLinked="1"/>
        <c:majorTickMark val="in"/>
        <c:minorTickMark val="none"/>
        <c:tickLblPos val="nextTo"/>
        <c:spPr>
          <a:ln w="5170">
            <a:solidFill>
              <a:srgbClr val="000000"/>
            </a:solidFill>
            <a:prstDash val="solid"/>
          </a:ln>
        </c:spPr>
        <c:txPr>
          <a:bodyPr rot="0" vert="horz"/>
          <a:lstStyle/>
          <a:p>
            <a:pPr>
              <a:defRPr sz="1303" b="0" i="0" u="none" strike="noStrike" baseline="0">
                <a:solidFill>
                  <a:srgbClr val="000000"/>
                </a:solidFill>
                <a:latin typeface="宋体"/>
                <a:ea typeface="宋体"/>
                <a:cs typeface="宋体"/>
              </a:defRPr>
            </a:pPr>
            <a:endParaRPr lang="zh-CN"/>
          </a:p>
        </c:txPr>
        <c:crossAx val="347328512"/>
        <c:crosses val="autoZero"/>
        <c:crossBetween val="between"/>
      </c:valAx>
      <c:dTable>
        <c:showHorzBorder val="1"/>
        <c:showVertBorder val="1"/>
        <c:showOutline val="1"/>
        <c:showKeys val="0"/>
        <c:spPr>
          <a:ln w="5170">
            <a:solidFill>
              <a:srgbClr val="000000"/>
            </a:solidFill>
            <a:prstDash val="solid"/>
          </a:ln>
        </c:spPr>
        <c:txPr>
          <a:bodyPr/>
          <a:lstStyle/>
          <a:p>
            <a:pPr rtl="0">
              <a:defRPr sz="1384" b="0" i="0" u="none" strike="noStrike" baseline="0">
                <a:solidFill>
                  <a:srgbClr val="000000"/>
                </a:solidFill>
                <a:latin typeface="宋体"/>
                <a:ea typeface="宋体"/>
                <a:cs typeface="宋体"/>
              </a:defRPr>
            </a:pPr>
            <a:endParaRPr lang="zh-CN"/>
          </a:p>
        </c:txPr>
      </c:dTable>
      <c:spPr>
        <a:solidFill>
          <a:srgbClr val="C0C0C0"/>
        </a:solidFill>
        <a:ln w="20679">
          <a:solidFill>
            <a:srgbClr val="808080"/>
          </a:solidFill>
          <a:prstDash val="solid"/>
        </a:ln>
      </c:spPr>
    </c:plotArea>
    <c:plotVisOnly val="1"/>
    <c:dispBlanksAs val="gap"/>
    <c:showDLblsOverMax val="0"/>
  </c:chart>
  <c:spPr>
    <a:solidFill>
      <a:srgbClr val="FFFFFF"/>
    </a:solidFill>
    <a:ln w="5170">
      <a:solidFill>
        <a:srgbClr val="000000"/>
      </a:solidFill>
      <a:prstDash val="solid"/>
    </a:ln>
  </c:spPr>
  <c:txPr>
    <a:bodyPr/>
    <a:lstStyle/>
    <a:p>
      <a:pPr>
        <a:defRPr sz="1303" b="0" i="0" u="none" strike="noStrike" baseline="0">
          <a:solidFill>
            <a:srgbClr val="000000"/>
          </a:solidFill>
          <a:latin typeface="宋体"/>
          <a:ea typeface="宋体"/>
          <a:cs typeface="宋体"/>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b="0">
                <a:ea typeface="宋体" pitchFamily="2" charset="-122"/>
              </a:defRPr>
            </a:lvl1pPr>
          </a:lstStyle>
          <a:p>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b="0">
                <a:ea typeface="宋体" pitchFamily="2" charset="-122"/>
              </a:defRPr>
            </a:lvl1pPr>
          </a:lstStyle>
          <a:p>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b="0">
                <a:ea typeface="宋体" pitchFamily="2" charset="-122"/>
              </a:defRPr>
            </a:lvl1pPr>
          </a:lstStyle>
          <a:p>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b="0">
                <a:ea typeface="宋体" pitchFamily="2" charset="-122"/>
              </a:defRPr>
            </a:lvl1pPr>
          </a:lstStyle>
          <a:p>
            <a:fld id="{4C6ED367-F5F7-408D-849A-63186AD188CE}" type="slidenum">
              <a:rPr lang="en-US" altLang="zh-CN"/>
              <a:pPr/>
              <a:t>‹#›</a:t>
            </a:fld>
            <a:endParaRPr lang="en-US" altLang="zh-CN"/>
          </a:p>
        </p:txBody>
      </p:sp>
    </p:spTree>
    <p:extLst>
      <p:ext uri="{BB962C8B-B14F-4D97-AF65-F5344CB8AC3E}">
        <p14:creationId xmlns:p14="http://schemas.microsoft.com/office/powerpoint/2010/main" val="27423122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147768.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iki.mbalib.com/wiki/%E8%B4%A8%E9%87%8F"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baike.baidu.com/view/230361.htm" TargetMode="External"/><Relationship Id="rId3" Type="http://schemas.openxmlformats.org/officeDocument/2006/relationships/hyperlink" Target="http://baike.baidu.com/view/37.htm" TargetMode="External"/><Relationship Id="rId7" Type="http://schemas.openxmlformats.org/officeDocument/2006/relationships/hyperlink" Target="http://baike.baidu.com/view/899068.htm"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10" Type="http://schemas.openxmlformats.org/officeDocument/2006/relationships/hyperlink" Target="http://baike.baidu.com/view/45743.htm" TargetMode="External"/><Relationship Id="rId4" Type="http://schemas.openxmlformats.org/officeDocument/2006/relationships/hyperlink" Target="http://baike.baidu.com/view/6814120.htm" TargetMode="External"/><Relationship Id="rId9" Type="http://schemas.openxmlformats.org/officeDocument/2006/relationships/hyperlink" Target="http://baike.baidu.com/view/330120.htm" TargetMode="Externa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baike.baidu.com/view/230361.htm" TargetMode="External"/><Relationship Id="rId3" Type="http://schemas.openxmlformats.org/officeDocument/2006/relationships/hyperlink" Target="http://baike.baidu.com/view/37.htm" TargetMode="External"/><Relationship Id="rId7" Type="http://schemas.openxmlformats.org/officeDocument/2006/relationships/hyperlink" Target="http://baike.baidu.com/view/899068.htm" TargetMode="External"/><Relationship Id="rId2" Type="http://schemas.openxmlformats.org/officeDocument/2006/relationships/slide" Target="../slides/slide100.xml"/><Relationship Id="rId1" Type="http://schemas.openxmlformats.org/officeDocument/2006/relationships/notesMaster" Target="../notesMasters/notesMaster1.xm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10" Type="http://schemas.openxmlformats.org/officeDocument/2006/relationships/hyperlink" Target="http://baike.baidu.com/view/45743.htm" TargetMode="External"/><Relationship Id="rId4" Type="http://schemas.openxmlformats.org/officeDocument/2006/relationships/hyperlink" Target="http://baike.baidu.com/view/6814120.htm" TargetMode="External"/><Relationship Id="rId9" Type="http://schemas.openxmlformats.org/officeDocument/2006/relationships/hyperlink" Target="http://baike.baidu.com/view/330120.htm" TargetMode="Externa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baike.baidu.com/view/230361.htm" TargetMode="External"/><Relationship Id="rId3" Type="http://schemas.openxmlformats.org/officeDocument/2006/relationships/hyperlink" Target="http://baike.baidu.com/view/37.htm" TargetMode="External"/><Relationship Id="rId7" Type="http://schemas.openxmlformats.org/officeDocument/2006/relationships/hyperlink" Target="http://baike.baidu.com/view/899068.htm"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10" Type="http://schemas.openxmlformats.org/officeDocument/2006/relationships/hyperlink" Target="http://baike.baidu.com/view/45743.htm" TargetMode="External"/><Relationship Id="rId4" Type="http://schemas.openxmlformats.org/officeDocument/2006/relationships/hyperlink" Target="http://baike.baidu.com/view/6814120.htm" TargetMode="External"/><Relationship Id="rId9" Type="http://schemas.openxmlformats.org/officeDocument/2006/relationships/hyperlink" Target="http://baike.baidu.com/view/330120.htm" TargetMode="Externa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baike.baidu.com/view/230361.htm" TargetMode="External"/><Relationship Id="rId3" Type="http://schemas.openxmlformats.org/officeDocument/2006/relationships/hyperlink" Target="http://baike.baidu.com/view/37.htm" TargetMode="External"/><Relationship Id="rId7" Type="http://schemas.openxmlformats.org/officeDocument/2006/relationships/hyperlink" Target="http://baike.baidu.com/view/899068.htm" TargetMode="External"/><Relationship Id="rId2" Type="http://schemas.openxmlformats.org/officeDocument/2006/relationships/slide" Target="../slides/slide102.xml"/><Relationship Id="rId1" Type="http://schemas.openxmlformats.org/officeDocument/2006/relationships/notesMaster" Target="../notesMasters/notesMaster1.xml"/><Relationship Id="rId6" Type="http://schemas.openxmlformats.org/officeDocument/2006/relationships/hyperlink" Target="http://baike.baidu.com/view/1143846.htm" TargetMode="External"/><Relationship Id="rId5" Type="http://schemas.openxmlformats.org/officeDocument/2006/relationships/hyperlink" Target="http://baike.baidu.com/view/1137200.htm" TargetMode="External"/><Relationship Id="rId10" Type="http://schemas.openxmlformats.org/officeDocument/2006/relationships/hyperlink" Target="http://baike.baidu.com/view/45743.htm" TargetMode="External"/><Relationship Id="rId4" Type="http://schemas.openxmlformats.org/officeDocument/2006/relationships/hyperlink" Target="http://baike.baidu.com/view/6814120.htm" TargetMode="External"/><Relationship Id="rId9" Type="http://schemas.openxmlformats.org/officeDocument/2006/relationships/hyperlink" Target="http://baike.baidu.com/view/330120.htm"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Hadoop</a:t>
            </a:r>
            <a:r>
              <a:rPr lang="zh-CN" altLang="en-US" dirty="0" smtClean="0"/>
              <a:t>分布式文件系统</a:t>
            </a:r>
            <a:r>
              <a:rPr lang="en-US" altLang="zh-CN" dirty="0" smtClean="0"/>
              <a:t>(HDFS)</a:t>
            </a:r>
            <a:r>
              <a:rPr lang="zh-CN" altLang="en-US" dirty="0" smtClean="0"/>
              <a:t>被设计成适合运行在通用硬件</a:t>
            </a:r>
            <a:r>
              <a:rPr lang="en-US" altLang="zh-CN" dirty="0" smtClean="0"/>
              <a:t>(commodity hardware)</a:t>
            </a:r>
            <a:r>
              <a:rPr lang="zh-CN" altLang="en-US" dirty="0" smtClean="0"/>
              <a:t>上的分布式文件系统。它和现有的分布式文件系统有很多共同点。但同时，它和其他的分布式文件系统的区别也是很明显的。</a:t>
            </a:r>
            <a:r>
              <a:rPr lang="en-US" altLang="zh-CN" dirty="0" smtClean="0"/>
              <a:t>HDFS</a:t>
            </a:r>
            <a:r>
              <a:rPr lang="zh-CN" altLang="en-US" dirty="0" smtClean="0"/>
              <a:t>是一个高度容错性的系统，适合部署在廉价的机器上。</a:t>
            </a:r>
            <a:r>
              <a:rPr lang="en-US" altLang="zh-CN" dirty="0" smtClean="0"/>
              <a:t>HDFS</a:t>
            </a:r>
            <a:r>
              <a:rPr lang="zh-CN" altLang="en-US" dirty="0" smtClean="0"/>
              <a:t>能提供高吞吐量的数据访问，非常适合大规模数据集上的应用。</a:t>
            </a:r>
            <a:r>
              <a:rPr lang="en-US" altLang="zh-CN" dirty="0" smtClean="0"/>
              <a:t>HDFS</a:t>
            </a:r>
            <a:r>
              <a:rPr lang="zh-CN" altLang="en-US" dirty="0" smtClean="0"/>
              <a:t>放宽了一部分</a:t>
            </a:r>
            <a:r>
              <a:rPr lang="en-US" altLang="zh-CN" dirty="0" smtClean="0"/>
              <a:t>POSIX</a:t>
            </a:r>
            <a:r>
              <a:rPr lang="zh-CN" altLang="en-US" dirty="0" smtClean="0"/>
              <a:t>约束，来实现流式读取文件系统数据的目的。</a:t>
            </a:r>
            <a:r>
              <a:rPr lang="en-US" altLang="zh-CN" dirty="0" smtClean="0"/>
              <a:t>HDFS</a:t>
            </a:r>
            <a:r>
              <a:rPr lang="zh-CN" altLang="en-US" dirty="0" smtClean="0"/>
              <a:t>在最开始是作为</a:t>
            </a:r>
            <a:r>
              <a:rPr lang="en-US" altLang="zh-CN" dirty="0" smtClean="0"/>
              <a:t>Apache </a:t>
            </a:r>
            <a:r>
              <a:rPr lang="en-US" altLang="zh-CN" dirty="0" err="1" smtClean="0"/>
              <a:t>Nutch</a:t>
            </a:r>
            <a:r>
              <a:rPr lang="zh-CN" altLang="en-US" dirty="0" smtClean="0"/>
              <a:t>搜索引擎项目的基础架构而开发的。</a:t>
            </a:r>
            <a:r>
              <a:rPr lang="en-US" altLang="zh-CN" dirty="0" smtClean="0"/>
              <a:t>HDFS</a:t>
            </a:r>
            <a:r>
              <a:rPr lang="zh-CN" altLang="en-US" dirty="0" smtClean="0"/>
              <a:t>是</a:t>
            </a:r>
            <a:r>
              <a:rPr lang="en-US" altLang="zh-CN" dirty="0" smtClean="0"/>
              <a:t>Apache </a:t>
            </a:r>
            <a:r>
              <a:rPr lang="en-US" altLang="zh-CN" dirty="0" err="1" smtClean="0"/>
              <a:t>Hadoop</a:t>
            </a:r>
            <a:r>
              <a:rPr lang="en-US" altLang="zh-CN" dirty="0" smtClean="0"/>
              <a:t> Core</a:t>
            </a:r>
            <a:r>
              <a:rPr lang="zh-CN" altLang="en-US" dirty="0" smtClean="0"/>
              <a:t>项目的一部分。</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4</a:t>
            </a:fld>
            <a:endParaRPr lang="en-US" altLang="zh-CN"/>
          </a:p>
        </p:txBody>
      </p:sp>
    </p:spTree>
    <p:extLst>
      <p:ext uri="{BB962C8B-B14F-4D97-AF65-F5344CB8AC3E}">
        <p14:creationId xmlns:p14="http://schemas.microsoft.com/office/powerpoint/2010/main" val="558904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8A8A6C-DBEE-4C60-903D-6608518BBA30}" type="slidenum">
              <a:rPr lang="en-US" altLang="zh-CN"/>
              <a:pPr/>
              <a:t>31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en-US" altLang="zh-CN" dirty="0"/>
          </a:p>
          <a:p>
            <a:r>
              <a:rPr lang="zh-CN" altLang="en-US" dirty="0"/>
              <a:t>程序是按事先设计的功能和性能要求执行的指令序列</a:t>
            </a:r>
          </a:p>
          <a:p>
            <a:r>
              <a:rPr lang="zh-CN" altLang="en-US" dirty="0"/>
              <a:t>数据是使程序能正常操纵信息的数据结构</a:t>
            </a:r>
          </a:p>
          <a:p>
            <a:r>
              <a:rPr lang="zh-CN" altLang="en-US" dirty="0"/>
              <a:t>文档是与程序开发，维护和使用有关的图文材料</a:t>
            </a:r>
          </a:p>
          <a:p>
            <a:pPr>
              <a:lnSpc>
                <a:spcPct val="130000"/>
              </a:lnSpc>
            </a:pPr>
            <a:endParaRPr lang="zh-CN" altLang="en-US" dirty="0"/>
          </a:p>
          <a:p>
            <a:pPr>
              <a:lnSpc>
                <a:spcPct val="130000"/>
              </a:lnSpc>
            </a:pPr>
            <a:r>
              <a:rPr lang="zh-CN" altLang="en-US" dirty="0"/>
              <a:t>软件往往指的是设计比较成熟、功能比较完善、具有某种使用价值、且有一定规模的程序</a:t>
            </a:r>
          </a:p>
          <a:p>
            <a:pPr>
              <a:lnSpc>
                <a:spcPct val="130000"/>
              </a:lnSpc>
            </a:pPr>
            <a:endParaRPr lang="zh-CN" altLang="en-US" dirty="0"/>
          </a:p>
          <a:p>
            <a:pPr>
              <a:lnSpc>
                <a:spcPct val="120000"/>
              </a:lnSpc>
            </a:pPr>
            <a:r>
              <a:rPr lang="zh-CN" altLang="en-US" dirty="0"/>
              <a:t>软件既包含</a:t>
            </a:r>
            <a:r>
              <a:rPr lang="zh-CN" altLang="en-US" dirty="0">
                <a:solidFill>
                  <a:schemeClr val="hlink"/>
                </a:solidFill>
              </a:rPr>
              <a:t>程序、也包含与程序相关的数据和文档</a:t>
            </a:r>
          </a:p>
          <a:p>
            <a:pPr>
              <a:lnSpc>
                <a:spcPct val="120000"/>
              </a:lnSpc>
            </a:pPr>
            <a:endParaRPr lang="zh-CN" altLang="en-US" dirty="0"/>
          </a:p>
          <a:p>
            <a:pPr>
              <a:lnSpc>
                <a:spcPct val="130000"/>
              </a:lnSpc>
            </a:pPr>
            <a:r>
              <a:rPr lang="zh-CN" altLang="en-US" dirty="0"/>
              <a:t>“软件” 强调的是产品、工程、产业或学科等宏观方面的含义，“程序”更侧重技术层面的含义</a:t>
            </a:r>
          </a:p>
          <a:p>
            <a:pPr>
              <a:lnSpc>
                <a:spcPct val="130000"/>
              </a:lnSpc>
            </a:pPr>
            <a:endParaRPr lang="zh-CN" altLang="en-US" dirty="0"/>
          </a:p>
          <a:p>
            <a:pPr>
              <a:lnSpc>
                <a:spcPct val="130000"/>
              </a:lnSpc>
            </a:pPr>
            <a:r>
              <a:rPr lang="zh-CN" altLang="en-US" dirty="0"/>
              <a:t>产品</a:t>
            </a:r>
            <a:r>
              <a:rPr lang="en-US" altLang="zh-CN" dirty="0"/>
              <a:t>——</a:t>
            </a:r>
            <a:r>
              <a:rPr lang="zh-CN" altLang="en-US" dirty="0"/>
              <a:t>设计比较成熟、功能比较完善、具有某种使用价值</a:t>
            </a:r>
          </a:p>
          <a:p>
            <a:pPr>
              <a:lnSpc>
                <a:spcPct val="130000"/>
              </a:lnSpc>
            </a:pPr>
            <a:r>
              <a:rPr lang="zh-CN" altLang="en-US" dirty="0"/>
              <a:t>工程、产业</a:t>
            </a:r>
            <a:r>
              <a:rPr lang="en-US" altLang="zh-CN" dirty="0"/>
              <a:t>——</a:t>
            </a:r>
            <a:r>
              <a:rPr lang="zh-CN" altLang="en-US" dirty="0"/>
              <a:t>研究怎么能工程化的方法，高效地开发软件，强调团队合作</a:t>
            </a:r>
          </a:p>
          <a:p>
            <a:pPr>
              <a:lnSpc>
                <a:spcPct val="130000"/>
              </a:lnSpc>
            </a:pPr>
            <a:r>
              <a:rPr lang="zh-CN" altLang="en-US" dirty="0"/>
              <a:t>学科</a:t>
            </a:r>
            <a:r>
              <a:rPr lang="en-US" altLang="zh-CN" dirty="0"/>
              <a:t>——</a:t>
            </a:r>
            <a:r>
              <a:rPr lang="zh-CN" altLang="en-US" dirty="0"/>
              <a:t>研究软件开发的方法和理论，服务软件产业</a:t>
            </a:r>
          </a:p>
        </p:txBody>
      </p:sp>
    </p:spTree>
    <p:extLst>
      <p:ext uri="{BB962C8B-B14F-4D97-AF65-F5344CB8AC3E}">
        <p14:creationId xmlns:p14="http://schemas.microsoft.com/office/powerpoint/2010/main" val="225999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C0D18E-49F8-48FC-A862-9FE183B50A12}" type="slidenum">
              <a:rPr lang="en-US" altLang="zh-CN"/>
              <a:pPr/>
              <a:t>32</a:t>
            </a:fld>
            <a:endParaRPr lang="en-US" altLang="zh-CN"/>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zh-CN" altLang="en-US" dirty="0"/>
              <a:t>毫无疑问，我们可以给出其它更完全的定义。但是，我们不仅仅是需要一个形式的定义。</a:t>
            </a:r>
          </a:p>
          <a:p>
            <a:r>
              <a:rPr lang="zh-CN" altLang="en-US" dirty="0"/>
              <a:t>要理解软件，以及最终理解软件工程，就要先了解软件的特点。据此才能明白软件与人类建造的其它事物之间的区别。</a:t>
            </a:r>
          </a:p>
          <a:p>
            <a:r>
              <a:rPr lang="zh-CN" altLang="en-US" dirty="0"/>
              <a:t>建造硬件时，人的创造性的过程</a:t>
            </a:r>
            <a:r>
              <a:rPr lang="en-US" altLang="zh-CN" dirty="0"/>
              <a:t>——</a:t>
            </a:r>
            <a:r>
              <a:rPr lang="zh-CN" altLang="en-US" dirty="0"/>
              <a:t>分析、设计、建造、测试，最终被转化成有形的形式。而软件不是任何有形的系统原件；</a:t>
            </a:r>
          </a:p>
          <a:p>
            <a:endParaRPr lang="zh-CN" altLang="en-US" dirty="0"/>
          </a:p>
          <a:p>
            <a:r>
              <a:rPr lang="zh-CN" altLang="en-US" dirty="0"/>
              <a:t>软件的生产过程不象硬件那样规范</a:t>
            </a:r>
            <a:r>
              <a:rPr lang="en-US" altLang="zh-CN" dirty="0"/>
              <a:t>,</a:t>
            </a:r>
            <a:r>
              <a:rPr lang="zh-CN" altLang="en-US" dirty="0"/>
              <a:t>受人的因素和外界影响很大</a:t>
            </a:r>
            <a:r>
              <a:rPr lang="en-US" altLang="zh-CN" dirty="0"/>
              <a:t>,</a:t>
            </a:r>
            <a:r>
              <a:rPr lang="zh-CN" altLang="en-US" dirty="0"/>
              <a:t>在软件生产的各阶段都会引入不同程度的错误</a:t>
            </a:r>
            <a:r>
              <a:rPr lang="en-US" altLang="zh-CN" dirty="0"/>
              <a:t>,</a:t>
            </a:r>
            <a:r>
              <a:rPr lang="zh-CN" altLang="en-US" dirty="0"/>
              <a:t>造成不能预期完成任务</a:t>
            </a:r>
            <a:r>
              <a:rPr lang="en-US" altLang="zh-CN" dirty="0"/>
              <a:t>,</a:t>
            </a:r>
            <a:r>
              <a:rPr lang="zh-CN" altLang="en-US" dirty="0"/>
              <a:t>致使成本上升</a:t>
            </a:r>
            <a:r>
              <a:rPr lang="en-US" altLang="zh-CN" dirty="0"/>
              <a:t>,</a:t>
            </a:r>
            <a:r>
              <a:rPr lang="zh-CN" altLang="en-US" dirty="0"/>
              <a:t>甚至导致软件失败</a:t>
            </a:r>
            <a:r>
              <a:rPr lang="zh-CN" altLang="en-US" dirty="0" smtClean="0"/>
              <a:t>。</a:t>
            </a:r>
            <a:endParaRPr lang="en-US" altLang="zh-CN" dirty="0" smtClean="0"/>
          </a:p>
          <a:p>
            <a:endParaRPr lang="en-US" altLang="zh-CN" dirty="0" smtClean="0"/>
          </a:p>
          <a:p>
            <a:r>
              <a:rPr lang="zh-CN" altLang="en-US" sz="1200" b="0" i="0" kern="1200" dirty="0" smtClean="0">
                <a:solidFill>
                  <a:schemeClr val="tx1"/>
                </a:solidFill>
                <a:latin typeface="Arial" charset="0"/>
                <a:ea typeface="宋体" pitchFamily="2" charset="-122"/>
                <a:cs typeface="+mn-cs"/>
              </a:rPr>
              <a:t>相当多的软件工作涉及到社会因素。许多软件的开发和运行涉及机构、体制及管理方式等问题</a:t>
            </a:r>
            <a:r>
              <a:rPr lang="en-US" altLang="zh-CN" sz="1200" b="0" i="0" kern="1200" dirty="0" smtClean="0">
                <a:solidFill>
                  <a:schemeClr val="tx1"/>
                </a:solidFill>
                <a:latin typeface="Arial" charset="0"/>
                <a:ea typeface="宋体" pitchFamily="2" charset="-122"/>
                <a:cs typeface="+mn-cs"/>
              </a:rPr>
              <a:t>.</a:t>
            </a:r>
            <a:endParaRPr lang="zh-CN" altLang="en-US" dirty="0"/>
          </a:p>
          <a:p>
            <a:endParaRPr lang="en-US" altLang="zh-CN" dirty="0"/>
          </a:p>
        </p:txBody>
      </p:sp>
    </p:spTree>
    <p:extLst>
      <p:ext uri="{BB962C8B-B14F-4D97-AF65-F5344CB8AC3E}">
        <p14:creationId xmlns:p14="http://schemas.microsoft.com/office/powerpoint/2010/main" val="2873954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作为目前为止最长寿的操作系统，</a:t>
            </a:r>
            <a:r>
              <a:rPr lang="en-US" altLang="zh-CN" sz="1200" b="0" i="0" kern="1200" dirty="0" smtClean="0">
                <a:solidFill>
                  <a:schemeClr val="tx1"/>
                </a:solidFill>
                <a:effectLst/>
                <a:latin typeface="Arial" charset="0"/>
                <a:ea typeface="宋体" pitchFamily="2" charset="-122"/>
                <a:cs typeface="+mn-cs"/>
              </a:rPr>
              <a:t>Windows XP</a:t>
            </a:r>
            <a:r>
              <a:rPr lang="zh-CN" altLang="en-US" sz="1200" b="0" i="0" kern="1200" dirty="0" smtClean="0">
                <a:solidFill>
                  <a:schemeClr val="tx1"/>
                </a:solidFill>
                <a:effectLst/>
                <a:latin typeface="Arial" charset="0"/>
                <a:ea typeface="宋体" pitchFamily="2" charset="-122"/>
                <a:cs typeface="+mn-cs"/>
              </a:rPr>
              <a:t>操作系统已经连续工作了</a:t>
            </a:r>
            <a:r>
              <a:rPr lang="en-US" altLang="zh-CN" sz="1200" b="0" i="0" kern="1200" dirty="0" smtClean="0">
                <a:solidFill>
                  <a:schemeClr val="tx1"/>
                </a:solidFill>
                <a:effectLst/>
                <a:latin typeface="Arial" charset="0"/>
                <a:ea typeface="宋体" pitchFamily="2" charset="-122"/>
                <a:cs typeface="+mn-cs"/>
              </a:rPr>
              <a:t>12</a:t>
            </a:r>
            <a:r>
              <a:rPr lang="zh-CN" altLang="en-US" sz="1200" b="0" i="0" kern="1200" dirty="0" smtClean="0">
                <a:solidFill>
                  <a:schemeClr val="tx1"/>
                </a:solidFill>
                <a:effectLst/>
                <a:latin typeface="Arial" charset="0"/>
                <a:ea typeface="宋体" pitchFamily="2" charset="-122"/>
                <a:cs typeface="+mn-cs"/>
              </a:rPr>
              <a:t>年。有数据显示，全球范围内</a:t>
            </a:r>
            <a:r>
              <a:rPr lang="en-US" altLang="zh-CN" sz="1200" b="0" i="0" kern="1200" dirty="0" smtClean="0">
                <a:solidFill>
                  <a:schemeClr val="tx1"/>
                </a:solidFill>
                <a:effectLst/>
                <a:latin typeface="Arial" charset="0"/>
                <a:ea typeface="宋体" pitchFamily="2" charset="-122"/>
                <a:cs typeface="+mn-cs"/>
              </a:rPr>
              <a:t>XP</a:t>
            </a:r>
            <a:r>
              <a:rPr lang="zh-CN" altLang="en-US" sz="1200" b="0" i="0" kern="1200" dirty="0" smtClean="0">
                <a:solidFill>
                  <a:schemeClr val="tx1"/>
                </a:solidFill>
                <a:effectLst/>
                <a:latin typeface="Arial" charset="0"/>
                <a:ea typeface="宋体" pitchFamily="2" charset="-122"/>
                <a:cs typeface="+mn-cs"/>
              </a:rPr>
              <a:t>的市场份额约占</a:t>
            </a:r>
            <a:r>
              <a:rPr lang="en-US" altLang="zh-CN" sz="1200" b="0" i="0" kern="1200" dirty="0" smtClean="0">
                <a:solidFill>
                  <a:schemeClr val="tx1"/>
                </a:solidFill>
                <a:effectLst/>
                <a:latin typeface="Arial" charset="0"/>
                <a:ea typeface="宋体" pitchFamily="2" charset="-122"/>
                <a:cs typeface="+mn-cs"/>
              </a:rPr>
              <a:t>25%</a:t>
            </a:r>
            <a:r>
              <a:rPr lang="zh-CN" altLang="en-US" sz="1200" b="0" i="0" kern="1200" dirty="0" smtClean="0">
                <a:solidFill>
                  <a:schemeClr val="tx1"/>
                </a:solidFill>
                <a:effectLst/>
                <a:latin typeface="Arial" charset="0"/>
                <a:ea typeface="宋体" pitchFamily="2" charset="-122"/>
                <a:cs typeface="+mn-cs"/>
              </a:rPr>
              <a:t>，而我国</a:t>
            </a:r>
            <a:r>
              <a:rPr lang="en-US" altLang="zh-CN" sz="1200" b="0" i="0" kern="1200" dirty="0" smtClean="0">
                <a:solidFill>
                  <a:schemeClr val="tx1"/>
                </a:solidFill>
                <a:effectLst/>
                <a:latin typeface="Arial" charset="0"/>
                <a:ea typeface="宋体" pitchFamily="2" charset="-122"/>
                <a:cs typeface="+mn-cs"/>
              </a:rPr>
              <a:t>XP</a:t>
            </a:r>
            <a:r>
              <a:rPr lang="zh-CN" altLang="en-US" sz="1200" b="0" i="0" kern="1200" dirty="0" smtClean="0">
                <a:solidFill>
                  <a:schemeClr val="tx1"/>
                </a:solidFill>
                <a:effectLst/>
                <a:latin typeface="Arial" charset="0"/>
                <a:ea typeface="宋体" pitchFamily="2" charset="-122"/>
                <a:cs typeface="+mn-cs"/>
              </a:rPr>
              <a:t>市场份额高达</a:t>
            </a:r>
            <a:r>
              <a:rPr lang="en-US" altLang="zh-CN" sz="1200" b="0" i="0" kern="1200" dirty="0" smtClean="0">
                <a:solidFill>
                  <a:schemeClr val="tx1"/>
                </a:solidFill>
                <a:effectLst/>
                <a:latin typeface="Arial" charset="0"/>
                <a:ea typeface="宋体" pitchFamily="2" charset="-122"/>
                <a:cs typeface="+mn-cs"/>
              </a:rPr>
              <a:t>70%</a:t>
            </a:r>
            <a:r>
              <a:rPr lang="zh-CN" altLang="en-US" sz="1200" b="0" i="0" kern="1200" dirty="0" smtClean="0">
                <a:solidFill>
                  <a:schemeClr val="tx1"/>
                </a:solidFill>
                <a:effectLst/>
                <a:latin typeface="Arial" charset="0"/>
                <a:ea typeface="宋体" pitchFamily="2" charset="-122"/>
                <a:cs typeface="+mn-cs"/>
              </a:rPr>
              <a:t>，个人用户安装和使用</a:t>
            </a:r>
            <a:r>
              <a:rPr lang="en-US" altLang="zh-CN" sz="1200" b="0" i="0" kern="1200" dirty="0" smtClean="0">
                <a:solidFill>
                  <a:schemeClr val="tx1"/>
                </a:solidFill>
                <a:effectLst/>
                <a:latin typeface="Arial" charset="0"/>
                <a:ea typeface="宋体" pitchFamily="2" charset="-122"/>
                <a:cs typeface="+mn-cs"/>
              </a:rPr>
              <a:t>XP</a:t>
            </a:r>
            <a:r>
              <a:rPr lang="zh-CN" altLang="en-US" sz="1200" b="0" i="0" kern="1200" dirty="0" smtClean="0">
                <a:solidFill>
                  <a:schemeClr val="tx1"/>
                </a:solidFill>
                <a:effectLst/>
                <a:latin typeface="Arial" charset="0"/>
                <a:ea typeface="宋体" pitchFamily="2" charset="-122"/>
                <a:cs typeface="+mn-cs"/>
              </a:rPr>
              <a:t>的计算机将近</a:t>
            </a:r>
            <a:r>
              <a:rPr lang="en-US" altLang="zh-CN" sz="1200" b="0" i="0" kern="1200" dirty="0" smtClean="0">
                <a:solidFill>
                  <a:schemeClr val="tx1"/>
                </a:solidFill>
                <a:effectLst/>
                <a:latin typeface="Arial" charset="0"/>
                <a:ea typeface="宋体" pitchFamily="2" charset="-122"/>
                <a:cs typeface="+mn-cs"/>
              </a:rPr>
              <a:t>2</a:t>
            </a:r>
            <a:r>
              <a:rPr lang="zh-CN" altLang="en-US" sz="1200" b="0" i="0" kern="1200" dirty="0" smtClean="0">
                <a:solidFill>
                  <a:schemeClr val="tx1"/>
                </a:solidFill>
                <a:effectLst/>
                <a:latin typeface="Arial" charset="0"/>
                <a:ea typeface="宋体" pitchFamily="2" charset="-122"/>
                <a:cs typeface="+mn-cs"/>
              </a:rPr>
              <a:t>亿台。</a:t>
            </a:r>
            <a:endParaRPr lang="en-US" altLang="zh-CN" sz="1200" b="0" i="0" kern="1200" dirty="0" smtClean="0">
              <a:solidFill>
                <a:schemeClr val="tx1"/>
              </a:solidFill>
              <a:effectLst/>
              <a:latin typeface="Arial" charset="0"/>
              <a:ea typeface="宋体" pitchFamily="2" charset="-122"/>
              <a:cs typeface="+mn-cs"/>
            </a:endParaRPr>
          </a:p>
          <a:p>
            <a:endParaRPr lang="en-US" altLang="zh-CN"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Windows XP</a:t>
            </a:r>
            <a:r>
              <a:rPr lang="zh-CN" altLang="en-US" sz="1200" b="0" i="0" kern="1200" dirty="0" smtClean="0">
                <a:solidFill>
                  <a:schemeClr val="tx1"/>
                </a:solidFill>
                <a:effectLst/>
                <a:latin typeface="Arial" charset="0"/>
                <a:ea typeface="宋体" pitchFamily="2" charset="-122"/>
                <a:cs typeface="+mn-cs"/>
              </a:rPr>
              <a:t>系统将于</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月</a:t>
            </a:r>
            <a:r>
              <a:rPr lang="en-US" altLang="zh-CN" sz="1200" b="0" i="0" kern="1200" dirty="0" smtClean="0">
                <a:solidFill>
                  <a:schemeClr val="tx1"/>
                </a:solidFill>
                <a:effectLst/>
                <a:latin typeface="Arial" charset="0"/>
                <a:ea typeface="宋体" pitchFamily="2" charset="-122"/>
                <a:cs typeface="+mn-cs"/>
              </a:rPr>
              <a:t>8</a:t>
            </a:r>
            <a:r>
              <a:rPr lang="zh-CN" altLang="en-US" sz="1200" b="0" i="0" kern="1200" dirty="0" smtClean="0">
                <a:solidFill>
                  <a:schemeClr val="tx1"/>
                </a:solidFill>
                <a:effectLst/>
                <a:latin typeface="Arial" charset="0"/>
                <a:ea typeface="宋体" pitchFamily="2" charset="-122"/>
                <a:cs typeface="+mn-cs"/>
              </a:rPr>
              <a:t>日停止服务。＠微软中国表示：千里万里相伴相随，终有一别，不管世界如何变幻，时代如何变迁，不变的是微软对用户始终如一的坦诚。挥别了，</a:t>
            </a:r>
            <a:r>
              <a:rPr lang="en-US" altLang="zh-CN" sz="1200" b="0" i="0" kern="1200" dirty="0" smtClean="0">
                <a:solidFill>
                  <a:schemeClr val="tx1"/>
                </a:solidFill>
                <a:effectLst/>
                <a:latin typeface="Arial" charset="0"/>
                <a:ea typeface="宋体" pitchFamily="2" charset="-122"/>
                <a:cs typeface="+mn-cs"/>
              </a:rPr>
              <a:t>13</a:t>
            </a:r>
            <a:r>
              <a:rPr lang="zh-CN" altLang="en-US" sz="1200" b="0" i="0" kern="1200" dirty="0" smtClean="0">
                <a:solidFill>
                  <a:schemeClr val="tx1"/>
                </a:solidFill>
                <a:effectLst/>
                <a:latin typeface="Arial" charset="0"/>
                <a:ea typeface="宋体" pitchFamily="2" charset="-122"/>
                <a:cs typeface="+mn-cs"/>
              </a:rPr>
              <a:t>年“战友”；再见了，</a:t>
            </a:r>
            <a:r>
              <a:rPr lang="en-US" altLang="zh-CN" sz="1200" b="0" i="0" kern="1200" dirty="0" smtClean="0">
                <a:solidFill>
                  <a:schemeClr val="tx1"/>
                </a:solidFill>
                <a:effectLst/>
                <a:latin typeface="Arial" charset="0"/>
                <a:ea typeface="宋体" pitchFamily="2" charset="-122"/>
                <a:cs typeface="+mn-cs"/>
              </a:rPr>
              <a:t>13</a:t>
            </a:r>
            <a:r>
              <a:rPr lang="zh-CN" altLang="en-US" sz="1200" b="0" i="0" kern="1200" dirty="0" smtClean="0">
                <a:solidFill>
                  <a:schemeClr val="tx1"/>
                </a:solidFill>
                <a:effectLst/>
                <a:latin typeface="Arial" charset="0"/>
                <a:ea typeface="宋体" pitchFamily="2" charset="-122"/>
                <a:cs typeface="+mn-cs"/>
              </a:rPr>
              <a:t>年的好朋友。是时候，与时俱进，迎接未来了。</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33</a:t>
            </a:fld>
            <a:endParaRPr lang="en-US" altLang="zh-CN"/>
          </a:p>
        </p:txBody>
      </p:sp>
    </p:spTree>
    <p:extLst>
      <p:ext uri="{BB962C8B-B14F-4D97-AF65-F5344CB8AC3E}">
        <p14:creationId xmlns:p14="http://schemas.microsoft.com/office/powerpoint/2010/main" val="1019611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b="0" dirty="0" smtClean="0"/>
              <a:t>对，你没看错，就是</a:t>
            </a:r>
            <a:r>
              <a:rPr lang="en-US" altLang="zh-CN" b="0" dirty="0" smtClean="0"/>
              <a:t>Windows 3.1</a:t>
            </a:r>
            <a:r>
              <a:rPr lang="zh-CN" altLang="en-US" b="0" dirty="0" smtClean="0"/>
              <a:t>，这款操作系统于</a:t>
            </a:r>
            <a:r>
              <a:rPr lang="en-US" altLang="zh-CN" b="0" dirty="0" smtClean="0"/>
              <a:t>1992</a:t>
            </a:r>
            <a:r>
              <a:rPr lang="zh-CN" altLang="en-US" b="0" dirty="0" smtClean="0"/>
              <a:t>年发布，距今已有</a:t>
            </a:r>
            <a:r>
              <a:rPr lang="en-US" altLang="zh-CN" b="0" dirty="0" smtClean="0"/>
              <a:t>23</a:t>
            </a:r>
            <a:r>
              <a:rPr lang="zh-CN" altLang="en-US" b="0" dirty="0" smtClean="0"/>
              <a:t>年历史。</a:t>
            </a:r>
          </a:p>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34</a:t>
            </a:fld>
            <a:endParaRPr lang="en-US" altLang="zh-CN"/>
          </a:p>
        </p:txBody>
      </p:sp>
    </p:spTree>
    <p:extLst>
      <p:ext uri="{BB962C8B-B14F-4D97-AF65-F5344CB8AC3E}">
        <p14:creationId xmlns:p14="http://schemas.microsoft.com/office/powerpoint/2010/main" val="124263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DC299-3F78-4108-8CD1-0BB1CA30C4AA}" type="slidenum">
              <a:rPr lang="en-US" altLang="zh-CN"/>
              <a:pPr/>
              <a:t>35</a:t>
            </a:fld>
            <a:endParaRPr lang="en-US" altLang="zh-CN"/>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zh-CN" altLang="en-US">
                <a:solidFill>
                  <a:srgbClr val="3333FF"/>
                </a:solidFill>
                <a:effectLst>
                  <a:outerShdw blurRad="38100" dist="38100" dir="2700000" algn="tl">
                    <a:srgbClr val="C0C0C0"/>
                  </a:outerShdw>
                </a:effectLst>
              </a:rPr>
              <a:t>系统软件</a:t>
            </a:r>
            <a:r>
              <a:rPr lang="en-US" altLang="zh-CN">
                <a:solidFill>
                  <a:srgbClr val="3333FF"/>
                </a:solidFill>
                <a:effectLst>
                  <a:outerShdw blurRad="38100" dist="38100" dir="2700000" algn="tl">
                    <a:srgbClr val="C0C0C0"/>
                  </a:outerShdw>
                </a:effectLst>
              </a:rPr>
              <a:t>——</a:t>
            </a:r>
            <a:r>
              <a:rPr lang="zh-CN" altLang="en-US">
                <a:effectLst>
                  <a:outerShdw blurRad="38100" dist="38100" dir="2700000" algn="tl">
                    <a:srgbClr val="C0C0C0"/>
                  </a:outerShdw>
                </a:effectLst>
              </a:rPr>
              <a:t>用户能方便的使用和管理计算机系统（硬件、软件）的软件</a:t>
            </a:r>
            <a:endParaRPr lang="zh-CN" altLang="en-US">
              <a:solidFill>
                <a:srgbClr val="3333FF"/>
              </a:solidFill>
              <a:effectLst>
                <a:outerShdw blurRad="38100" dist="38100" dir="2700000" algn="tl">
                  <a:srgbClr val="C0C0C0"/>
                </a:outerShdw>
              </a:effectLst>
            </a:endParaRPr>
          </a:p>
          <a:p>
            <a:r>
              <a:rPr lang="zh-CN" altLang="en-US">
                <a:solidFill>
                  <a:srgbClr val="3333FF"/>
                </a:solidFill>
                <a:effectLst>
                  <a:outerShdw blurRad="38100" dist="38100" dir="2700000" algn="tl">
                    <a:srgbClr val="C0C0C0"/>
                  </a:outerShdw>
                </a:effectLst>
              </a:rPr>
              <a:t>支撑软件</a:t>
            </a:r>
            <a:r>
              <a:rPr lang="en-US" altLang="zh-CN">
                <a:solidFill>
                  <a:srgbClr val="3333FF"/>
                </a:solidFill>
                <a:effectLst>
                  <a:outerShdw blurRad="38100" dist="38100" dir="2700000" algn="tl">
                    <a:srgbClr val="C0C0C0"/>
                  </a:outerShdw>
                </a:effectLst>
              </a:rPr>
              <a:t>——</a:t>
            </a:r>
            <a:r>
              <a:rPr lang="zh-CN" altLang="en-US">
                <a:solidFill>
                  <a:srgbClr val="3333FF"/>
                </a:solidFill>
                <a:effectLst>
                  <a:outerShdw blurRad="38100" dist="38100" dir="2700000" algn="tl">
                    <a:srgbClr val="C0C0C0"/>
                  </a:outerShdw>
                </a:effectLst>
              </a:rPr>
              <a:t>帮助软件开发人员开发自己的软件产品</a:t>
            </a:r>
          </a:p>
          <a:p>
            <a:r>
              <a:rPr lang="zh-CN" altLang="en-US">
                <a:solidFill>
                  <a:srgbClr val="3333FF"/>
                </a:solidFill>
                <a:effectLst>
                  <a:outerShdw blurRad="38100" dist="38100" dir="2700000" algn="tl">
                    <a:srgbClr val="C0C0C0"/>
                  </a:outerShdw>
                </a:effectLst>
              </a:rPr>
              <a:t>应用软件</a:t>
            </a:r>
            <a:r>
              <a:rPr lang="en-US" altLang="zh-CN">
                <a:solidFill>
                  <a:srgbClr val="3333FF"/>
                </a:solidFill>
                <a:effectLst>
                  <a:outerShdw blurRad="38100" dist="38100" dir="2700000" algn="tl">
                    <a:srgbClr val="C0C0C0"/>
                  </a:outerShdw>
                </a:effectLst>
              </a:rPr>
              <a:t>——</a:t>
            </a:r>
            <a:r>
              <a:rPr lang="zh-CN" altLang="en-US">
                <a:solidFill>
                  <a:srgbClr val="3333FF"/>
                </a:solidFill>
                <a:effectLst>
                  <a:outerShdw blurRad="38100" dist="38100" dir="2700000" algn="tl">
                    <a:srgbClr val="C0C0C0"/>
                  </a:outerShdw>
                </a:effectLst>
              </a:rPr>
              <a:t>为特定的应用目的而开发的服务性软件</a:t>
            </a:r>
          </a:p>
        </p:txBody>
      </p:sp>
    </p:spTree>
    <p:extLst>
      <p:ext uri="{BB962C8B-B14F-4D97-AF65-F5344CB8AC3E}">
        <p14:creationId xmlns:p14="http://schemas.microsoft.com/office/powerpoint/2010/main" val="256150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36</a:t>
            </a:fld>
            <a:endParaRPr lang="en-US" altLang="zh-CN"/>
          </a:p>
        </p:txBody>
      </p:sp>
    </p:spTree>
    <p:extLst>
      <p:ext uri="{BB962C8B-B14F-4D97-AF65-F5344CB8AC3E}">
        <p14:creationId xmlns:p14="http://schemas.microsoft.com/office/powerpoint/2010/main" val="718075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F9C617-153E-4AFB-94C3-6FA0E8D8D42E}" type="slidenum">
              <a:rPr lang="en-US" altLang="zh-CN"/>
              <a:pPr/>
              <a:t>37</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zh-CN" altLang="en-US" dirty="0"/>
              <a:t>按软件规模进行划分按照开发软件所投入的人力、时间等资源以及软件交付的文档和源程序行数，为</a:t>
            </a:r>
            <a:r>
              <a:rPr lang="en-US" altLang="zh-CN" dirty="0"/>
              <a:t>6 </a:t>
            </a:r>
            <a:r>
              <a:rPr lang="zh-CN" altLang="en-US" dirty="0"/>
              <a:t>种不同规模的软件</a:t>
            </a:r>
          </a:p>
          <a:p>
            <a:r>
              <a:rPr lang="zh-CN" altLang="en-US" dirty="0"/>
              <a:t>（１）微型</a:t>
            </a:r>
          </a:p>
          <a:p>
            <a:r>
              <a:rPr lang="zh-CN" altLang="en-US" dirty="0"/>
              <a:t>只是一个人，在几天之内完成的软件。写出的程序不到</a:t>
            </a:r>
            <a:r>
              <a:rPr lang="en-US" altLang="zh-CN" dirty="0"/>
              <a:t>5</a:t>
            </a:r>
            <a:r>
              <a:rPr lang="zh-CN" altLang="en-US" dirty="0"/>
              <a:t>百行语句，仅供个人专用。</a:t>
            </a:r>
          </a:p>
          <a:p>
            <a:r>
              <a:rPr lang="zh-CN" altLang="en-US" dirty="0"/>
              <a:t>通常这种小题目无需做严格的分析，也不必要有一套完整的设计、测试资料。不过这并不是说可以随便地不讲任何方法地做。</a:t>
            </a:r>
          </a:p>
          <a:p>
            <a:r>
              <a:rPr lang="zh-CN" altLang="en-US" dirty="0"/>
              <a:t>事实说明，即使这样小的题目，如果经过一定的分析、系统设计、结构化编码以及有步骤地测试，肯定也是非常有益的。 </a:t>
            </a:r>
          </a:p>
          <a:p>
            <a:endParaRPr lang="zh-CN" altLang="en-US" dirty="0"/>
          </a:p>
          <a:p>
            <a:r>
              <a:rPr lang="zh-CN" altLang="en-US" dirty="0"/>
              <a:t>（３）中型</a:t>
            </a:r>
          </a:p>
          <a:p>
            <a:r>
              <a:rPr lang="en-US" altLang="zh-CN" dirty="0"/>
              <a:t>5</a:t>
            </a:r>
            <a:r>
              <a:rPr lang="zh-CN" altLang="en-US" dirty="0"/>
              <a:t>个人以内在一年多时间里完成的</a:t>
            </a:r>
            <a:r>
              <a:rPr lang="en-US" altLang="zh-CN" dirty="0"/>
              <a:t>5</a:t>
            </a:r>
            <a:r>
              <a:rPr lang="zh-CN" altLang="en-US" dirty="0"/>
              <a:t>千到</a:t>
            </a:r>
            <a:r>
              <a:rPr lang="en-US" altLang="zh-CN" dirty="0"/>
              <a:t>5</a:t>
            </a:r>
            <a:r>
              <a:rPr lang="zh-CN" altLang="en-US" dirty="0"/>
              <a:t>万行的程序。</a:t>
            </a:r>
          </a:p>
          <a:p>
            <a:r>
              <a:rPr lang="zh-CN" altLang="en-US" dirty="0"/>
              <a:t>这种课题开始出现软件人员之间、软件人员与用户之间的联系、协调的配合关系问题。因而计划、资料书写以及技术审查需要比较严格地进行。</a:t>
            </a:r>
          </a:p>
          <a:p>
            <a:r>
              <a:rPr lang="zh-CN" altLang="en-US" dirty="0"/>
              <a:t>这类软件课题比较普遍，许多应用程序和系统程序就是这样的规模。</a:t>
            </a:r>
          </a:p>
          <a:p>
            <a:r>
              <a:rPr lang="zh-CN" altLang="en-US" dirty="0"/>
              <a:t>在开发中使用系统的软件工程方法是完全必要的，这对提高软件产品质量和程序人员的工作效率起着重要的作用。</a:t>
            </a:r>
          </a:p>
          <a:p>
            <a:endParaRPr lang="en-US" altLang="zh-CN" dirty="0"/>
          </a:p>
        </p:txBody>
      </p:sp>
    </p:spTree>
    <p:extLst>
      <p:ext uri="{BB962C8B-B14F-4D97-AF65-F5344CB8AC3E}">
        <p14:creationId xmlns:p14="http://schemas.microsoft.com/office/powerpoint/2010/main" val="37323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人月大概</a:t>
            </a:r>
            <a:r>
              <a:rPr lang="en-US" altLang="zh-CN" dirty="0" smtClean="0"/>
              <a:t>5000</a:t>
            </a:r>
            <a:r>
              <a:rPr lang="zh-CN" altLang="en-US" dirty="0" smtClean="0"/>
              <a:t>行有效代码，每天</a:t>
            </a:r>
            <a:r>
              <a:rPr lang="en-US" altLang="zh-CN" dirty="0" smtClean="0"/>
              <a:t>200</a:t>
            </a:r>
            <a:r>
              <a:rPr lang="zh-CN" altLang="en-US" dirty="0" smtClean="0"/>
              <a:t>行左右。</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38</a:t>
            </a:fld>
            <a:endParaRPr lang="en-US" altLang="zh-CN"/>
          </a:p>
        </p:txBody>
      </p:sp>
    </p:spTree>
    <p:extLst>
      <p:ext uri="{BB962C8B-B14F-4D97-AF65-F5344CB8AC3E}">
        <p14:creationId xmlns:p14="http://schemas.microsoft.com/office/powerpoint/2010/main" val="174804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AC3517-E36D-464F-9696-A1A15A8F8371}" type="slidenum">
              <a:rPr lang="en-US" altLang="zh-CN"/>
              <a:pPr/>
              <a:t>40</a:t>
            </a:fld>
            <a:endParaRPr lang="en-US" altLang="zh-CN"/>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p>
          <a:p>
            <a:r>
              <a:rPr lang="zh-CN" altLang="en-US"/>
              <a:t>交互式软件</a:t>
            </a:r>
            <a:r>
              <a:rPr lang="en-US" altLang="zh-CN"/>
              <a:t>:</a:t>
            </a:r>
            <a:r>
              <a:rPr lang="zh-CN" altLang="en-US"/>
              <a:t>可通过各种用户界面实现人机通信</a:t>
            </a:r>
          </a:p>
          <a:p>
            <a:r>
              <a:rPr lang="zh-CN" altLang="en-US"/>
              <a:t>批处理软件</a:t>
            </a:r>
            <a:r>
              <a:rPr lang="en-US" altLang="zh-CN"/>
              <a:t>:</a:t>
            </a:r>
            <a:r>
              <a:rPr lang="zh-CN" altLang="en-US"/>
              <a:t>将一组作业或一批数据按要求的顺序逐个处理，直至全部作业处理完毕</a:t>
            </a:r>
          </a:p>
        </p:txBody>
      </p:sp>
    </p:spTree>
    <p:extLst>
      <p:ext uri="{BB962C8B-B14F-4D97-AF65-F5344CB8AC3E}">
        <p14:creationId xmlns:p14="http://schemas.microsoft.com/office/powerpoint/2010/main" val="2448973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AACF1-B0E9-42FE-AE64-8B758B2293C0}" type="slidenum">
              <a:rPr lang="en-US" altLang="zh-CN"/>
              <a:pPr/>
              <a:t>41</a:t>
            </a:fld>
            <a:endParaRPr lang="en-US" altLang="zh-CN"/>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zh-CN" altLang="en-US" b="1" dirty="0"/>
              <a:t>操作人员将待处理的计算任务成批地装入计算机，由操作系统将作业按规定的格式组织好存入磁盘的指定区域，然后按照某种调度策略选择一个或几个搭配得当的作业调入内存加以处理。</a:t>
            </a:r>
          </a:p>
          <a:p>
            <a:r>
              <a:rPr lang="zh-CN" altLang="en-US" b="1" dirty="0"/>
              <a:t>作业吞吐量：单位时间内处理作业的个数</a:t>
            </a:r>
          </a:p>
          <a:p>
            <a:r>
              <a:rPr lang="zh-CN" altLang="en-US" b="1" dirty="0"/>
              <a:t>缺点：平均周转时间长，没有交互能力</a:t>
            </a:r>
          </a:p>
          <a:p>
            <a:endParaRPr lang="en-US" altLang="zh-CN" dirty="0"/>
          </a:p>
        </p:txBody>
      </p:sp>
    </p:spTree>
    <p:extLst>
      <p:ext uri="{BB962C8B-B14F-4D97-AF65-F5344CB8AC3E}">
        <p14:creationId xmlns:p14="http://schemas.microsoft.com/office/powerpoint/2010/main" val="319027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6B1263-348B-4DDA-A4C6-A6F54075F095}" type="slidenum">
              <a:rPr lang="en-US" altLang="zh-CN"/>
              <a:pPr/>
              <a:t>5</a:t>
            </a:fld>
            <a:endParaRPr lang="en-US" altLang="zh-CN"/>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r>
              <a:rPr lang="zh-CN" altLang="en-US" dirty="0"/>
              <a:t>工作，生活，娱乐，决策，安全，甚至整个生活都寄托在计算机软件上。软件可不能</a:t>
            </a:r>
            <a:r>
              <a:rPr lang="zh-CN" altLang="en-US" dirty="0" smtClean="0"/>
              <a:t>出错</a:t>
            </a:r>
            <a:endParaRPr lang="zh-CN" altLang="en-US" dirty="0"/>
          </a:p>
        </p:txBody>
      </p:sp>
    </p:spTree>
    <p:extLst>
      <p:ext uri="{BB962C8B-B14F-4D97-AF65-F5344CB8AC3E}">
        <p14:creationId xmlns:p14="http://schemas.microsoft.com/office/powerpoint/2010/main" val="2691033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42</a:t>
            </a:fld>
            <a:endParaRPr lang="en-US" altLang="zh-CN"/>
          </a:p>
        </p:txBody>
      </p:sp>
    </p:spTree>
    <p:extLst>
      <p:ext uri="{BB962C8B-B14F-4D97-AF65-F5344CB8AC3E}">
        <p14:creationId xmlns:p14="http://schemas.microsoft.com/office/powerpoint/2010/main" val="384480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AE17CD-2F49-40FC-8400-528E300141FA}" type="slidenum">
              <a:rPr lang="en-US" altLang="zh-CN"/>
              <a:pPr/>
              <a:t>43</a:t>
            </a:fld>
            <a:endParaRPr lang="en-US" altLang="zh-CN"/>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r>
              <a:rPr lang="zh-CN" altLang="en-US" dirty="0"/>
              <a:t>在较大的计算机系统中，如有上百个远程的或本地的用户同时执行存取操作，操作系统可采用分时方式进行处理。分时的思想是将</a:t>
            </a:r>
            <a:r>
              <a:rPr lang="en-US" altLang="zh-CN" dirty="0"/>
              <a:t>CPU</a:t>
            </a:r>
            <a:r>
              <a:rPr lang="zh-CN" altLang="en-US" dirty="0"/>
              <a:t>时间划分为许多的小片，称为“时间片”，轮流为多个用户程序服务。如果在时间片结束时该用户程序尚未完成，它就被中断，等待下一轮再处理，同时让另一个用户程序使用</a:t>
            </a:r>
            <a:r>
              <a:rPr lang="en-US" altLang="zh-CN" dirty="0"/>
              <a:t>CPU</a:t>
            </a:r>
            <a:r>
              <a:rPr lang="zh-CN" altLang="en-US" dirty="0"/>
              <a:t>下一个时间片。由于</a:t>
            </a:r>
            <a:r>
              <a:rPr lang="en-US" altLang="zh-CN" dirty="0"/>
              <a:t>CPU</a:t>
            </a:r>
            <a:r>
              <a:rPr lang="zh-CN" altLang="en-US" dirty="0"/>
              <a:t>速度很快，用户程序的每次要求都能得到快速的响应。由此，每个用户感觉后好像是自己在独占计算机一样。但操作系统是轮流分时共享了</a:t>
            </a:r>
            <a:r>
              <a:rPr lang="en-US" altLang="zh-CN" dirty="0"/>
              <a:t>CPU</a:t>
            </a:r>
            <a:r>
              <a:rPr lang="zh-CN" altLang="en-US" dirty="0"/>
              <a:t>。</a:t>
            </a:r>
          </a:p>
          <a:p>
            <a:endParaRPr lang="en-US" altLang="zh-CN" dirty="0"/>
          </a:p>
        </p:txBody>
      </p:sp>
    </p:spTree>
    <p:extLst>
      <p:ext uri="{BB962C8B-B14F-4D97-AF65-F5344CB8AC3E}">
        <p14:creationId xmlns:p14="http://schemas.microsoft.com/office/powerpoint/2010/main" val="1699089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901C1D-42C9-4BF4-B370-DF8570BEBDA1}" type="slidenum">
              <a:rPr lang="en-US" altLang="zh-CN"/>
              <a:pPr/>
              <a:t>45</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p>
          <a:p>
            <a:r>
              <a:rPr lang="zh-CN" altLang="en-US"/>
              <a:t>交互式软件</a:t>
            </a:r>
            <a:r>
              <a:rPr lang="en-US" altLang="zh-CN"/>
              <a:t>:</a:t>
            </a:r>
            <a:r>
              <a:rPr lang="zh-CN" altLang="en-US"/>
              <a:t>可通过各种用户界面实现人机通信</a:t>
            </a:r>
          </a:p>
          <a:p>
            <a:r>
              <a:rPr lang="zh-CN" altLang="en-US"/>
              <a:t>批处理软件</a:t>
            </a:r>
            <a:r>
              <a:rPr lang="en-US" altLang="zh-CN"/>
              <a:t>:</a:t>
            </a:r>
            <a:r>
              <a:rPr lang="zh-CN" altLang="en-US"/>
              <a:t>将一组作业或一批数据按要求的顺序逐个处理，直至全部作业处理完毕</a:t>
            </a:r>
          </a:p>
        </p:txBody>
      </p:sp>
    </p:spTree>
    <p:extLst>
      <p:ext uri="{BB962C8B-B14F-4D97-AF65-F5344CB8AC3E}">
        <p14:creationId xmlns:p14="http://schemas.microsoft.com/office/powerpoint/2010/main" val="306569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1973 </a:t>
            </a:r>
            <a:r>
              <a:rPr lang="zh-CN" altLang="en-US" dirty="0" smtClean="0"/>
              <a:t>年，开发出 </a:t>
            </a:r>
            <a:r>
              <a:rPr lang="en-US" altLang="zh-CN" dirty="0" smtClean="0"/>
              <a:t>Xerox Alto</a:t>
            </a:r>
            <a:r>
              <a:rPr lang="zh-CN" altLang="en-US" dirty="0" smtClean="0"/>
              <a:t>，一个非常接近现代“个人工作站”和“个人电脑”的产品，它第一个使用了鼠标，第一个具备以太网接口，第一个位图（</a:t>
            </a:r>
            <a:r>
              <a:rPr lang="en-US" altLang="zh-CN" dirty="0" smtClean="0"/>
              <a:t>Bit-mapped</a:t>
            </a:r>
            <a:r>
              <a:rPr lang="zh-CN" altLang="en-US" dirty="0" smtClean="0"/>
              <a:t>）显示器，第一个具备图形用户界面，并在图形用户界面上第一个采用了桌面比拟（</a:t>
            </a:r>
            <a:r>
              <a:rPr lang="en-US" altLang="zh-CN" dirty="0" smtClean="0"/>
              <a:t>Desktop metaphor</a:t>
            </a:r>
            <a:r>
              <a:rPr lang="zh-CN" altLang="en-US" dirty="0" smtClean="0"/>
              <a:t>）的方式；</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46</a:t>
            </a:fld>
            <a:endParaRPr lang="en-US" altLang="zh-CN"/>
          </a:p>
        </p:txBody>
      </p:sp>
    </p:spTree>
    <p:extLst>
      <p:ext uri="{BB962C8B-B14F-4D97-AF65-F5344CB8AC3E}">
        <p14:creationId xmlns:p14="http://schemas.microsoft.com/office/powerpoint/2010/main" val="5514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901C1D-42C9-4BF4-B370-DF8570BEBDA1}" type="slidenum">
              <a:rPr lang="en-US" altLang="zh-CN"/>
              <a:pPr/>
              <a:t>47</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zh-CN" altLang="en-US"/>
              <a:t>实时处理软件</a:t>
            </a:r>
            <a:r>
              <a:rPr lang="en-US" altLang="zh-CN"/>
              <a:t>:</a:t>
            </a:r>
            <a:r>
              <a:rPr lang="zh-CN" altLang="en-US"/>
              <a:t>指在事件或数据产生时立即进行处理</a:t>
            </a:r>
          </a:p>
          <a:p>
            <a:r>
              <a:rPr lang="zh-CN" altLang="en-US"/>
              <a:t>分时软件</a:t>
            </a:r>
            <a:r>
              <a:rPr lang="en-US" altLang="zh-CN"/>
              <a:t>:</a:t>
            </a:r>
            <a:r>
              <a:rPr lang="zh-CN" altLang="en-US"/>
              <a:t>在多个用户在联机情况下同时要求系统对其进行处理时，系统将处理机时间轮流分配给各用户，使用户感到系统仅为自己服务</a:t>
            </a:r>
          </a:p>
          <a:p>
            <a:r>
              <a:rPr lang="zh-CN" altLang="en-US"/>
              <a:t>交互式软件</a:t>
            </a:r>
            <a:r>
              <a:rPr lang="en-US" altLang="zh-CN"/>
              <a:t>:</a:t>
            </a:r>
            <a:r>
              <a:rPr lang="zh-CN" altLang="en-US"/>
              <a:t>可通过各种用户界面实现人机通信</a:t>
            </a:r>
          </a:p>
          <a:p>
            <a:r>
              <a:rPr lang="zh-CN" altLang="en-US"/>
              <a:t>批处理软件</a:t>
            </a:r>
            <a:r>
              <a:rPr lang="en-US" altLang="zh-CN"/>
              <a:t>:</a:t>
            </a:r>
            <a:r>
              <a:rPr lang="zh-CN" altLang="en-US"/>
              <a:t>将一组作业或一批数据按要求的顺序逐个处理，直至全部作业处理完毕</a:t>
            </a:r>
          </a:p>
        </p:txBody>
      </p:sp>
    </p:spTree>
    <p:extLst>
      <p:ext uri="{BB962C8B-B14F-4D97-AF65-F5344CB8AC3E}">
        <p14:creationId xmlns:p14="http://schemas.microsoft.com/office/powerpoint/2010/main" val="1656112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CA7FA-3FD5-4472-87DD-44CB03D4E619}" type="slidenum">
              <a:rPr lang="en-US" altLang="zh-CN"/>
              <a:pPr/>
              <a:t>49</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pPr>
              <a:lnSpc>
                <a:spcPct val="90000"/>
              </a:lnSpc>
            </a:pPr>
            <a:r>
              <a:rPr lang="en-US" altLang="zh-CN" sz="1000" dirty="0">
                <a:solidFill>
                  <a:srgbClr val="000000"/>
                </a:solidFill>
                <a:latin typeface="宋体" pitchFamily="2" charset="-122"/>
              </a:rPr>
              <a:t> </a:t>
            </a:r>
            <a:r>
              <a:rPr lang="zh-CN" altLang="en-US" sz="1000" dirty="0">
                <a:solidFill>
                  <a:srgbClr val="000000"/>
                </a:solidFill>
                <a:latin typeface="宋体" pitchFamily="2" charset="-122"/>
              </a:rPr>
              <a:t>（</a:t>
            </a:r>
            <a:r>
              <a:rPr lang="en-US" altLang="zh-CN" sz="1000" dirty="0">
                <a:solidFill>
                  <a:srgbClr val="000000"/>
                </a:solidFill>
                <a:latin typeface="宋体" pitchFamily="2" charset="-122"/>
              </a:rPr>
              <a:t>1</a:t>
            </a:r>
            <a:r>
              <a:rPr lang="zh-CN" altLang="en-US" sz="1000" dirty="0">
                <a:solidFill>
                  <a:srgbClr val="000000"/>
                </a:solidFill>
                <a:latin typeface="宋体" pitchFamily="2" charset="-122"/>
              </a:rPr>
              <a:t>） 早期阶段</a:t>
            </a:r>
          </a:p>
          <a:p>
            <a:pPr lvl="2">
              <a:lnSpc>
                <a:spcPct val="90000"/>
              </a:lnSpc>
            </a:pPr>
            <a:r>
              <a:rPr lang="zh-CN" altLang="en-US" sz="1000" dirty="0">
                <a:solidFill>
                  <a:srgbClr val="000000"/>
                </a:solidFill>
                <a:latin typeface="宋体" pitchFamily="2" charset="-122"/>
              </a:rPr>
              <a:t>　　在计算机发展的早期阶段，人们认为计算机的主要用途是快速计算，软件编程简单，不存在什么系统化的方法，开发没有任何管理，程序的质量完全依赖于程序员个人的技巧。</a:t>
            </a:r>
          </a:p>
          <a:p>
            <a:pPr lvl="2">
              <a:lnSpc>
                <a:spcPct val="90000"/>
              </a:lnSpc>
            </a:pPr>
            <a:r>
              <a:rPr lang="zh-CN" altLang="en-US" sz="1000" dirty="0">
                <a:solidFill>
                  <a:srgbClr val="000000"/>
                </a:solidFill>
                <a:latin typeface="宋体" pitchFamily="2" charset="-122"/>
              </a:rPr>
              <a:t>（</a:t>
            </a:r>
            <a:r>
              <a:rPr lang="en-US" altLang="zh-CN" sz="1000" dirty="0">
                <a:solidFill>
                  <a:srgbClr val="000000"/>
                </a:solidFill>
                <a:latin typeface="宋体" pitchFamily="2" charset="-122"/>
              </a:rPr>
              <a:t>2</a:t>
            </a:r>
            <a:r>
              <a:rPr lang="zh-CN" altLang="en-US" sz="1000" dirty="0">
                <a:solidFill>
                  <a:srgbClr val="000000"/>
                </a:solidFill>
                <a:latin typeface="宋体" pitchFamily="2" charset="-122"/>
              </a:rPr>
              <a:t>） 第二阶段</a:t>
            </a:r>
          </a:p>
          <a:p>
            <a:pPr lvl="2">
              <a:lnSpc>
                <a:spcPct val="90000"/>
              </a:lnSpc>
            </a:pPr>
            <a:r>
              <a:rPr lang="zh-CN" altLang="en-US" sz="1000" dirty="0">
                <a:solidFill>
                  <a:srgbClr val="000000"/>
                </a:solidFill>
                <a:latin typeface="宋体" pitchFamily="2" charset="-122"/>
              </a:rPr>
              <a:t>　　计算机软件发展的第二阶段跨越了从</a:t>
            </a:r>
            <a:r>
              <a:rPr lang="en-US" altLang="zh-CN" sz="1000" dirty="0">
                <a:solidFill>
                  <a:srgbClr val="000000"/>
                </a:solidFill>
                <a:latin typeface="宋体" pitchFamily="2" charset="-122"/>
              </a:rPr>
              <a:t>60</a:t>
            </a:r>
            <a:r>
              <a:rPr lang="zh-CN" altLang="en-US" sz="1000" dirty="0">
                <a:solidFill>
                  <a:srgbClr val="000000"/>
                </a:solidFill>
                <a:latin typeface="宋体" pitchFamily="2" charset="-122"/>
              </a:rPr>
              <a:t>年代中期到</a:t>
            </a:r>
            <a:r>
              <a:rPr lang="en-US" altLang="zh-CN" sz="1000" dirty="0">
                <a:solidFill>
                  <a:srgbClr val="000000"/>
                </a:solidFill>
                <a:latin typeface="宋体" pitchFamily="2" charset="-122"/>
              </a:rPr>
              <a:t>70</a:t>
            </a:r>
            <a:r>
              <a:rPr lang="zh-CN" altLang="en-US" sz="1000" dirty="0">
                <a:solidFill>
                  <a:srgbClr val="000000"/>
                </a:solidFill>
                <a:latin typeface="宋体" pitchFamily="2" charset="-122"/>
              </a:rPr>
              <a:t>年代末期的十余年，多用户系统引入了人机交互的新概念，实时系统能够从多个源收集、分析和转换数据，从而使得进程的控制和输出的产生以毫秒而不是分钟来进行，在线存储的发展产生了第一代数据库管理系统。 </a:t>
            </a:r>
          </a:p>
          <a:p>
            <a:pPr lvl="2">
              <a:lnSpc>
                <a:spcPct val="90000"/>
              </a:lnSpc>
            </a:pPr>
            <a:r>
              <a:rPr lang="zh-CN" altLang="en-US" sz="1000" dirty="0">
                <a:solidFill>
                  <a:srgbClr val="000000"/>
                </a:solidFill>
                <a:latin typeface="宋体" pitchFamily="2" charset="-122"/>
              </a:rPr>
              <a:t>　　在这个时期，出现了软件产品和</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软件作坊</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的概念，设计人员开发程序不再像早期阶段那样只为自己的研究工作需要，而是为了用户更好地使用计算机，人们开始采用</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软件工程</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的方法来解决</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软件危机</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问题。</a:t>
            </a:r>
          </a:p>
          <a:p>
            <a:pPr lvl="2">
              <a:lnSpc>
                <a:spcPct val="90000"/>
              </a:lnSpc>
            </a:pPr>
            <a:r>
              <a:rPr lang="zh-CN" altLang="en-US" sz="1000" dirty="0">
                <a:solidFill>
                  <a:srgbClr val="000000"/>
                </a:solidFill>
                <a:latin typeface="宋体" pitchFamily="2" charset="-122"/>
              </a:rPr>
              <a:t>（</a:t>
            </a:r>
            <a:r>
              <a:rPr lang="en-US" altLang="zh-CN" sz="1000" dirty="0">
                <a:solidFill>
                  <a:srgbClr val="000000"/>
                </a:solidFill>
                <a:latin typeface="宋体" pitchFamily="2" charset="-122"/>
              </a:rPr>
              <a:t>3</a:t>
            </a:r>
            <a:r>
              <a:rPr lang="zh-CN" altLang="en-US" sz="1000" dirty="0">
                <a:solidFill>
                  <a:srgbClr val="000000"/>
                </a:solidFill>
                <a:latin typeface="宋体" pitchFamily="2" charset="-122"/>
              </a:rPr>
              <a:t>） 第三阶段</a:t>
            </a:r>
          </a:p>
          <a:p>
            <a:pPr lvl="2">
              <a:lnSpc>
                <a:spcPct val="90000"/>
              </a:lnSpc>
            </a:pPr>
            <a:r>
              <a:rPr lang="zh-CN" altLang="en-US" sz="1000" dirty="0">
                <a:solidFill>
                  <a:srgbClr val="000000"/>
                </a:solidFill>
                <a:latin typeface="宋体" pitchFamily="2" charset="-122"/>
              </a:rPr>
              <a:t>　　计算机软件发展的第三阶段始于</a:t>
            </a:r>
            <a:r>
              <a:rPr lang="en-US" altLang="zh-CN" sz="1000" dirty="0">
                <a:solidFill>
                  <a:srgbClr val="000000"/>
                </a:solidFill>
                <a:latin typeface="宋体" pitchFamily="2" charset="-122"/>
              </a:rPr>
              <a:t>70</a:t>
            </a:r>
            <a:r>
              <a:rPr lang="zh-CN" altLang="en-US" sz="1000" dirty="0">
                <a:solidFill>
                  <a:srgbClr val="000000"/>
                </a:solidFill>
                <a:latin typeface="宋体" pitchFamily="2" charset="-122"/>
              </a:rPr>
              <a:t>年代中期，分布式系统极大地提高了计算机系统的复杂性，网络的发展对软件开发提出了更高的要求，特别是微处理器的出现和广泛应用，孕育了一系列的智能产品。软件开发技术的度量问题受到重视，最著名的有软件工作量估计</a:t>
            </a:r>
            <a:r>
              <a:rPr lang="en-US" altLang="zh-CN" sz="1000" dirty="0">
                <a:solidFill>
                  <a:srgbClr val="000000"/>
                </a:solidFill>
                <a:latin typeface="宋体" pitchFamily="2" charset="-122"/>
              </a:rPr>
              <a:t>COCOMO</a:t>
            </a:r>
            <a:r>
              <a:rPr lang="zh-CN" altLang="en-US" sz="1000" dirty="0">
                <a:solidFill>
                  <a:srgbClr val="000000"/>
                </a:solidFill>
                <a:latin typeface="宋体" pitchFamily="2" charset="-122"/>
              </a:rPr>
              <a:t>模型、软件过程改进模型</a:t>
            </a:r>
            <a:r>
              <a:rPr lang="en-US" altLang="zh-CN" sz="1000" dirty="0">
                <a:solidFill>
                  <a:srgbClr val="000000"/>
                </a:solidFill>
                <a:latin typeface="宋体" pitchFamily="2" charset="-122"/>
              </a:rPr>
              <a:t>CMM</a:t>
            </a:r>
            <a:r>
              <a:rPr lang="zh-CN" altLang="en-US" sz="1000" dirty="0">
                <a:solidFill>
                  <a:srgbClr val="000000"/>
                </a:solidFill>
                <a:latin typeface="宋体" pitchFamily="2" charset="-122"/>
              </a:rPr>
              <a:t>等。</a:t>
            </a:r>
          </a:p>
          <a:p>
            <a:pPr lvl="2">
              <a:lnSpc>
                <a:spcPct val="90000"/>
              </a:lnSpc>
            </a:pPr>
            <a:r>
              <a:rPr lang="zh-CN" altLang="en-US" sz="1000" dirty="0">
                <a:solidFill>
                  <a:srgbClr val="000000"/>
                </a:solidFill>
                <a:latin typeface="宋体" pitchFamily="2" charset="-122"/>
              </a:rPr>
              <a:t>（</a:t>
            </a:r>
            <a:r>
              <a:rPr lang="en-US" altLang="zh-CN" sz="1000" dirty="0">
                <a:solidFill>
                  <a:srgbClr val="000000"/>
                </a:solidFill>
                <a:latin typeface="宋体" pitchFamily="2" charset="-122"/>
              </a:rPr>
              <a:t>4</a:t>
            </a:r>
            <a:r>
              <a:rPr lang="zh-CN" altLang="en-US" sz="1000" dirty="0">
                <a:solidFill>
                  <a:srgbClr val="000000"/>
                </a:solidFill>
                <a:latin typeface="宋体" pitchFamily="2" charset="-122"/>
              </a:rPr>
              <a:t>） 第四阶段</a:t>
            </a:r>
          </a:p>
          <a:p>
            <a:pPr lvl="2">
              <a:lnSpc>
                <a:spcPct val="90000"/>
              </a:lnSpc>
            </a:pPr>
            <a:r>
              <a:rPr lang="zh-CN" altLang="en-US" sz="1000" dirty="0">
                <a:solidFill>
                  <a:srgbClr val="000000"/>
                </a:solidFill>
                <a:latin typeface="宋体" pitchFamily="2" charset="-122"/>
              </a:rPr>
              <a:t>　　计算机软件发展的第四阶段是强大的桌面系统和计算机网络迅速发展的时期，计算机体系结构由中央主机控制方式变为客户机</a:t>
            </a:r>
            <a:r>
              <a:rPr lang="en-US" altLang="zh-CN" sz="1000" dirty="0">
                <a:solidFill>
                  <a:srgbClr val="000000"/>
                </a:solidFill>
                <a:latin typeface="宋体" pitchFamily="2" charset="-122"/>
              </a:rPr>
              <a:t>/</a:t>
            </a:r>
            <a:r>
              <a:rPr lang="zh-CN" altLang="en-US" sz="1000" dirty="0">
                <a:solidFill>
                  <a:srgbClr val="000000"/>
                </a:solidFill>
                <a:latin typeface="宋体" pitchFamily="2" charset="-122"/>
              </a:rPr>
              <a:t>服务器方式，专家系统和人工智能软件终于走出实验室进入了实际应用，虚拟现实和多媒体系统改变了与最终用户的通讯方式，出现了并行计算和网络计算的研究，面向对象技术在许多领域迅速取代了传统软件开发方法。</a:t>
            </a:r>
          </a:p>
          <a:p>
            <a:pPr lvl="2">
              <a:lnSpc>
                <a:spcPct val="90000"/>
              </a:lnSpc>
            </a:pPr>
            <a:r>
              <a:rPr lang="zh-CN" altLang="en-US" sz="1000" dirty="0">
                <a:solidFill>
                  <a:srgbClr val="000000"/>
                </a:solidFill>
                <a:latin typeface="宋体" pitchFamily="2" charset="-122"/>
              </a:rPr>
              <a:t> </a:t>
            </a:r>
          </a:p>
          <a:p>
            <a:pPr>
              <a:lnSpc>
                <a:spcPct val="90000"/>
              </a:lnSpc>
            </a:pPr>
            <a:endParaRPr lang="en-US" altLang="zh-CN" sz="1000" dirty="0"/>
          </a:p>
        </p:txBody>
      </p:sp>
    </p:spTree>
    <p:extLst>
      <p:ext uri="{BB962C8B-B14F-4D97-AF65-F5344CB8AC3E}">
        <p14:creationId xmlns:p14="http://schemas.microsoft.com/office/powerpoint/2010/main" val="2057832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50</a:t>
            </a:fld>
            <a:endParaRPr lang="en-US" altLang="zh-CN"/>
          </a:p>
        </p:txBody>
      </p:sp>
    </p:spTree>
    <p:extLst>
      <p:ext uri="{BB962C8B-B14F-4D97-AF65-F5344CB8AC3E}">
        <p14:creationId xmlns:p14="http://schemas.microsoft.com/office/powerpoint/2010/main" val="72442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BDD966-08DE-424D-86C3-7F933C760306}" type="slidenum">
              <a:rPr lang="en-US" altLang="zh-CN"/>
              <a:pPr/>
              <a:t>56</a:t>
            </a:fld>
            <a:endParaRPr lang="en-US" altLang="zh-CN"/>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en-US" altLang="zh-CN">
                <a:solidFill>
                  <a:srgbClr val="000000"/>
                </a:solidFill>
                <a:latin typeface="宋体" pitchFamily="2" charset="-122"/>
              </a:rPr>
              <a:t>1965</a:t>
            </a:r>
            <a:r>
              <a:rPr lang="zh-CN" altLang="en-US">
                <a:solidFill>
                  <a:srgbClr val="000000"/>
                </a:solidFill>
                <a:latin typeface="宋体" pitchFamily="2" charset="-122"/>
              </a:rPr>
              <a:t>年至</a:t>
            </a:r>
            <a:r>
              <a:rPr lang="en-US" altLang="zh-CN">
                <a:solidFill>
                  <a:srgbClr val="000000"/>
                </a:solidFill>
                <a:latin typeface="宋体" pitchFamily="2" charset="-122"/>
              </a:rPr>
              <a:t>1970</a:t>
            </a:r>
            <a:r>
              <a:rPr lang="zh-CN" altLang="en-US">
                <a:solidFill>
                  <a:srgbClr val="000000"/>
                </a:solidFill>
                <a:latin typeface="宋体" pitchFamily="2" charset="-122"/>
              </a:rPr>
              <a:t>年，美国范登堡基地发射火箭多次失败，绝大部分出于控制系统的故障，一个小小的疏漏往往会造成上千万美元的损失。</a:t>
            </a:r>
          </a:p>
          <a:p>
            <a:r>
              <a:rPr lang="zh-CN" altLang="en-US">
                <a:solidFill>
                  <a:srgbClr val="000000"/>
                </a:solidFill>
                <a:latin typeface="宋体" pitchFamily="2" charset="-122"/>
              </a:rPr>
              <a:t>在</a:t>
            </a:r>
            <a:r>
              <a:rPr lang="en-US" altLang="zh-CN">
                <a:solidFill>
                  <a:srgbClr val="000000"/>
                </a:solidFill>
                <a:latin typeface="宋体" pitchFamily="2" charset="-122"/>
              </a:rPr>
              <a:t>1985</a:t>
            </a:r>
            <a:r>
              <a:rPr lang="zh-CN" altLang="en-US">
                <a:solidFill>
                  <a:srgbClr val="000000"/>
                </a:solidFill>
                <a:latin typeface="宋体" pitchFamily="2" charset="-122"/>
              </a:rPr>
              <a:t>年到</a:t>
            </a:r>
            <a:r>
              <a:rPr lang="en-US" altLang="zh-CN">
                <a:solidFill>
                  <a:srgbClr val="000000"/>
                </a:solidFill>
                <a:latin typeface="宋体" pitchFamily="2" charset="-122"/>
              </a:rPr>
              <a:t>1987</a:t>
            </a:r>
            <a:r>
              <a:rPr lang="zh-CN" altLang="en-US">
                <a:solidFill>
                  <a:srgbClr val="000000"/>
                </a:solidFill>
                <a:latin typeface="宋体" pitchFamily="2" charset="-122"/>
              </a:rPr>
              <a:t>年之间，至少有</a:t>
            </a:r>
            <a:r>
              <a:rPr lang="en-US" altLang="zh-CN">
                <a:solidFill>
                  <a:srgbClr val="000000"/>
                </a:solidFill>
                <a:latin typeface="宋体" pitchFamily="2" charset="-122"/>
              </a:rPr>
              <a:t>2</a:t>
            </a:r>
            <a:r>
              <a:rPr lang="zh-CN" altLang="en-US">
                <a:solidFill>
                  <a:srgbClr val="000000"/>
                </a:solidFill>
                <a:latin typeface="宋体" pitchFamily="2" charset="-122"/>
              </a:rPr>
              <a:t>个病人是死于</a:t>
            </a:r>
            <a:r>
              <a:rPr lang="en-US" altLang="zh-CN">
                <a:solidFill>
                  <a:srgbClr val="000000"/>
                </a:solidFill>
                <a:latin typeface="宋体" pitchFamily="2" charset="-122"/>
              </a:rPr>
              <a:t>Therac-25</a:t>
            </a:r>
            <a:r>
              <a:rPr lang="zh-CN" altLang="en-US">
                <a:solidFill>
                  <a:srgbClr val="000000"/>
                </a:solidFill>
                <a:latin typeface="宋体" pitchFamily="2" charset="-122"/>
              </a:rPr>
              <a:t>医疗线性加速器的过量辐射，其原因是控制软件中的一个故障。</a:t>
            </a:r>
          </a:p>
          <a:p>
            <a:r>
              <a:rPr lang="zh-CN" altLang="en-US">
                <a:solidFill>
                  <a:srgbClr val="000000"/>
                </a:solidFill>
                <a:latin typeface="宋体" pitchFamily="2" charset="-122"/>
              </a:rPr>
              <a:t>由此可见，软件错误的后果是十分严重的，医疗软件的错误可能造成病人的生命危险，银行系统的错误会使金融混乱，航管系统的错误会造成飞机失事等等。</a:t>
            </a:r>
            <a:endParaRPr lang="zh-CN" altLang="en-US"/>
          </a:p>
        </p:txBody>
      </p:sp>
    </p:spTree>
    <p:extLst>
      <p:ext uri="{BB962C8B-B14F-4D97-AF65-F5344CB8AC3E}">
        <p14:creationId xmlns:p14="http://schemas.microsoft.com/office/powerpoint/2010/main" val="2995365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ACE05A-883C-479D-BF19-970AF4D87839}" type="slidenum">
              <a:rPr lang="en-US" altLang="zh-CN"/>
              <a:pPr/>
              <a:t>57</a:t>
            </a:fld>
            <a:endParaRPr lang="en-US" altLang="zh-CN"/>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r>
              <a:rPr lang="zh-CN" altLang="en-US" dirty="0">
                <a:solidFill>
                  <a:srgbClr val="000000"/>
                </a:solidFill>
                <a:latin typeface="宋体" pitchFamily="2" charset="-122"/>
              </a:rPr>
              <a:t>软件人员太像皇帝新衣故事中的裁缝：我们正忙于编织织物，只要一会儿，你就会看到这件织物是极其美丽的。但是什么也看不到，什么也摸不到，也说不出任何一个有关的数字，没有任何办法得到一些信息说明事情确实进行得非常顺利，而且许多人最终已经编织了一大堆昂贵的废物，还有不少人最终什么也没有做出来</a:t>
            </a:r>
            <a:r>
              <a:rPr lang="zh-CN" altLang="en-US" dirty="0" smtClean="0">
                <a:solidFill>
                  <a:srgbClr val="000000"/>
                </a:solidFill>
                <a:latin typeface="宋体" pitchFamily="2" charset="-122"/>
              </a:rPr>
              <a:t>。</a:t>
            </a:r>
            <a:endParaRPr lang="en-US" altLang="zh-CN" dirty="0" smtClean="0">
              <a:solidFill>
                <a:srgbClr val="000000"/>
              </a:solidFill>
              <a:latin typeface="宋体" pitchFamily="2" charset="-122"/>
            </a:endParaRPr>
          </a:p>
          <a:p>
            <a:endParaRPr lang="en-US" altLang="zh-CN" dirty="0" smtClean="0">
              <a:solidFill>
                <a:srgbClr val="000000"/>
              </a:solidFill>
              <a:latin typeface="宋体" pitchFamily="2" charset="-122"/>
            </a:endParaRPr>
          </a:p>
          <a:p>
            <a:endParaRPr lang="zh-CN" altLang="en-US" dirty="0"/>
          </a:p>
        </p:txBody>
      </p:sp>
    </p:spTree>
    <p:extLst>
      <p:ext uri="{BB962C8B-B14F-4D97-AF65-F5344CB8AC3E}">
        <p14:creationId xmlns:p14="http://schemas.microsoft.com/office/powerpoint/2010/main" val="374946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p:cNvSpPr>
            <a:spLocks noGrp="1" noRot="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mtClean="0">
                <a:solidFill>
                  <a:srgbClr val="000000"/>
                </a:solidFill>
                <a:latin typeface="宋体" pitchFamily="2" charset="-122"/>
              </a:rPr>
              <a:t>1965</a:t>
            </a:r>
            <a:r>
              <a:rPr lang="zh-CN" smtClean="0">
                <a:solidFill>
                  <a:srgbClr val="000000"/>
                </a:solidFill>
                <a:latin typeface="宋体" pitchFamily="2" charset="-122"/>
              </a:rPr>
              <a:t>年至</a:t>
            </a:r>
            <a:r>
              <a:rPr lang="zh-CN" altLang="zh-CN" smtClean="0">
                <a:solidFill>
                  <a:srgbClr val="000000"/>
                </a:solidFill>
                <a:latin typeface="宋体" pitchFamily="2" charset="-122"/>
              </a:rPr>
              <a:t>1970</a:t>
            </a:r>
            <a:r>
              <a:rPr lang="zh-CN" smtClean="0">
                <a:solidFill>
                  <a:srgbClr val="000000"/>
                </a:solidFill>
                <a:latin typeface="宋体" pitchFamily="2" charset="-122"/>
              </a:rPr>
              <a:t>年，美国范登堡基地发射火箭多次失败，绝大部分出于控制系统的故障，一个小小的疏漏往往会造成上千万美元的损失。在</a:t>
            </a:r>
            <a:r>
              <a:rPr lang="zh-CN" altLang="zh-CN" smtClean="0">
                <a:solidFill>
                  <a:srgbClr val="000000"/>
                </a:solidFill>
                <a:latin typeface="宋体" pitchFamily="2" charset="-122"/>
              </a:rPr>
              <a:t>1985</a:t>
            </a:r>
            <a:r>
              <a:rPr lang="zh-CN" smtClean="0">
                <a:solidFill>
                  <a:srgbClr val="000000"/>
                </a:solidFill>
                <a:latin typeface="宋体" pitchFamily="2" charset="-122"/>
              </a:rPr>
              <a:t>年到</a:t>
            </a:r>
            <a:r>
              <a:rPr lang="zh-CN" altLang="zh-CN" smtClean="0">
                <a:solidFill>
                  <a:srgbClr val="000000"/>
                </a:solidFill>
                <a:latin typeface="宋体" pitchFamily="2" charset="-122"/>
              </a:rPr>
              <a:t>1987</a:t>
            </a:r>
            <a:r>
              <a:rPr lang="zh-CN" smtClean="0">
                <a:solidFill>
                  <a:srgbClr val="000000"/>
                </a:solidFill>
                <a:latin typeface="宋体" pitchFamily="2" charset="-122"/>
              </a:rPr>
              <a:t>年之间，至少有</a:t>
            </a:r>
            <a:r>
              <a:rPr lang="zh-CN" altLang="zh-CN" smtClean="0">
                <a:solidFill>
                  <a:srgbClr val="000000"/>
                </a:solidFill>
                <a:latin typeface="宋体" pitchFamily="2" charset="-122"/>
              </a:rPr>
              <a:t>2</a:t>
            </a:r>
            <a:r>
              <a:rPr lang="zh-CN" smtClean="0">
                <a:solidFill>
                  <a:srgbClr val="000000"/>
                </a:solidFill>
                <a:latin typeface="宋体" pitchFamily="2" charset="-122"/>
              </a:rPr>
              <a:t>个病人是死于</a:t>
            </a:r>
            <a:r>
              <a:rPr lang="zh-CN" altLang="zh-CN" smtClean="0">
                <a:solidFill>
                  <a:srgbClr val="000000"/>
                </a:solidFill>
                <a:latin typeface="宋体" pitchFamily="2" charset="-122"/>
              </a:rPr>
              <a:t>Therac-25</a:t>
            </a:r>
            <a:r>
              <a:rPr lang="zh-CN" smtClean="0">
                <a:solidFill>
                  <a:srgbClr val="000000"/>
                </a:solidFill>
                <a:latin typeface="宋体" pitchFamily="2" charset="-122"/>
              </a:rPr>
              <a:t>医疗线性加速器的过量辐射，其原因是控制软件中的一个故障。由此可见，软件错误的后果是十分严重的，医疗软件的错误可能造成病人的生命危险，银行系统的错误会使金融混乱，航管系统的错误会造成飞机失事等等。</a:t>
            </a:r>
          </a:p>
          <a:p>
            <a:pPr eaLnBrk="1" hangingPunct="1">
              <a:spcBef>
                <a:spcPct val="0"/>
              </a:spcBef>
            </a:pPr>
            <a:r>
              <a:rPr lang="zh-CN" smtClean="0">
                <a:solidFill>
                  <a:srgbClr val="000000"/>
                </a:solidFill>
                <a:latin typeface="宋体" pitchFamily="2" charset="-122"/>
              </a:rPr>
              <a:t>软件人员太像皇帝新衣故事中的裁缝：我们正忙于编织织物，只要一会儿，你就会看到这件织物是极其美丽的。但是什么也看不到，什么也摸不到，也说不出任何一个有关的数字，没有任何办法得到一些信息说明事情确实进行得非常顺利，而且许多人最终已经编织了一大堆昂贵的废物，还有不少人最终什么也没有做出来。</a:t>
            </a:r>
          </a:p>
          <a:p>
            <a:pPr eaLnBrk="1" hangingPunct="1">
              <a:spcBef>
                <a:spcPct val="0"/>
              </a:spcBef>
            </a:pPr>
            <a:endParaRPr lang="zh-CN" altLang="zh-CN" smtClean="0">
              <a:solidFill>
                <a:srgbClr val="000000"/>
              </a:solidFill>
              <a:latin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该漏洞主要是内存泄露问题，而根本上是因为</a:t>
            </a:r>
            <a:r>
              <a:rPr lang="en-US" altLang="zh-CN" sz="1200" b="0" i="0" kern="1200" dirty="0" err="1" smtClean="0">
                <a:solidFill>
                  <a:schemeClr val="tx1"/>
                </a:solidFill>
                <a:effectLst/>
                <a:latin typeface="Arial" charset="0"/>
                <a:ea typeface="宋体" pitchFamily="2" charset="-122"/>
                <a:cs typeface="+mn-cs"/>
              </a:rPr>
              <a:t>OpenSSL</a:t>
            </a:r>
            <a:r>
              <a:rPr lang="zh-CN" altLang="en-US" sz="1200" b="0" i="0" kern="1200" dirty="0" smtClean="0">
                <a:solidFill>
                  <a:schemeClr val="tx1"/>
                </a:solidFill>
                <a:effectLst/>
                <a:latin typeface="Arial" charset="0"/>
                <a:ea typeface="宋体" pitchFamily="2" charset="-122"/>
                <a:cs typeface="+mn-cs"/>
              </a:rPr>
              <a:t>在处理心跳请求包时，没有对</a:t>
            </a:r>
            <a:r>
              <a:rPr lang="en-US" altLang="zh-CN" sz="1200" b="0" i="0" kern="1200" dirty="0" smtClean="0">
                <a:solidFill>
                  <a:schemeClr val="tx1"/>
                </a:solidFill>
                <a:effectLst/>
                <a:latin typeface="Arial" charset="0"/>
                <a:ea typeface="宋体" pitchFamily="2" charset="-122"/>
                <a:cs typeface="+mn-cs"/>
              </a:rPr>
              <a:t>length</a:t>
            </a:r>
            <a:r>
              <a:rPr lang="zh-CN" altLang="en-US" sz="1200" b="0" i="0" kern="1200" dirty="0" smtClean="0">
                <a:solidFill>
                  <a:schemeClr val="tx1"/>
                </a:solidFill>
                <a:effectLst/>
                <a:latin typeface="Arial" charset="0"/>
                <a:ea typeface="宋体" pitchFamily="2" charset="-122"/>
                <a:cs typeface="+mn-cs"/>
              </a:rPr>
              <a:t>字段（占</a:t>
            </a:r>
            <a:r>
              <a:rPr lang="en-US" altLang="zh-CN" sz="1200" b="0" i="0" kern="1200" dirty="0" smtClean="0">
                <a:solidFill>
                  <a:schemeClr val="tx1"/>
                </a:solidFill>
                <a:effectLst/>
                <a:latin typeface="Arial" charset="0"/>
                <a:ea typeface="宋体" pitchFamily="2" charset="-122"/>
                <a:cs typeface="+mn-cs"/>
              </a:rPr>
              <a:t>2byte</a:t>
            </a:r>
            <a:r>
              <a:rPr lang="zh-CN" altLang="en-US" sz="1200" b="0" i="0" kern="1200" dirty="0" smtClean="0">
                <a:solidFill>
                  <a:schemeClr val="tx1"/>
                </a:solidFill>
                <a:effectLst/>
                <a:latin typeface="Arial" charset="0"/>
                <a:ea typeface="宋体" pitchFamily="2" charset="-122"/>
                <a:cs typeface="+mn-cs"/>
              </a:rPr>
              <a:t>，可以标识的数据长度为</a:t>
            </a:r>
            <a:r>
              <a:rPr lang="en-US" altLang="zh-CN" sz="1200" b="0" i="0" kern="1200" dirty="0" smtClean="0">
                <a:solidFill>
                  <a:schemeClr val="tx1"/>
                </a:solidFill>
                <a:effectLst/>
                <a:latin typeface="Arial" charset="0"/>
                <a:ea typeface="宋体" pitchFamily="2" charset="-122"/>
                <a:cs typeface="+mn-cs"/>
              </a:rPr>
              <a:t>64KB</a:t>
            </a:r>
            <a:r>
              <a:rPr lang="zh-CN" altLang="en-US" sz="1200" b="0" i="0" kern="1200" dirty="0" smtClean="0">
                <a:solidFill>
                  <a:schemeClr val="tx1"/>
                </a:solidFill>
                <a:effectLst/>
                <a:latin typeface="Arial" charset="0"/>
                <a:ea typeface="宋体" pitchFamily="2" charset="-122"/>
                <a:cs typeface="+mn-cs"/>
              </a:rPr>
              <a:t>）和后续的</a:t>
            </a:r>
            <a:r>
              <a:rPr lang="en-US" altLang="zh-CN" sz="1200" b="0" i="0" kern="1200" dirty="0" smtClean="0">
                <a:solidFill>
                  <a:schemeClr val="tx1"/>
                </a:solidFill>
                <a:effectLst/>
                <a:latin typeface="Arial" charset="0"/>
                <a:ea typeface="宋体" pitchFamily="2" charset="-122"/>
                <a:cs typeface="+mn-cs"/>
              </a:rPr>
              <a:t>data</a:t>
            </a:r>
            <a:r>
              <a:rPr lang="zh-CN" altLang="en-US" sz="1200" b="0" i="0" kern="1200" dirty="0" smtClean="0">
                <a:solidFill>
                  <a:schemeClr val="tx1"/>
                </a:solidFill>
                <a:effectLst/>
                <a:latin typeface="Arial" charset="0"/>
                <a:ea typeface="宋体" pitchFamily="2" charset="-122"/>
                <a:cs typeface="+mn-cs"/>
              </a:rPr>
              <a:t>字段做合规检测。生成心跳响应包时，直接用了</a:t>
            </a:r>
            <a:r>
              <a:rPr lang="en-US" altLang="zh-CN" sz="1200" b="0" i="0" kern="1200" dirty="0" smtClean="0">
                <a:solidFill>
                  <a:schemeClr val="tx1"/>
                </a:solidFill>
                <a:effectLst/>
                <a:latin typeface="Arial" charset="0"/>
                <a:ea typeface="宋体" pitchFamily="2" charset="-122"/>
                <a:cs typeface="+mn-cs"/>
              </a:rPr>
              <a:t>length</a:t>
            </a:r>
            <a:r>
              <a:rPr lang="zh-CN" altLang="en-US" sz="1200" b="0" i="0" kern="1200" dirty="0" smtClean="0">
                <a:solidFill>
                  <a:schemeClr val="tx1"/>
                </a:solidFill>
                <a:effectLst/>
                <a:latin typeface="Arial" charset="0"/>
                <a:ea typeface="宋体" pitchFamily="2" charset="-122"/>
                <a:cs typeface="+mn-cs"/>
              </a:rPr>
              <a:t>对应的长度，从堆空间申请了内存，既便是真正的请求</a:t>
            </a:r>
            <a:r>
              <a:rPr lang="en-US" altLang="zh-CN" sz="1200" b="0" i="0" kern="1200" dirty="0" smtClean="0">
                <a:solidFill>
                  <a:schemeClr val="tx1"/>
                </a:solidFill>
                <a:effectLst/>
                <a:latin typeface="Arial" charset="0"/>
                <a:ea typeface="宋体" pitchFamily="2" charset="-122"/>
                <a:cs typeface="+mn-cs"/>
              </a:rPr>
              <a:t>data</a:t>
            </a:r>
            <a:r>
              <a:rPr lang="zh-CN" altLang="en-US" sz="1200" b="0" i="0" kern="1200" dirty="0" smtClean="0">
                <a:solidFill>
                  <a:schemeClr val="tx1"/>
                </a:solidFill>
                <a:effectLst/>
                <a:latin typeface="Arial" charset="0"/>
                <a:ea typeface="宋体" pitchFamily="2" charset="-122"/>
                <a:cs typeface="+mn-cs"/>
              </a:rPr>
              <a:t>数据远远小于</a:t>
            </a:r>
            <a:r>
              <a:rPr lang="en-US" altLang="zh-CN" sz="1200" b="0" i="0" kern="1200" dirty="0" smtClean="0">
                <a:solidFill>
                  <a:schemeClr val="tx1"/>
                </a:solidFill>
                <a:effectLst/>
                <a:latin typeface="Arial" charset="0"/>
                <a:ea typeface="宋体" pitchFamily="2" charset="-122"/>
                <a:cs typeface="+mn-cs"/>
              </a:rPr>
              <a:t>length</a:t>
            </a:r>
            <a:r>
              <a:rPr lang="zh-CN" altLang="en-US" sz="1200" b="0" i="0" kern="1200" dirty="0" smtClean="0">
                <a:solidFill>
                  <a:schemeClr val="tx1"/>
                </a:solidFill>
                <a:effectLst/>
                <a:latin typeface="Arial" charset="0"/>
                <a:ea typeface="宋体" pitchFamily="2" charset="-122"/>
                <a:cs typeface="+mn-cs"/>
              </a:rPr>
              <a:t>标识的长度。</a:t>
            </a:r>
          </a:p>
          <a:p>
            <a:endParaRPr lang="en-US" altLang="zh-CN" dirty="0" smtClean="0"/>
          </a:p>
          <a:p>
            <a:endParaRPr lang="en-US" altLang="zh-CN" dirty="0" smtClean="0"/>
          </a:p>
          <a:p>
            <a:r>
              <a:rPr lang="en-US" altLang="zh-CN" dirty="0" smtClean="0"/>
              <a:t>Y2K</a:t>
            </a:r>
            <a:r>
              <a:rPr lang="zh-CN" altLang="en-US" dirty="0" smtClean="0"/>
              <a:t>问题说明软件可能会出现故障，并且会影响整个世界。</a:t>
            </a:r>
            <a:endParaRPr lang="en-US" altLang="zh-CN" dirty="0" smtClean="0"/>
          </a:p>
          <a:p>
            <a:endParaRPr lang="en-US" altLang="zh-CN" dirty="0" smtClean="0"/>
          </a:p>
          <a:p>
            <a:r>
              <a:rPr lang="en-US" altLang="zh-CN" sz="1200" b="0" i="0" kern="1200" dirty="0" smtClean="0">
                <a:solidFill>
                  <a:schemeClr val="tx1"/>
                </a:solidFill>
                <a:latin typeface="Arial" charset="0"/>
                <a:ea typeface="宋体" pitchFamily="2" charset="-122"/>
                <a:cs typeface="+mn-cs"/>
              </a:rPr>
              <a:t>2038</a:t>
            </a:r>
            <a:r>
              <a:rPr lang="zh-CN" altLang="en-US" sz="1200" b="0" i="0" kern="1200" dirty="0" smtClean="0">
                <a:solidFill>
                  <a:schemeClr val="tx1"/>
                </a:solidFill>
                <a:latin typeface="Arial" charset="0"/>
                <a:ea typeface="宋体" pitchFamily="2" charset="-122"/>
                <a:cs typeface="+mn-cs"/>
              </a:rPr>
              <a:t>年的问题才是混乱</a:t>
            </a:r>
            <a:r>
              <a:rPr lang="zh-CN" altLang="en-US" dirty="0" smtClean="0"/>
              <a:t/>
            </a:r>
            <a:br>
              <a:rPr lang="zh-CN" altLang="en-US" dirty="0" smtClean="0"/>
            </a:br>
            <a:endParaRPr lang="en-US" altLang="zh-CN" dirty="0" smtClean="0"/>
          </a:p>
          <a:p>
            <a:r>
              <a:rPr lang="zh-CN" altLang="en-US" sz="1200" b="0" i="0" kern="1200" dirty="0" smtClean="0">
                <a:solidFill>
                  <a:schemeClr val="tx1"/>
                </a:solidFill>
                <a:effectLst/>
                <a:latin typeface="Arial" charset="0"/>
                <a:ea typeface="宋体" pitchFamily="2" charset="-122"/>
                <a:cs typeface="+mn-cs"/>
              </a:rPr>
              <a:t>当初设计的时候，这个</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字节的时间格式把</a:t>
            </a:r>
            <a:r>
              <a:rPr lang="en-US" altLang="zh-CN" sz="1200" b="0" i="0" kern="1200" dirty="0" smtClean="0">
                <a:solidFill>
                  <a:schemeClr val="tx1"/>
                </a:solidFill>
                <a:effectLst/>
                <a:latin typeface="Arial" charset="0"/>
                <a:ea typeface="宋体" pitchFamily="2" charset="-122"/>
                <a:cs typeface="+mn-cs"/>
              </a:rPr>
              <a:t>1970</a:t>
            </a:r>
            <a:r>
              <a:rPr lang="zh-CN" altLang="en-US" sz="1200" b="0" i="0" kern="1200" dirty="0" smtClean="0">
                <a:solidFill>
                  <a:schemeClr val="tx1"/>
                </a:solidFill>
                <a:effectLst/>
                <a:latin typeface="Arial" charset="0"/>
                <a:ea typeface="宋体" pitchFamily="2" charset="-122"/>
                <a:cs typeface="+mn-cs"/>
              </a:rPr>
              <a:t>年</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月</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日凌晨</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时</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分</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秒作为时间起点，这时的时间值为</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。以后所有的时间都是从这个时间开始一秒一秒累积得来的。</a:t>
            </a:r>
            <a:endParaRPr lang="en-US" altLang="zh-CN" sz="1200" b="0" i="0" kern="1200" dirty="0" smtClean="0">
              <a:solidFill>
                <a:schemeClr val="tx1"/>
              </a:solidFill>
              <a:effectLst/>
              <a:latin typeface="Arial" charset="0"/>
              <a:ea typeface="宋体" pitchFamily="2" charset="-122"/>
              <a:cs typeface="+mn-cs"/>
            </a:endParaRPr>
          </a:p>
          <a:p>
            <a:r>
              <a:rPr lang="zh-CN" altLang="en-US" dirty="0" smtClean="0"/>
              <a:t/>
            </a:r>
            <a:br>
              <a:rPr lang="zh-CN" altLang="en-US" dirty="0" smtClean="0"/>
            </a:br>
            <a:r>
              <a:rPr lang="en-US" altLang="zh-CN" sz="1200" b="0" i="0" kern="1200" dirty="0" smtClean="0">
                <a:solidFill>
                  <a:schemeClr val="tx1"/>
                </a:solidFill>
                <a:latin typeface="Arial" charset="0"/>
                <a:ea typeface="宋体" pitchFamily="2" charset="-122"/>
                <a:cs typeface="+mn-cs"/>
              </a:rPr>
              <a:t>UTC</a:t>
            </a:r>
            <a:r>
              <a:rPr lang="zh-CN" altLang="en-US" sz="1200" b="0" i="0" kern="1200" dirty="0" smtClean="0">
                <a:solidFill>
                  <a:schemeClr val="tx1"/>
                </a:solidFill>
                <a:latin typeface="Arial" charset="0"/>
                <a:ea typeface="宋体" pitchFamily="2" charset="-122"/>
                <a:cs typeface="+mn-cs"/>
              </a:rPr>
              <a:t>时间</a:t>
            </a:r>
            <a:r>
              <a:rPr lang="en-US" altLang="zh-CN" sz="1200" b="0" i="0" kern="1200" dirty="0" smtClean="0">
                <a:solidFill>
                  <a:schemeClr val="tx1"/>
                </a:solidFill>
                <a:latin typeface="Arial" charset="0"/>
                <a:ea typeface="宋体" pitchFamily="2" charset="-122"/>
                <a:cs typeface="+mn-cs"/>
              </a:rPr>
              <a:t>2033</a:t>
            </a:r>
            <a:r>
              <a:rPr lang="zh-CN" altLang="en-US" sz="1200" b="0" i="0" kern="1200" dirty="0" smtClean="0">
                <a:solidFill>
                  <a:schemeClr val="tx1"/>
                </a:solidFill>
                <a:latin typeface="Arial" charset="0"/>
                <a:ea typeface="宋体" pitchFamily="2" charset="-122"/>
                <a:cs typeface="+mn-cs"/>
              </a:rPr>
              <a:t>年</a:t>
            </a:r>
            <a:r>
              <a:rPr lang="en-US" altLang="zh-CN" sz="1200" b="0" i="0" kern="1200" dirty="0" smtClean="0">
                <a:solidFill>
                  <a:schemeClr val="tx1"/>
                </a:solidFill>
                <a:latin typeface="Arial" charset="0"/>
                <a:ea typeface="宋体" pitchFamily="2" charset="-122"/>
                <a:cs typeface="+mn-cs"/>
              </a:rPr>
              <a:t>5</a:t>
            </a:r>
            <a:r>
              <a:rPr lang="zh-CN" altLang="en-US" sz="1200" b="0" i="0" kern="1200" dirty="0" smtClean="0">
                <a:solidFill>
                  <a:schemeClr val="tx1"/>
                </a:solidFill>
                <a:latin typeface="Arial" charset="0"/>
                <a:ea typeface="宋体" pitchFamily="2" charset="-122"/>
                <a:cs typeface="+mn-cs"/>
              </a:rPr>
              <a:t>月</a:t>
            </a:r>
            <a:r>
              <a:rPr lang="en-US" altLang="zh-CN" sz="1200" b="0" i="0" kern="1200" dirty="0" smtClean="0">
                <a:solidFill>
                  <a:schemeClr val="tx1"/>
                </a:solidFill>
                <a:latin typeface="Arial" charset="0"/>
                <a:ea typeface="宋体" pitchFamily="2" charset="-122"/>
                <a:cs typeface="+mn-cs"/>
              </a:rPr>
              <a:t>18</a:t>
            </a:r>
            <a:r>
              <a:rPr lang="zh-CN" altLang="en-US" sz="1200" b="0" i="0" kern="1200" dirty="0" smtClean="0">
                <a:solidFill>
                  <a:schemeClr val="tx1"/>
                </a:solidFill>
                <a:latin typeface="Arial" charset="0"/>
                <a:ea typeface="宋体" pitchFamily="2" charset="-122"/>
                <a:cs typeface="+mn-cs"/>
              </a:rPr>
              <a:t>日</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时</a:t>
            </a:r>
            <a:r>
              <a:rPr lang="en-US" altLang="zh-CN" sz="1200" b="0" i="0" kern="1200" dirty="0" smtClean="0">
                <a:solidFill>
                  <a:schemeClr val="tx1"/>
                </a:solidFill>
                <a:latin typeface="Arial" charset="0"/>
                <a:ea typeface="宋体" pitchFamily="2" charset="-122"/>
                <a:cs typeface="+mn-cs"/>
              </a:rPr>
              <a:t>33</a:t>
            </a:r>
            <a:r>
              <a:rPr lang="zh-CN" altLang="en-US" sz="1200" b="0" i="0" kern="1200" dirty="0" smtClean="0">
                <a:solidFill>
                  <a:schemeClr val="tx1"/>
                </a:solidFill>
                <a:latin typeface="Arial" charset="0"/>
                <a:ea typeface="宋体" pitchFamily="2" charset="-122"/>
                <a:cs typeface="+mn-cs"/>
              </a:rPr>
              <a:t>分</a:t>
            </a:r>
            <a:r>
              <a:rPr lang="en-US" altLang="zh-CN" sz="1200" b="0" i="0" kern="1200" dirty="0" smtClean="0">
                <a:solidFill>
                  <a:schemeClr val="tx1"/>
                </a:solidFill>
                <a:latin typeface="Arial" charset="0"/>
                <a:ea typeface="宋体" pitchFamily="2" charset="-122"/>
                <a:cs typeface="+mn-cs"/>
              </a:rPr>
              <a:t>20</a:t>
            </a:r>
            <a:r>
              <a:rPr lang="zh-CN" altLang="en-US" sz="1200" b="0" i="0" kern="1200" dirty="0" smtClean="0">
                <a:solidFill>
                  <a:schemeClr val="tx1"/>
                </a:solidFill>
                <a:latin typeface="Arial" charset="0"/>
                <a:ea typeface="宋体" pitchFamily="2" charset="-122"/>
                <a:cs typeface="+mn-cs"/>
              </a:rPr>
              <a:t>秒</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是</a:t>
            </a:r>
            <a:r>
              <a:rPr lang="en-US" altLang="zh-CN" sz="1200" b="0" i="0" kern="1200" dirty="0" smtClean="0">
                <a:solidFill>
                  <a:schemeClr val="tx1"/>
                </a:solidFill>
                <a:latin typeface="Arial" charset="0"/>
                <a:ea typeface="宋体" pitchFamily="2" charset="-122"/>
                <a:cs typeface="+mn-cs"/>
              </a:rPr>
              <a:t>UNIX</a:t>
            </a:r>
            <a:r>
              <a:rPr lang="zh-CN" altLang="en-US" sz="1200" b="0" i="0" kern="1200" dirty="0" smtClean="0">
                <a:solidFill>
                  <a:schemeClr val="tx1"/>
                </a:solidFill>
                <a:latin typeface="Arial" charset="0"/>
                <a:ea typeface="宋体" pitchFamily="2" charset="-122"/>
                <a:cs typeface="+mn-cs"/>
              </a:rPr>
              <a:t>时间的第二个</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亿禧年</a:t>
            </a:r>
            <a:r>
              <a:rPr lang="en-US" altLang="zh-CN" sz="1200" b="0" i="0" kern="1200" dirty="0" smtClean="0">
                <a:solidFill>
                  <a:schemeClr val="tx1"/>
                </a:solidFill>
                <a:latin typeface="Arial" charset="0"/>
                <a:ea typeface="宋体" pitchFamily="2" charset="-122"/>
                <a:cs typeface="+mn-cs"/>
              </a:rPr>
              <a:t>"(</a:t>
            </a:r>
            <a:r>
              <a:rPr lang="en-US" altLang="zh-CN" sz="1200" b="0" i="0" kern="1200" dirty="0" err="1" smtClean="0">
                <a:solidFill>
                  <a:schemeClr val="tx1"/>
                </a:solidFill>
                <a:latin typeface="Arial" charset="0"/>
                <a:ea typeface="宋体" pitchFamily="2" charset="-122"/>
                <a:cs typeface="+mn-cs"/>
              </a:rPr>
              <a:t>Billenniumm</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即</a:t>
            </a:r>
            <a:r>
              <a:rPr lang="en-US" altLang="zh-CN" sz="1200" b="0" i="0" kern="1200" dirty="0" smtClean="0">
                <a:solidFill>
                  <a:schemeClr val="tx1"/>
                </a:solidFill>
                <a:latin typeface="Arial" charset="0"/>
                <a:ea typeface="宋体" pitchFamily="2" charset="-122"/>
                <a:cs typeface="+mn-cs"/>
              </a:rPr>
              <a:t>2000000000. </a:t>
            </a:r>
            <a:r>
              <a:rPr lang="zh-CN" altLang="en-US" sz="1200" b="0" i="0" kern="1200" dirty="0" smtClean="0">
                <a:solidFill>
                  <a:schemeClr val="tx1"/>
                </a:solidFill>
                <a:latin typeface="Arial" charset="0"/>
                <a:ea typeface="宋体" pitchFamily="2" charset="-122"/>
                <a:cs typeface="+mn-cs"/>
              </a:rPr>
              <a:t>然而</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第三个</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亿禧年</a:t>
            </a:r>
            <a:r>
              <a:rPr lang="en-US" altLang="zh-CN" sz="1200" b="0" i="0" kern="1200" dirty="0" smtClean="0">
                <a:solidFill>
                  <a:schemeClr val="tx1"/>
                </a:solidFill>
                <a:latin typeface="Arial" charset="0"/>
                <a:ea typeface="宋体" pitchFamily="2" charset="-122"/>
                <a:cs typeface="+mn-cs"/>
              </a:rPr>
              <a:t>"(</a:t>
            </a:r>
            <a:r>
              <a:rPr lang="en-US" altLang="zh-CN" sz="1200" b="0" i="0" kern="1200" dirty="0" err="1" smtClean="0">
                <a:solidFill>
                  <a:schemeClr val="tx1"/>
                </a:solidFill>
                <a:latin typeface="Arial" charset="0"/>
                <a:ea typeface="宋体" pitchFamily="2" charset="-122"/>
                <a:cs typeface="+mn-cs"/>
              </a:rPr>
              <a:t>Billennium</a:t>
            </a:r>
            <a:r>
              <a:rPr lang="en-US" altLang="zh-CN" sz="1200" b="0" i="0" kern="1200" dirty="0" smtClean="0">
                <a:solidFill>
                  <a:schemeClr val="tx1"/>
                </a:solidFill>
                <a:latin typeface="Arial" charset="0"/>
                <a:ea typeface="宋体" pitchFamily="2" charset="-122"/>
                <a:cs typeface="+mn-cs"/>
              </a:rPr>
              <a:t>)</a:t>
            </a:r>
            <a:r>
              <a:rPr lang="zh-CN" altLang="en-US" sz="1200" b="0" i="0" kern="1200" dirty="0" smtClean="0">
                <a:solidFill>
                  <a:schemeClr val="tx1"/>
                </a:solidFill>
                <a:latin typeface="Arial" charset="0"/>
                <a:ea typeface="宋体" pitchFamily="2" charset="-122"/>
                <a:cs typeface="+mn-cs"/>
              </a:rPr>
              <a:t>则不会毫无障碍的来临</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在那之前</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人们先得解决正在变得著名的</a:t>
            </a:r>
            <a:r>
              <a:rPr lang="en-US" altLang="zh-CN" sz="1200" b="0" i="0" kern="1200" dirty="0" smtClean="0">
                <a:solidFill>
                  <a:schemeClr val="tx1"/>
                </a:solidFill>
                <a:latin typeface="Arial" charset="0"/>
                <a:ea typeface="宋体" pitchFamily="2" charset="-122"/>
                <a:cs typeface="+mn-cs"/>
              </a:rPr>
              <a:t>2038</a:t>
            </a:r>
            <a:r>
              <a:rPr lang="zh-CN" altLang="en-US" sz="1200" b="0" i="0" kern="1200" dirty="0" smtClean="0">
                <a:solidFill>
                  <a:schemeClr val="tx1"/>
                </a:solidFill>
                <a:latin typeface="Arial" charset="0"/>
                <a:ea typeface="宋体" pitchFamily="2" charset="-122"/>
                <a:cs typeface="+mn-cs"/>
              </a:rPr>
              <a:t>年问题</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和本世纪初的千年虫</a:t>
            </a:r>
            <a:r>
              <a:rPr lang="en-US" altLang="zh-CN" sz="1200" b="0" i="0" kern="1200" dirty="0" smtClean="0">
                <a:solidFill>
                  <a:schemeClr val="tx1"/>
                </a:solidFill>
                <a:latin typeface="Arial" charset="0"/>
                <a:ea typeface="宋体" pitchFamily="2" charset="-122"/>
                <a:cs typeface="+mn-cs"/>
              </a:rPr>
              <a:t>(Y2K Bug)</a:t>
            </a:r>
            <a:r>
              <a:rPr lang="zh-CN" altLang="en-US" sz="1200" b="0" i="0" kern="1200" dirty="0" smtClean="0">
                <a:solidFill>
                  <a:schemeClr val="tx1"/>
                </a:solidFill>
                <a:latin typeface="Arial" charset="0"/>
                <a:ea typeface="宋体" pitchFamily="2" charset="-122"/>
                <a:cs typeface="+mn-cs"/>
              </a:rPr>
              <a:t>问题类似</a:t>
            </a:r>
            <a:r>
              <a:rPr lang="en-US" altLang="zh-CN" sz="1200" b="0" i="0" kern="1200" dirty="0" smtClean="0">
                <a:solidFill>
                  <a:schemeClr val="tx1"/>
                </a:solidFill>
                <a:latin typeface="Arial" charset="0"/>
                <a:ea typeface="宋体" pitchFamily="2" charset="-122"/>
                <a:cs typeface="+mn-cs"/>
              </a:rPr>
              <a:t>, 2038</a:t>
            </a:r>
            <a:r>
              <a:rPr lang="zh-CN" altLang="en-US" sz="1200" b="0" i="0" kern="1200" dirty="0" smtClean="0">
                <a:solidFill>
                  <a:schemeClr val="tx1"/>
                </a:solidFill>
                <a:latin typeface="Arial" charset="0"/>
                <a:ea typeface="宋体" pitchFamily="2" charset="-122"/>
                <a:cs typeface="+mn-cs"/>
              </a:rPr>
              <a:t>年问题</a:t>
            </a:r>
            <a:r>
              <a:rPr lang="en-US" altLang="zh-CN" sz="1200" b="0" i="0" kern="1200" dirty="0" smtClean="0">
                <a:solidFill>
                  <a:schemeClr val="tx1"/>
                </a:solidFill>
                <a:latin typeface="Arial" charset="0"/>
                <a:ea typeface="宋体" pitchFamily="2" charset="-122"/>
                <a:cs typeface="+mn-cs"/>
              </a:rPr>
              <a:t>(Y2K38 BUG)</a:t>
            </a:r>
            <a:r>
              <a:rPr lang="zh-CN" altLang="en-US" sz="1200" b="0" i="0" kern="1200" dirty="0" smtClean="0">
                <a:solidFill>
                  <a:schemeClr val="tx1"/>
                </a:solidFill>
                <a:latin typeface="Arial" charset="0"/>
                <a:ea typeface="宋体" pitchFamily="2" charset="-122"/>
                <a:cs typeface="+mn-cs"/>
              </a:rPr>
              <a:t>更隐蔽</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而且更难解决</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我们知道计算机内部的一切都是二进制的</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也就是说</a:t>
            </a:r>
            <a:r>
              <a:rPr lang="en-US" altLang="zh-CN" sz="1200" b="0" i="0" kern="1200" dirty="0" smtClean="0">
                <a:solidFill>
                  <a:schemeClr val="tx1"/>
                </a:solidFill>
                <a:latin typeface="Arial" charset="0"/>
                <a:ea typeface="宋体" pitchFamily="2" charset="-122"/>
                <a:cs typeface="+mn-cs"/>
              </a:rPr>
              <a:t>1234567890</a:t>
            </a:r>
            <a:r>
              <a:rPr lang="zh-CN" altLang="en-US" sz="1200" b="0" i="0" kern="1200" dirty="0" smtClean="0">
                <a:solidFill>
                  <a:schemeClr val="tx1"/>
                </a:solidFill>
                <a:latin typeface="Arial" charset="0"/>
                <a:ea typeface="宋体" pitchFamily="2" charset="-122"/>
                <a:cs typeface="+mn-cs"/>
              </a:rPr>
              <a:t>在</a:t>
            </a:r>
            <a:r>
              <a:rPr lang="en-US" altLang="zh-CN" sz="1200" b="0" i="0" kern="1200" dirty="0" smtClean="0">
                <a:solidFill>
                  <a:schemeClr val="tx1"/>
                </a:solidFill>
                <a:latin typeface="Arial" charset="0"/>
                <a:ea typeface="宋体" pitchFamily="2" charset="-122"/>
                <a:cs typeface="+mn-cs"/>
              </a:rPr>
              <a:t>32</a:t>
            </a:r>
            <a:r>
              <a:rPr lang="zh-CN" altLang="en-US" sz="1200" b="0" i="0" kern="1200" dirty="0" smtClean="0">
                <a:solidFill>
                  <a:schemeClr val="tx1"/>
                </a:solidFill>
                <a:latin typeface="Arial" charset="0"/>
                <a:ea typeface="宋体" pitchFamily="2" charset="-122"/>
                <a:cs typeface="+mn-cs"/>
              </a:rPr>
              <a:t>位系统的内存里实际上是</a:t>
            </a:r>
            <a:r>
              <a:rPr lang="en-US" altLang="zh-CN" sz="1200" b="0" i="0" kern="1200" dirty="0" smtClean="0">
                <a:solidFill>
                  <a:schemeClr val="tx1"/>
                </a:solidFill>
                <a:latin typeface="Arial" charset="0"/>
                <a:ea typeface="宋体" pitchFamily="2" charset="-122"/>
                <a:cs typeface="+mn-cs"/>
              </a:rPr>
              <a:t>01001001 10010110 00000010 11010010. </a:t>
            </a:r>
            <a:r>
              <a:rPr lang="zh-CN" altLang="en-US" sz="1200" b="0" i="0" kern="1200" dirty="0" smtClean="0">
                <a:solidFill>
                  <a:schemeClr val="tx1"/>
                </a:solidFill>
                <a:latin typeface="Arial" charset="0"/>
                <a:ea typeface="宋体" pitchFamily="2" charset="-122"/>
                <a:cs typeface="+mn-cs"/>
              </a:rPr>
              <a:t>这串</a:t>
            </a:r>
            <a:r>
              <a:rPr lang="en-US" altLang="zh-CN" sz="1200" b="0" i="0" kern="1200" dirty="0" smtClean="0">
                <a:solidFill>
                  <a:schemeClr val="tx1"/>
                </a:solidFill>
                <a:latin typeface="Arial" charset="0"/>
                <a:ea typeface="宋体" pitchFamily="2" charset="-122"/>
                <a:cs typeface="+mn-cs"/>
              </a:rPr>
              <a:t>32</a:t>
            </a:r>
            <a:r>
              <a:rPr lang="zh-CN" altLang="en-US" sz="1200" b="0" i="0" kern="1200" dirty="0" smtClean="0">
                <a:solidFill>
                  <a:schemeClr val="tx1"/>
                </a:solidFill>
                <a:latin typeface="Arial" charset="0"/>
                <a:ea typeface="宋体" pitchFamily="2" charset="-122"/>
                <a:cs typeface="+mn-cs"/>
              </a:rPr>
              <a:t>位二进制数中</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最高位被用来表示正负符号</a:t>
            </a:r>
            <a:r>
              <a:rPr lang="en-US" altLang="zh-CN" sz="1200" b="0" i="0" kern="1200" dirty="0" smtClean="0">
                <a:solidFill>
                  <a:schemeClr val="tx1"/>
                </a:solidFill>
                <a:latin typeface="Arial" charset="0"/>
                <a:ea typeface="宋体" pitchFamily="2" charset="-122"/>
                <a:cs typeface="+mn-cs"/>
              </a:rPr>
              <a:t>, 0</a:t>
            </a:r>
            <a:r>
              <a:rPr lang="zh-CN" altLang="en-US" sz="1200" b="0" i="0" kern="1200" dirty="0" smtClean="0">
                <a:solidFill>
                  <a:schemeClr val="tx1"/>
                </a:solidFill>
                <a:latin typeface="Arial" charset="0"/>
                <a:ea typeface="宋体" pitchFamily="2" charset="-122"/>
                <a:cs typeface="+mn-cs"/>
              </a:rPr>
              <a:t>代表整数</a:t>
            </a:r>
            <a:r>
              <a:rPr lang="en-US" altLang="zh-CN" sz="1200" b="0" i="0" kern="1200" dirty="0" smtClean="0">
                <a:solidFill>
                  <a:schemeClr val="tx1"/>
                </a:solidFill>
                <a:latin typeface="Arial" charset="0"/>
                <a:ea typeface="宋体" pitchFamily="2" charset="-122"/>
                <a:cs typeface="+mn-cs"/>
              </a:rPr>
              <a:t>, 1</a:t>
            </a:r>
            <a:r>
              <a:rPr lang="zh-CN" altLang="en-US" sz="1200" b="0" i="0" kern="1200" dirty="0" smtClean="0">
                <a:solidFill>
                  <a:schemeClr val="tx1"/>
                </a:solidFill>
                <a:latin typeface="Arial" charset="0"/>
                <a:ea typeface="宋体" pitchFamily="2" charset="-122"/>
                <a:cs typeface="+mn-cs"/>
              </a:rPr>
              <a:t>代表负数</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所以它能表示的最大数字就是</a:t>
            </a:r>
            <a:r>
              <a:rPr lang="en-US" altLang="zh-CN" sz="1200" b="0" i="0" kern="1200" dirty="0" smtClean="0">
                <a:solidFill>
                  <a:schemeClr val="tx1"/>
                </a:solidFill>
                <a:latin typeface="Arial" charset="0"/>
                <a:ea typeface="宋体" pitchFamily="2" charset="-122"/>
                <a:cs typeface="+mn-cs"/>
              </a:rPr>
              <a:t>01111111 11111111 11111111 11111111, </a:t>
            </a:r>
            <a:r>
              <a:rPr lang="zh-CN" altLang="en-US" sz="1200" b="0" i="0" kern="1200" dirty="0" smtClean="0">
                <a:solidFill>
                  <a:schemeClr val="tx1"/>
                </a:solidFill>
                <a:latin typeface="Arial" charset="0"/>
                <a:ea typeface="宋体" pitchFamily="2" charset="-122"/>
                <a:cs typeface="+mn-cs"/>
              </a:rPr>
              <a:t>即</a:t>
            </a:r>
            <a:r>
              <a:rPr lang="en-US" altLang="zh-CN" sz="1200" b="0" i="0" kern="1200" dirty="0" smtClean="0">
                <a:solidFill>
                  <a:schemeClr val="tx1"/>
                </a:solidFill>
                <a:latin typeface="Arial" charset="0"/>
                <a:ea typeface="宋体" pitchFamily="2" charset="-122"/>
                <a:cs typeface="+mn-cs"/>
              </a:rPr>
              <a:t>214748367, </a:t>
            </a:r>
            <a:r>
              <a:rPr lang="zh-CN" altLang="en-US" sz="1200" b="0" i="0" kern="1200" dirty="0" smtClean="0">
                <a:solidFill>
                  <a:schemeClr val="tx1"/>
                </a:solidFill>
                <a:latin typeface="Arial" charset="0"/>
                <a:ea typeface="宋体" pitchFamily="2" charset="-122"/>
                <a:cs typeface="+mn-cs"/>
              </a:rPr>
              <a:t>对应公历的</a:t>
            </a:r>
            <a:r>
              <a:rPr lang="en-US" altLang="zh-CN" sz="1200" b="0" i="0" kern="1200" dirty="0" smtClean="0">
                <a:solidFill>
                  <a:schemeClr val="tx1"/>
                </a:solidFill>
                <a:latin typeface="Arial" charset="0"/>
                <a:ea typeface="宋体" pitchFamily="2" charset="-122"/>
                <a:cs typeface="+mn-cs"/>
              </a:rPr>
              <a:t>UTC</a:t>
            </a:r>
            <a:r>
              <a:rPr lang="zh-CN" altLang="en-US" sz="1200" b="0" i="0" kern="1200" dirty="0" smtClean="0">
                <a:solidFill>
                  <a:schemeClr val="tx1"/>
                </a:solidFill>
                <a:latin typeface="Arial" charset="0"/>
                <a:ea typeface="宋体" pitchFamily="2" charset="-122"/>
                <a:cs typeface="+mn-cs"/>
              </a:rPr>
              <a:t>时间</a:t>
            </a:r>
            <a:r>
              <a:rPr lang="en-US" altLang="zh-CN" sz="1200" b="0" i="0" kern="1200" dirty="0" smtClean="0">
                <a:solidFill>
                  <a:schemeClr val="tx1"/>
                </a:solidFill>
                <a:latin typeface="Arial" charset="0"/>
                <a:ea typeface="宋体" pitchFamily="2" charset="-122"/>
                <a:cs typeface="+mn-cs"/>
              </a:rPr>
              <a:t>2038</a:t>
            </a:r>
            <a:r>
              <a:rPr lang="zh-CN" altLang="en-US" sz="1200" b="0" i="0" kern="1200" dirty="0" smtClean="0">
                <a:solidFill>
                  <a:schemeClr val="tx1"/>
                </a:solidFill>
                <a:latin typeface="Arial" charset="0"/>
                <a:ea typeface="宋体" pitchFamily="2" charset="-122"/>
                <a:cs typeface="+mn-cs"/>
              </a:rPr>
              <a:t>年</a:t>
            </a:r>
            <a:r>
              <a:rPr lang="en-US" altLang="zh-CN" sz="1200" b="0" i="0" kern="1200" dirty="0" smtClean="0">
                <a:solidFill>
                  <a:schemeClr val="tx1"/>
                </a:solidFill>
                <a:latin typeface="Arial" charset="0"/>
                <a:ea typeface="宋体" pitchFamily="2" charset="-122"/>
                <a:cs typeface="+mn-cs"/>
              </a:rPr>
              <a:t>1</a:t>
            </a:r>
            <a:r>
              <a:rPr lang="zh-CN" altLang="en-US" sz="1200" b="0" i="0" kern="1200" dirty="0" smtClean="0">
                <a:solidFill>
                  <a:schemeClr val="tx1"/>
                </a:solidFill>
                <a:latin typeface="Arial" charset="0"/>
                <a:ea typeface="宋体" pitchFamily="2" charset="-122"/>
                <a:cs typeface="+mn-cs"/>
              </a:rPr>
              <a:t>月</a:t>
            </a:r>
            <a:r>
              <a:rPr lang="en-US" altLang="zh-CN" sz="1200" b="0" i="0" kern="1200" dirty="0" smtClean="0">
                <a:solidFill>
                  <a:schemeClr val="tx1"/>
                </a:solidFill>
                <a:latin typeface="Arial" charset="0"/>
                <a:ea typeface="宋体" pitchFamily="2" charset="-122"/>
                <a:cs typeface="+mn-cs"/>
              </a:rPr>
              <a:t>19</a:t>
            </a:r>
            <a:r>
              <a:rPr lang="zh-CN" altLang="en-US" sz="1200" b="0" i="0" kern="1200" dirty="0" smtClean="0">
                <a:solidFill>
                  <a:schemeClr val="tx1"/>
                </a:solidFill>
                <a:latin typeface="Arial" charset="0"/>
                <a:ea typeface="宋体" pitchFamily="2" charset="-122"/>
                <a:cs typeface="+mn-cs"/>
              </a:rPr>
              <a:t>日</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时</a:t>
            </a:r>
            <a:r>
              <a:rPr lang="en-US" altLang="zh-CN" sz="1200" b="0" i="0" kern="1200" dirty="0" smtClean="0">
                <a:solidFill>
                  <a:schemeClr val="tx1"/>
                </a:solidFill>
                <a:latin typeface="Arial" charset="0"/>
                <a:ea typeface="宋体" pitchFamily="2" charset="-122"/>
                <a:cs typeface="+mn-cs"/>
              </a:rPr>
              <a:t>14</a:t>
            </a:r>
            <a:r>
              <a:rPr lang="zh-CN" altLang="en-US" sz="1200" b="0" i="0" kern="1200" dirty="0" smtClean="0">
                <a:solidFill>
                  <a:schemeClr val="tx1"/>
                </a:solidFill>
                <a:latin typeface="Arial" charset="0"/>
                <a:ea typeface="宋体" pitchFamily="2" charset="-122"/>
                <a:cs typeface="+mn-cs"/>
              </a:rPr>
              <a:t>分</a:t>
            </a:r>
            <a:r>
              <a:rPr lang="en-US" altLang="zh-CN" sz="1200" b="0" i="0" kern="1200" dirty="0" smtClean="0">
                <a:solidFill>
                  <a:schemeClr val="tx1"/>
                </a:solidFill>
                <a:latin typeface="Arial" charset="0"/>
                <a:ea typeface="宋体" pitchFamily="2" charset="-122"/>
                <a:cs typeface="+mn-cs"/>
              </a:rPr>
              <a:t>7</a:t>
            </a:r>
            <a:r>
              <a:rPr lang="zh-CN" altLang="en-US" sz="1200" b="0" i="0" kern="1200" dirty="0" smtClean="0">
                <a:solidFill>
                  <a:schemeClr val="tx1"/>
                </a:solidFill>
                <a:latin typeface="Arial" charset="0"/>
                <a:ea typeface="宋体" pitchFamily="2" charset="-122"/>
                <a:cs typeface="+mn-cs"/>
              </a:rPr>
              <a:t>秒</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到这天的凌晨</a:t>
            </a:r>
            <a:r>
              <a:rPr lang="en-US" altLang="zh-CN" sz="1200" b="0" i="0" kern="1200" dirty="0" smtClean="0">
                <a:solidFill>
                  <a:schemeClr val="tx1"/>
                </a:solidFill>
                <a:latin typeface="Arial" charset="0"/>
                <a:ea typeface="宋体" pitchFamily="2" charset="-122"/>
                <a:cs typeface="+mn-cs"/>
              </a:rPr>
              <a:t>3</a:t>
            </a:r>
            <a:r>
              <a:rPr lang="zh-CN" altLang="en-US" sz="1200" b="0" i="0" kern="1200" dirty="0" smtClean="0">
                <a:solidFill>
                  <a:schemeClr val="tx1"/>
                </a:solidFill>
                <a:latin typeface="Arial" charset="0"/>
                <a:ea typeface="宋体" pitchFamily="2" charset="-122"/>
                <a:cs typeface="+mn-cs"/>
              </a:rPr>
              <a:t>时</a:t>
            </a:r>
            <a:r>
              <a:rPr lang="en-US" altLang="zh-CN" sz="1200" b="0" i="0" kern="1200" dirty="0" smtClean="0">
                <a:solidFill>
                  <a:schemeClr val="tx1"/>
                </a:solidFill>
                <a:latin typeface="Arial" charset="0"/>
                <a:ea typeface="宋体" pitchFamily="2" charset="-122"/>
                <a:cs typeface="+mn-cs"/>
              </a:rPr>
              <a:t>14</a:t>
            </a:r>
            <a:r>
              <a:rPr lang="zh-CN" altLang="en-US" sz="1200" b="0" i="0" kern="1200" dirty="0" smtClean="0">
                <a:solidFill>
                  <a:schemeClr val="tx1"/>
                </a:solidFill>
                <a:latin typeface="Arial" charset="0"/>
                <a:ea typeface="宋体" pitchFamily="2" charset="-122"/>
                <a:cs typeface="+mn-cs"/>
              </a:rPr>
              <a:t>分</a:t>
            </a:r>
            <a:r>
              <a:rPr lang="en-US" altLang="zh-CN" sz="1200" b="0" i="0" kern="1200" dirty="0" smtClean="0">
                <a:solidFill>
                  <a:schemeClr val="tx1"/>
                </a:solidFill>
                <a:latin typeface="Arial" charset="0"/>
                <a:ea typeface="宋体" pitchFamily="2" charset="-122"/>
                <a:cs typeface="+mn-cs"/>
              </a:rPr>
              <a:t>8</a:t>
            </a:r>
            <a:r>
              <a:rPr lang="zh-CN" altLang="en-US" sz="1200" b="0" i="0" kern="1200" dirty="0" smtClean="0">
                <a:solidFill>
                  <a:schemeClr val="tx1"/>
                </a:solidFill>
                <a:latin typeface="Arial" charset="0"/>
                <a:ea typeface="宋体" pitchFamily="2" charset="-122"/>
                <a:cs typeface="+mn-cs"/>
              </a:rPr>
              <a:t>秒</a:t>
            </a:r>
            <a:r>
              <a:rPr lang="en-US" altLang="zh-CN" sz="1200" b="0" i="0" kern="1200" dirty="0" smtClean="0">
                <a:solidFill>
                  <a:schemeClr val="tx1"/>
                </a:solidFill>
                <a:latin typeface="Arial" charset="0"/>
                <a:ea typeface="宋体" pitchFamily="2" charset="-122"/>
                <a:cs typeface="+mn-cs"/>
              </a:rPr>
              <a:t>, UNIX</a:t>
            </a:r>
            <a:r>
              <a:rPr lang="zh-CN" altLang="en-US" sz="1200" b="0" i="0" kern="1200" dirty="0" smtClean="0">
                <a:solidFill>
                  <a:schemeClr val="tx1"/>
                </a:solidFill>
                <a:latin typeface="Arial" charset="0"/>
                <a:ea typeface="宋体" pitchFamily="2" charset="-122"/>
                <a:cs typeface="+mn-cs"/>
              </a:rPr>
              <a:t>时间会溢出并变成</a:t>
            </a:r>
            <a:r>
              <a:rPr lang="en-US" altLang="zh-CN" sz="1200" b="0" i="0" kern="1200" dirty="0" smtClean="0">
                <a:solidFill>
                  <a:schemeClr val="tx1"/>
                </a:solidFill>
                <a:latin typeface="Arial" charset="0"/>
                <a:ea typeface="宋体" pitchFamily="2" charset="-122"/>
                <a:cs typeface="+mn-cs"/>
              </a:rPr>
              <a:t>10000000 00000000 00000000 00000000(</a:t>
            </a:r>
            <a:r>
              <a:rPr lang="zh-CN" altLang="en-US" sz="1200" b="0" i="0" kern="1200" dirty="0" smtClean="0">
                <a:solidFill>
                  <a:schemeClr val="tx1"/>
                </a:solidFill>
                <a:latin typeface="Arial" charset="0"/>
                <a:ea typeface="宋体" pitchFamily="2" charset="-122"/>
                <a:cs typeface="+mn-cs"/>
              </a:rPr>
              <a:t>十进制值</a:t>
            </a:r>
            <a:r>
              <a:rPr lang="en-US" altLang="zh-CN" sz="1200" b="0" i="0" kern="1200" dirty="0" smtClean="0">
                <a:solidFill>
                  <a:schemeClr val="tx1"/>
                </a:solidFill>
                <a:latin typeface="Arial" charset="0"/>
                <a:ea typeface="宋体" pitchFamily="2" charset="-122"/>
                <a:cs typeface="+mn-cs"/>
              </a:rPr>
              <a:t>-214748368), </a:t>
            </a:r>
            <a:r>
              <a:rPr lang="zh-CN" altLang="en-US" sz="1200" b="0" i="0" kern="1200" dirty="0" smtClean="0">
                <a:solidFill>
                  <a:schemeClr val="tx1"/>
                </a:solidFill>
                <a:latin typeface="Arial" charset="0"/>
                <a:ea typeface="宋体" pitchFamily="2" charset="-122"/>
                <a:cs typeface="+mn-cs"/>
              </a:rPr>
              <a:t>也就是</a:t>
            </a:r>
            <a:r>
              <a:rPr lang="en-US" altLang="zh-CN" sz="1200" b="0" i="0" kern="1200" dirty="0" smtClean="0">
                <a:solidFill>
                  <a:schemeClr val="tx1"/>
                </a:solidFill>
                <a:latin typeface="Arial" charset="0"/>
                <a:ea typeface="宋体" pitchFamily="2" charset="-122"/>
                <a:cs typeface="+mn-cs"/>
              </a:rPr>
              <a:t>UTC</a:t>
            </a:r>
            <a:r>
              <a:rPr lang="zh-CN" altLang="en-US" sz="1200" b="0" i="0" kern="1200" dirty="0" smtClean="0">
                <a:solidFill>
                  <a:schemeClr val="tx1"/>
                </a:solidFill>
                <a:latin typeface="Arial" charset="0"/>
                <a:ea typeface="宋体" pitchFamily="2" charset="-122"/>
                <a:cs typeface="+mn-cs"/>
              </a:rPr>
              <a:t>时间</a:t>
            </a:r>
            <a:r>
              <a:rPr lang="en-US" altLang="zh-CN" sz="1200" b="0" i="0" kern="1200" dirty="0" smtClean="0">
                <a:solidFill>
                  <a:schemeClr val="tx1"/>
                </a:solidFill>
                <a:latin typeface="Arial" charset="0"/>
                <a:ea typeface="宋体" pitchFamily="2" charset="-122"/>
                <a:cs typeface="+mn-cs"/>
              </a:rPr>
              <a:t>1901</a:t>
            </a:r>
            <a:r>
              <a:rPr lang="zh-CN" altLang="en-US" sz="1200" b="0" i="0" kern="1200" dirty="0" smtClean="0">
                <a:solidFill>
                  <a:schemeClr val="tx1"/>
                </a:solidFill>
                <a:latin typeface="Arial" charset="0"/>
                <a:ea typeface="宋体" pitchFamily="2" charset="-122"/>
                <a:cs typeface="+mn-cs"/>
              </a:rPr>
              <a:t>年</a:t>
            </a:r>
            <a:r>
              <a:rPr lang="en-US" altLang="zh-CN" sz="1200" b="0" i="0" kern="1200" dirty="0" smtClean="0">
                <a:solidFill>
                  <a:schemeClr val="tx1"/>
                </a:solidFill>
                <a:latin typeface="Arial" charset="0"/>
                <a:ea typeface="宋体" pitchFamily="2" charset="-122"/>
                <a:cs typeface="+mn-cs"/>
              </a:rPr>
              <a:t>12</a:t>
            </a:r>
            <a:r>
              <a:rPr lang="zh-CN" altLang="en-US" sz="1200" b="0" i="0" kern="1200" dirty="0" smtClean="0">
                <a:solidFill>
                  <a:schemeClr val="tx1"/>
                </a:solidFill>
                <a:latin typeface="Arial" charset="0"/>
                <a:ea typeface="宋体" pitchFamily="2" charset="-122"/>
                <a:cs typeface="+mn-cs"/>
              </a:rPr>
              <a:t>月</a:t>
            </a:r>
            <a:r>
              <a:rPr lang="en-US" altLang="zh-CN" sz="1200" b="0" i="0" kern="1200" dirty="0" smtClean="0">
                <a:solidFill>
                  <a:schemeClr val="tx1"/>
                </a:solidFill>
                <a:latin typeface="Arial" charset="0"/>
                <a:ea typeface="宋体" pitchFamily="2" charset="-122"/>
                <a:cs typeface="+mn-cs"/>
              </a:rPr>
              <a:t>13</a:t>
            </a:r>
            <a:r>
              <a:rPr lang="zh-CN" altLang="en-US" sz="1200" b="0" i="0" kern="1200" dirty="0" smtClean="0">
                <a:solidFill>
                  <a:schemeClr val="tx1"/>
                </a:solidFill>
                <a:latin typeface="Arial" charset="0"/>
                <a:ea typeface="宋体" pitchFamily="2" charset="-122"/>
                <a:cs typeface="+mn-cs"/>
              </a:rPr>
              <a:t>日</a:t>
            </a:r>
            <a:r>
              <a:rPr lang="en-US" altLang="zh-CN" sz="1200" b="0" i="0" kern="1200" dirty="0" smtClean="0">
                <a:solidFill>
                  <a:schemeClr val="tx1"/>
                </a:solidFill>
                <a:latin typeface="Arial" charset="0"/>
                <a:ea typeface="宋体" pitchFamily="2" charset="-122"/>
                <a:cs typeface="+mn-cs"/>
              </a:rPr>
              <a:t>20</a:t>
            </a:r>
            <a:r>
              <a:rPr lang="zh-CN" altLang="en-US" sz="1200" b="0" i="0" kern="1200" dirty="0" smtClean="0">
                <a:solidFill>
                  <a:schemeClr val="tx1"/>
                </a:solidFill>
                <a:latin typeface="Arial" charset="0"/>
                <a:ea typeface="宋体" pitchFamily="2" charset="-122"/>
                <a:cs typeface="+mn-cs"/>
              </a:rPr>
              <a:t>时</a:t>
            </a:r>
            <a:r>
              <a:rPr lang="en-US" altLang="zh-CN" sz="1200" b="0" i="0" kern="1200" dirty="0" smtClean="0">
                <a:solidFill>
                  <a:schemeClr val="tx1"/>
                </a:solidFill>
                <a:latin typeface="Arial" charset="0"/>
                <a:ea typeface="宋体" pitchFamily="2" charset="-122"/>
                <a:cs typeface="+mn-cs"/>
              </a:rPr>
              <a:t>45</a:t>
            </a:r>
            <a:r>
              <a:rPr lang="zh-CN" altLang="en-US" sz="1200" b="0" i="0" kern="1200" dirty="0" smtClean="0">
                <a:solidFill>
                  <a:schemeClr val="tx1"/>
                </a:solidFill>
                <a:latin typeface="Arial" charset="0"/>
                <a:ea typeface="宋体" pitchFamily="2" charset="-122"/>
                <a:cs typeface="+mn-cs"/>
              </a:rPr>
              <a:t>分</a:t>
            </a:r>
            <a:r>
              <a:rPr lang="en-US" altLang="zh-CN" sz="1200" b="0" i="0" kern="1200" dirty="0" smtClean="0">
                <a:solidFill>
                  <a:schemeClr val="tx1"/>
                </a:solidFill>
                <a:latin typeface="Arial" charset="0"/>
                <a:ea typeface="宋体" pitchFamily="2" charset="-122"/>
                <a:cs typeface="+mn-cs"/>
              </a:rPr>
              <a:t>52</a:t>
            </a:r>
            <a:r>
              <a:rPr lang="zh-CN" altLang="en-US" sz="1200" b="0" i="0" kern="1200" dirty="0" smtClean="0">
                <a:solidFill>
                  <a:schemeClr val="tx1"/>
                </a:solidFill>
                <a:latin typeface="Arial" charset="0"/>
                <a:ea typeface="宋体" pitchFamily="2" charset="-122"/>
                <a:cs typeface="+mn-cs"/>
              </a:rPr>
              <a:t>秒</a:t>
            </a:r>
            <a:r>
              <a:rPr lang="en-US" altLang="zh-CN" sz="1200" b="0" i="0" kern="1200" dirty="0" smtClean="0">
                <a:solidFill>
                  <a:schemeClr val="tx1"/>
                </a:solidFill>
                <a:latin typeface="Arial" charset="0"/>
                <a:ea typeface="宋体" pitchFamily="2" charset="-122"/>
                <a:cs typeface="+mn-cs"/>
              </a:rPr>
              <a:t>, </a:t>
            </a:r>
            <a:r>
              <a:rPr lang="zh-CN" altLang="en-US" sz="1200" b="0" i="0" kern="1200" dirty="0" smtClean="0">
                <a:solidFill>
                  <a:schemeClr val="tx1"/>
                </a:solidFill>
                <a:latin typeface="Arial" charset="0"/>
                <a:ea typeface="宋体" pitchFamily="2" charset="-122"/>
                <a:cs typeface="+mn-cs"/>
              </a:rPr>
              <a:t>引起和千年虫类似的混乱</a:t>
            </a:r>
            <a:r>
              <a:rPr lang="en-US" altLang="zh-CN" sz="1200" b="0" i="0" kern="1200" dirty="0" smtClean="0">
                <a:solidFill>
                  <a:schemeClr val="tx1"/>
                </a:solidFill>
                <a:latin typeface="Arial" charset="0"/>
                <a:ea typeface="宋体" pitchFamily="2" charset="-122"/>
                <a:cs typeface="+mn-cs"/>
              </a:rPr>
              <a:t>.</a:t>
            </a:r>
            <a:endParaRPr lang="zh-CN" altLang="en-US" dirty="0" smtClean="0"/>
          </a:p>
          <a:p>
            <a:endParaRPr lang="en-US" altLang="zh-CN" dirty="0" smtClean="0"/>
          </a:p>
          <a:p>
            <a:r>
              <a:rPr lang="zh-CN" altLang="en-US" sz="1200" b="0" i="0" kern="1200" dirty="0" smtClean="0">
                <a:solidFill>
                  <a:schemeClr val="tx1"/>
                </a:solidFill>
                <a:effectLst/>
                <a:latin typeface="Arial" charset="0"/>
                <a:ea typeface="宋体" pitchFamily="2" charset="-122"/>
                <a:cs typeface="+mn-cs"/>
              </a:rPr>
              <a:t>新的</a:t>
            </a:r>
            <a:r>
              <a:rPr lang="en-US" altLang="zh-CN" sz="1200" b="0" i="0" kern="1200" dirty="0" smtClean="0">
                <a:solidFill>
                  <a:schemeClr val="tx1"/>
                </a:solidFill>
                <a:effectLst/>
                <a:latin typeface="Arial" charset="0"/>
                <a:ea typeface="宋体" pitchFamily="2" charset="-122"/>
                <a:cs typeface="+mn-cs"/>
              </a:rPr>
              <a:t>64</a:t>
            </a:r>
            <a:r>
              <a:rPr lang="zh-CN" altLang="en-US" sz="1200" b="0" i="0" kern="1200" dirty="0" smtClean="0">
                <a:solidFill>
                  <a:schemeClr val="tx1"/>
                </a:solidFill>
                <a:effectLst/>
                <a:latin typeface="Arial" charset="0"/>
                <a:ea typeface="宋体" pitchFamily="2" charset="-122"/>
                <a:cs typeface="+mn-cs"/>
              </a:rPr>
              <a:t>位</a:t>
            </a:r>
            <a:r>
              <a:rPr lang="zh-CN" altLang="en-US" sz="1200" b="0" i="0" u="none" strike="noStrike" kern="1200" dirty="0" smtClean="0">
                <a:solidFill>
                  <a:schemeClr val="tx1"/>
                </a:solidFill>
                <a:effectLst/>
                <a:latin typeface="Arial" charset="0"/>
                <a:ea typeface="宋体" pitchFamily="2" charset="-122"/>
                <a:cs typeface="+mn-cs"/>
                <a:hlinkClick r:id="rId3"/>
              </a:rPr>
              <a:t>运算器</a:t>
            </a:r>
            <a:r>
              <a:rPr lang="zh-CN" altLang="en-US" sz="1200" b="0" i="0" kern="1200" dirty="0" smtClean="0">
                <a:solidFill>
                  <a:schemeClr val="tx1"/>
                </a:solidFill>
                <a:effectLst/>
                <a:latin typeface="Arial" charset="0"/>
                <a:ea typeface="宋体" pitchFamily="2" charset="-122"/>
                <a:cs typeface="+mn-cs"/>
              </a:rPr>
              <a:t>可以记录至约</a:t>
            </a:r>
            <a:r>
              <a:rPr lang="en-US" altLang="zh-CN" sz="1200" b="0" i="0" kern="1200" dirty="0" smtClean="0">
                <a:solidFill>
                  <a:schemeClr val="tx1"/>
                </a:solidFill>
                <a:effectLst/>
                <a:latin typeface="Arial" charset="0"/>
                <a:ea typeface="宋体" pitchFamily="2" charset="-122"/>
                <a:cs typeface="+mn-cs"/>
              </a:rPr>
              <a:t>2900</a:t>
            </a:r>
            <a:r>
              <a:rPr lang="zh-CN" altLang="en-US" sz="1200" b="0" i="0" kern="1200" dirty="0" smtClean="0">
                <a:solidFill>
                  <a:schemeClr val="tx1"/>
                </a:solidFill>
                <a:effectLst/>
                <a:latin typeface="Arial" charset="0"/>
                <a:ea typeface="宋体" pitchFamily="2" charset="-122"/>
                <a:cs typeface="+mn-cs"/>
              </a:rPr>
              <a:t>亿年后的</a:t>
            </a:r>
            <a:r>
              <a:rPr lang="en-US" altLang="zh-CN" sz="1200" b="0" i="0" kern="1200" dirty="0" smtClean="0">
                <a:solidFill>
                  <a:schemeClr val="tx1"/>
                </a:solidFill>
                <a:effectLst/>
                <a:latin typeface="Arial" charset="0"/>
                <a:ea typeface="宋体" pitchFamily="2" charset="-122"/>
                <a:cs typeface="+mn-cs"/>
              </a:rPr>
              <a:t>292,277,026,596</a:t>
            </a:r>
            <a:r>
              <a:rPr lang="zh-CN" altLang="en-US" sz="1200" b="0" i="0" kern="1200" dirty="0" smtClean="0">
                <a:solidFill>
                  <a:schemeClr val="tx1"/>
                </a:solidFill>
                <a:effectLst/>
                <a:latin typeface="Arial" charset="0"/>
                <a:ea typeface="宋体" pitchFamily="2" charset="-122"/>
                <a:cs typeface="+mn-cs"/>
              </a:rPr>
              <a:t>年</a:t>
            </a:r>
            <a:r>
              <a:rPr lang="en-US" altLang="zh-CN" sz="1200" b="0" i="0" kern="1200" dirty="0" smtClean="0">
                <a:solidFill>
                  <a:schemeClr val="tx1"/>
                </a:solidFill>
                <a:effectLst/>
                <a:latin typeface="Arial" charset="0"/>
                <a:ea typeface="宋体" pitchFamily="2" charset="-122"/>
                <a:cs typeface="+mn-cs"/>
              </a:rPr>
              <a:t>12</a:t>
            </a:r>
            <a:r>
              <a:rPr lang="zh-CN" altLang="en-US" sz="1200" b="0" i="0" kern="1200" dirty="0" smtClean="0">
                <a:solidFill>
                  <a:schemeClr val="tx1"/>
                </a:solidFill>
                <a:effectLst/>
                <a:latin typeface="Arial" charset="0"/>
                <a:ea typeface="宋体" pitchFamily="2" charset="-122"/>
                <a:cs typeface="+mn-cs"/>
              </a:rPr>
              <a:t>月</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日</a:t>
            </a:r>
            <a:r>
              <a:rPr lang="en-US" altLang="zh-CN" sz="1200" b="0" i="0" kern="1200" dirty="0" smtClean="0">
                <a:solidFill>
                  <a:schemeClr val="tx1"/>
                </a:solidFill>
                <a:effectLst/>
                <a:latin typeface="Arial" charset="0"/>
                <a:ea typeface="宋体" pitchFamily="2" charset="-122"/>
                <a:cs typeface="+mn-cs"/>
              </a:rPr>
              <a:t>15:30:08</a:t>
            </a:r>
            <a:r>
              <a:rPr lang="zh-CN" altLang="en-US" sz="1200" b="0" i="0" kern="1200" dirty="0" smtClean="0">
                <a:solidFill>
                  <a:schemeClr val="tx1"/>
                </a:solidFill>
                <a:effectLst/>
                <a:latin typeface="Arial" charset="0"/>
                <a:ea typeface="宋体" pitchFamily="2" charset="-122"/>
                <a:cs typeface="+mn-cs"/>
              </a:rPr>
              <a:t>，星期日（</a:t>
            </a:r>
            <a:r>
              <a:rPr lang="en-US" altLang="zh-CN" sz="1200" b="0" i="0" kern="1200" dirty="0" smtClean="0">
                <a:solidFill>
                  <a:schemeClr val="tx1"/>
                </a:solidFill>
                <a:effectLst/>
                <a:latin typeface="Arial" charset="0"/>
                <a:ea typeface="宋体" pitchFamily="2" charset="-122"/>
                <a:cs typeface="+mn-cs"/>
              </a:rPr>
              <a:t>UTC</a:t>
            </a:r>
            <a:r>
              <a:rPr lang="zh-CN" altLang="en-US" sz="1200" b="0" i="0" kern="1200" dirty="0" smtClean="0">
                <a:solidFill>
                  <a:schemeClr val="tx1"/>
                </a:solidFill>
                <a:effectLst/>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6</a:t>
            </a:fld>
            <a:endParaRPr lang="en-US" altLang="zh-CN"/>
          </a:p>
        </p:txBody>
      </p:sp>
    </p:spTree>
    <p:extLst>
      <p:ext uri="{BB962C8B-B14F-4D97-AF65-F5344CB8AC3E}">
        <p14:creationId xmlns:p14="http://schemas.microsoft.com/office/powerpoint/2010/main" val="3615866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p:cNvSpPr>
            <a:spLocks noGrp="1" noRot="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smtClean="0">
                <a:solidFill>
                  <a:srgbClr val="000000"/>
                </a:solidFill>
                <a:latin typeface="宋体" pitchFamily="2" charset="-122"/>
              </a:rPr>
              <a:t>一个复杂的软件系统需要建立庞大的逻辑体系，而这些往往只存在于人们的头脑中</a:t>
            </a: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655846-4655-4579-A305-FB1495844AAF}" type="slidenum">
              <a:rPr lang="en-US" altLang="zh-CN"/>
              <a:pPr/>
              <a:t>60</a:t>
            </a:fld>
            <a:endParaRPr lang="en-US" altLang="zh-CN"/>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lang="zh-CN" altLang="en-US" dirty="0">
                <a:solidFill>
                  <a:srgbClr val="000000"/>
                </a:solidFill>
                <a:latin typeface="宋体" pitchFamily="2" charset="-122"/>
              </a:rPr>
              <a:t>软件工程的根本在于提高软件的质量与生产率，最终实现软件的工业化生产</a:t>
            </a:r>
          </a:p>
          <a:p>
            <a:r>
              <a:rPr lang="en-US" altLang="zh-CN" dirty="0"/>
              <a:t>CMMI</a:t>
            </a:r>
            <a:r>
              <a:rPr lang="zh-CN" altLang="en-US" dirty="0"/>
              <a:t>自出道以来，它所达到的目标就没有变过，第一个是</a:t>
            </a:r>
            <a:r>
              <a:rPr lang="zh-CN" altLang="en-US" dirty="0">
                <a:hlinkClick r:id="rId3" tooltip="质量"/>
              </a:rPr>
              <a:t>质量</a:t>
            </a:r>
            <a:r>
              <a:rPr lang="zh-CN" altLang="en-US" dirty="0"/>
              <a:t>，第二个是</a:t>
            </a:r>
            <a:r>
              <a:rPr lang="zh-CN" altLang="en-US" sz="1200" kern="1200" dirty="0">
                <a:solidFill>
                  <a:schemeClr val="tx1"/>
                </a:solidFill>
                <a:latin typeface="Arial" charset="0"/>
                <a:ea typeface="宋体" pitchFamily="2" charset="-122"/>
                <a:cs typeface="+mn-cs"/>
                <a:hlinkClick r:id="rId3" tooltip="质量"/>
              </a:rPr>
              <a:t>时间</a:t>
            </a:r>
            <a:r>
              <a:rPr lang="zh-CN" altLang="en-US" dirty="0"/>
              <a:t>表，第三就是要用最低的</a:t>
            </a:r>
            <a:r>
              <a:rPr lang="zh-CN" altLang="en-US" sz="1200" kern="1200" dirty="0">
                <a:solidFill>
                  <a:schemeClr val="tx1"/>
                </a:solidFill>
                <a:latin typeface="Arial" charset="0"/>
                <a:ea typeface="宋体" pitchFamily="2" charset="-122"/>
                <a:cs typeface="+mn-cs"/>
                <a:hlinkClick r:id="rId3" tooltip="质量"/>
              </a:rPr>
              <a:t>成本</a:t>
            </a:r>
            <a:r>
              <a:rPr lang="zh-CN" altLang="en-US" dirty="0"/>
              <a:t> </a:t>
            </a:r>
            <a:endParaRPr lang="en-US" altLang="zh-CN" dirty="0" smtClean="0"/>
          </a:p>
          <a:p>
            <a:endParaRPr lang="en-US" altLang="zh-CN" dirty="0" smtClean="0"/>
          </a:p>
          <a:p>
            <a:r>
              <a:rPr lang="en-US" altLang="zh-CN" sz="1200" b="1" i="0" kern="1200" dirty="0" smtClean="0">
                <a:solidFill>
                  <a:schemeClr val="tx1"/>
                </a:solidFill>
                <a:latin typeface="Arial" charset="0"/>
                <a:ea typeface="宋体" pitchFamily="2" charset="-122"/>
                <a:cs typeface="+mn-cs"/>
              </a:rPr>
              <a:t>CMMI</a:t>
            </a:r>
            <a:r>
              <a:rPr lang="zh-CN" altLang="en-US" sz="1200" b="1" i="0" kern="1200" dirty="0" smtClean="0">
                <a:solidFill>
                  <a:schemeClr val="tx1"/>
                </a:solidFill>
                <a:latin typeface="Arial" charset="0"/>
                <a:ea typeface="宋体" pitchFamily="2" charset="-122"/>
                <a:cs typeface="+mn-cs"/>
              </a:rPr>
              <a:t>（</a:t>
            </a:r>
            <a:r>
              <a:rPr lang="en-US" altLang="zh-CN" sz="1200" b="1" i="0" kern="1200" dirty="0" smtClean="0">
                <a:solidFill>
                  <a:schemeClr val="tx1"/>
                </a:solidFill>
                <a:latin typeface="Arial" charset="0"/>
                <a:ea typeface="宋体" pitchFamily="2" charset="-122"/>
                <a:cs typeface="+mn-cs"/>
              </a:rPr>
              <a:t>Capability Maturity Model Integration</a:t>
            </a:r>
            <a:r>
              <a:rPr lang="zh-CN" altLang="en-US" sz="1200" b="1" i="0" kern="1200" dirty="0" smtClean="0">
                <a:solidFill>
                  <a:schemeClr val="tx1"/>
                </a:solidFill>
                <a:latin typeface="Arial" charset="0"/>
                <a:ea typeface="宋体" pitchFamily="2" charset="-122"/>
                <a:cs typeface="+mn-cs"/>
              </a:rPr>
              <a:t>）即能力成熟度模型集成</a:t>
            </a:r>
            <a:endParaRPr lang="zh-CN" altLang="en-US" dirty="0"/>
          </a:p>
        </p:txBody>
      </p:sp>
    </p:spTree>
    <p:extLst>
      <p:ext uri="{BB962C8B-B14F-4D97-AF65-F5344CB8AC3E}">
        <p14:creationId xmlns:p14="http://schemas.microsoft.com/office/powerpoint/2010/main" val="1925872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0FBE29-BD32-459D-B8ED-BE6083DA0724}" type="slidenum">
              <a:rPr lang="en-US" altLang="zh-CN"/>
              <a:pPr/>
              <a:t>61</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370036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C0152-4CA5-461B-8DB5-49590DB331E8}" type="slidenum">
              <a:rPr lang="en-US" altLang="zh-CN"/>
              <a:pPr/>
              <a:t>64</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pPr lvl="2"/>
            <a:r>
              <a:rPr lang="zh-CN" altLang="en-US" dirty="0">
                <a:solidFill>
                  <a:srgbClr val="000000"/>
                </a:solidFill>
                <a:latin typeface="宋体" pitchFamily="2" charset="-122"/>
              </a:rPr>
              <a:t>（</a:t>
            </a:r>
            <a:r>
              <a:rPr lang="en-US" altLang="zh-CN" dirty="0">
                <a:solidFill>
                  <a:srgbClr val="000000"/>
                </a:solidFill>
                <a:latin typeface="宋体" pitchFamily="2" charset="-122"/>
              </a:rPr>
              <a:t>1</a:t>
            </a:r>
            <a:r>
              <a:rPr lang="zh-CN" altLang="en-US" dirty="0">
                <a:solidFill>
                  <a:srgbClr val="000000"/>
                </a:solidFill>
                <a:latin typeface="宋体" pitchFamily="2" charset="-122"/>
              </a:rPr>
              <a:t>） 软件工程必须以有组织的质量保证为基础，全面质量管理和过程改进使得更加成熟的软件工程方法的不断出现。</a:t>
            </a:r>
          </a:p>
          <a:p>
            <a:pPr lvl="2"/>
            <a:r>
              <a:rPr lang="zh-CN" altLang="en-US" dirty="0">
                <a:solidFill>
                  <a:srgbClr val="000000"/>
                </a:solidFill>
                <a:latin typeface="宋体" pitchFamily="2" charset="-122"/>
              </a:rPr>
              <a:t>（</a:t>
            </a:r>
            <a:r>
              <a:rPr lang="en-US" altLang="zh-CN" dirty="0">
                <a:solidFill>
                  <a:srgbClr val="000000"/>
                </a:solidFill>
                <a:latin typeface="宋体" pitchFamily="2" charset="-122"/>
              </a:rPr>
              <a:t>2</a:t>
            </a:r>
            <a:r>
              <a:rPr lang="zh-CN" altLang="en-US" dirty="0">
                <a:solidFill>
                  <a:srgbClr val="000000"/>
                </a:solidFill>
                <a:latin typeface="宋体" pitchFamily="2" charset="-122"/>
              </a:rPr>
              <a:t>） 软件工程方法为软件开发提供</a:t>
            </a:r>
            <a:r>
              <a:rPr lang="en-US" altLang="zh-CN" dirty="0">
                <a:solidFill>
                  <a:srgbClr val="000000"/>
                </a:solidFill>
                <a:latin typeface="宋体" pitchFamily="2" charset="-122"/>
              </a:rPr>
              <a:t>"</a:t>
            </a:r>
            <a:r>
              <a:rPr lang="zh-CN" altLang="en-US" dirty="0">
                <a:solidFill>
                  <a:srgbClr val="000000"/>
                </a:solidFill>
                <a:latin typeface="宋体" pitchFamily="2" charset="-122"/>
              </a:rPr>
              <a:t>如何做</a:t>
            </a:r>
            <a:r>
              <a:rPr lang="en-US" altLang="zh-CN" dirty="0">
                <a:solidFill>
                  <a:srgbClr val="000000"/>
                </a:solidFill>
                <a:latin typeface="宋体" pitchFamily="2" charset="-122"/>
              </a:rPr>
              <a:t>"</a:t>
            </a:r>
            <a:r>
              <a:rPr lang="zh-CN" altLang="en-US" dirty="0">
                <a:solidFill>
                  <a:srgbClr val="000000"/>
                </a:solidFill>
                <a:latin typeface="宋体" pitchFamily="2" charset="-122"/>
              </a:rPr>
              <a:t>的技术，它涵盖了项目计划、需求分析、系统设计、程序实现、测试与维护等一系列的任务。</a:t>
            </a:r>
          </a:p>
          <a:p>
            <a:pPr lvl="2"/>
            <a:r>
              <a:rPr lang="zh-CN" altLang="en-US" dirty="0">
                <a:solidFill>
                  <a:srgbClr val="000000"/>
                </a:solidFill>
                <a:latin typeface="宋体" pitchFamily="2" charset="-122"/>
              </a:rPr>
              <a:t>（</a:t>
            </a:r>
            <a:r>
              <a:rPr lang="en-US" altLang="zh-CN" dirty="0">
                <a:solidFill>
                  <a:srgbClr val="000000"/>
                </a:solidFill>
                <a:latin typeface="宋体" pitchFamily="2" charset="-122"/>
              </a:rPr>
              <a:t>3</a:t>
            </a:r>
            <a:r>
              <a:rPr lang="zh-CN" altLang="en-US" dirty="0">
                <a:solidFill>
                  <a:srgbClr val="000000"/>
                </a:solidFill>
                <a:latin typeface="宋体" pitchFamily="2" charset="-122"/>
              </a:rPr>
              <a:t>） 软件工具为过程和方法提供自动的或半自动的支持。这些软件工具被集成起来，建立起一个支持软件开发的系统，称之为计算机辅助软件工程（</a:t>
            </a:r>
            <a:r>
              <a:rPr lang="en-US" altLang="zh-CN" dirty="0">
                <a:solidFill>
                  <a:srgbClr val="000000"/>
                </a:solidFill>
                <a:latin typeface="宋体" pitchFamily="2" charset="-122"/>
              </a:rPr>
              <a:t>CASE</a:t>
            </a:r>
            <a:r>
              <a:rPr lang="zh-CN" altLang="en-US" dirty="0">
                <a:solidFill>
                  <a:srgbClr val="000000"/>
                </a:solidFill>
                <a:latin typeface="宋体" pitchFamily="2" charset="-122"/>
              </a:rPr>
              <a:t>，</a:t>
            </a:r>
            <a:r>
              <a:rPr lang="en-US" altLang="zh-CN" dirty="0">
                <a:solidFill>
                  <a:srgbClr val="000000"/>
                </a:solidFill>
                <a:latin typeface="宋体" pitchFamily="2" charset="-122"/>
              </a:rPr>
              <a:t>Computer Aided Software Engineering</a:t>
            </a:r>
            <a:r>
              <a:rPr lang="zh-CN" altLang="en-US" dirty="0">
                <a:solidFill>
                  <a:srgbClr val="000000"/>
                </a:solidFill>
                <a:latin typeface="宋体" pitchFamily="2" charset="-122"/>
              </a:rPr>
              <a:t>）。</a:t>
            </a:r>
            <a:r>
              <a:rPr lang="en-US" altLang="zh-CN" dirty="0">
                <a:solidFill>
                  <a:srgbClr val="000000"/>
                </a:solidFill>
                <a:latin typeface="宋体" pitchFamily="2" charset="-122"/>
              </a:rPr>
              <a:t>CASE</a:t>
            </a:r>
            <a:r>
              <a:rPr lang="zh-CN" altLang="en-US" dirty="0">
                <a:solidFill>
                  <a:srgbClr val="000000"/>
                </a:solidFill>
                <a:latin typeface="宋体" pitchFamily="2" charset="-122"/>
              </a:rPr>
              <a:t>集成了软件、硬件和一个存放开发过程信息的软件工程数据库，形成了一个软件工程环境。</a:t>
            </a:r>
          </a:p>
          <a:p>
            <a:r>
              <a:rPr lang="zh-CN" altLang="en-US" dirty="0"/>
              <a:t>软件开发方法：软件开发过程中所采用的技术，如，结构化的方法、面向对象的方法；</a:t>
            </a:r>
          </a:p>
          <a:p>
            <a:r>
              <a:rPr lang="zh-CN" altLang="en-US" dirty="0"/>
              <a:t>软件工具：为实现某种方法而采用的手段，它可以用图形、文字等方式表示；</a:t>
            </a:r>
          </a:p>
          <a:p>
            <a:r>
              <a:rPr lang="zh-CN" altLang="en-US" dirty="0"/>
              <a:t>软件开发过程：在软件产品的生产过程中，软件人员所进行的一系列的软件工程活动；</a:t>
            </a:r>
          </a:p>
        </p:txBody>
      </p:sp>
    </p:spTree>
    <p:extLst>
      <p:ext uri="{BB962C8B-B14F-4D97-AF65-F5344CB8AC3E}">
        <p14:creationId xmlns:p14="http://schemas.microsoft.com/office/powerpoint/2010/main" val="364172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CB59EA-AB22-424F-A7A0-99386DD91DBE}" type="slidenum">
              <a:rPr lang="en-US" altLang="zh-CN"/>
              <a:pPr/>
              <a:t>65</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zh-CN" altLang="zh-CN" b="1">
              <a:solidFill>
                <a:srgbClr val="CC0000"/>
              </a:solidFill>
            </a:endParaRPr>
          </a:p>
        </p:txBody>
      </p:sp>
    </p:spTree>
    <p:extLst>
      <p:ext uri="{BB962C8B-B14F-4D97-AF65-F5344CB8AC3E}">
        <p14:creationId xmlns:p14="http://schemas.microsoft.com/office/powerpoint/2010/main" val="458455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8EA473-0BFC-4D3F-BB7C-EBDDBF7B564F}" type="slidenum">
              <a:rPr lang="en-US" altLang="zh-CN"/>
              <a:pPr/>
              <a:t>66</a:t>
            </a:fld>
            <a:endParaRPr lang="en-US" altLang="zh-CN"/>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50504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46277-3FFC-439C-A5AC-F4A947835132}" type="slidenum">
              <a:rPr lang="en-US" altLang="zh-CN"/>
              <a:pPr/>
              <a:t>67</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r>
              <a:rPr lang="zh-CN" altLang="en-US"/>
              <a:t>根据此准则，结合软件课程设计２，完成一份报告</a:t>
            </a:r>
          </a:p>
        </p:txBody>
      </p:sp>
    </p:spTree>
    <p:extLst>
      <p:ext uri="{BB962C8B-B14F-4D97-AF65-F5344CB8AC3E}">
        <p14:creationId xmlns:p14="http://schemas.microsoft.com/office/powerpoint/2010/main" val="4140373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B56B3-ACC3-4D65-A2B1-C7A4188ED9D9}" type="slidenum">
              <a:rPr lang="en-US" altLang="zh-CN"/>
              <a:pPr/>
              <a:t>68</a:t>
            </a:fld>
            <a:endParaRPr lang="en-US" altLang="zh-CN"/>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r>
              <a:rPr lang="zh-CN" altLang="en-US"/>
              <a:t>划分原则：</a:t>
            </a:r>
          </a:p>
          <a:p>
            <a:r>
              <a:rPr lang="zh-CN" altLang="en-US"/>
              <a:t>	各阶段的任务之间尽可能相对独立</a:t>
            </a:r>
          </a:p>
          <a:p>
            <a:r>
              <a:rPr lang="zh-CN" altLang="en-US"/>
              <a:t>	同一阶段各项任务的性质尽可能相同</a:t>
            </a:r>
          </a:p>
          <a:p>
            <a:r>
              <a:rPr lang="zh-CN" altLang="en-US"/>
              <a:t>目的：</a:t>
            </a:r>
          </a:p>
          <a:p>
            <a:r>
              <a:rPr lang="zh-CN" altLang="en-US"/>
              <a:t>	化繁为简，降低各个任务的复杂度</a:t>
            </a:r>
          </a:p>
        </p:txBody>
      </p:sp>
    </p:spTree>
    <p:extLst>
      <p:ext uri="{BB962C8B-B14F-4D97-AF65-F5344CB8AC3E}">
        <p14:creationId xmlns:p14="http://schemas.microsoft.com/office/powerpoint/2010/main" val="3653536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3F36B0-1260-4C6F-98A0-75803A73616C}" type="slidenum">
              <a:rPr lang="en-US" altLang="zh-CN"/>
              <a:pPr/>
              <a:t>70</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zh-CN" altLang="en-US"/>
              <a:t>软件错误的积累与放大</a:t>
            </a:r>
          </a:p>
        </p:txBody>
      </p:sp>
    </p:spTree>
    <p:extLst>
      <p:ext uri="{BB962C8B-B14F-4D97-AF65-F5344CB8AC3E}">
        <p14:creationId xmlns:p14="http://schemas.microsoft.com/office/powerpoint/2010/main" val="36717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A4279-1099-4B7F-92A9-BDD0DFB51821}" type="slidenum">
              <a:rPr lang="en-US" altLang="zh-CN"/>
              <a:pPr/>
              <a:t>76</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421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0A5C46-5CCD-4D71-87C9-7CA01E1761EC}" type="slidenum">
              <a:rPr lang="en-US" altLang="zh-CN"/>
              <a:pPr/>
              <a:t>7</a:t>
            </a:fld>
            <a:endParaRPr lang="en-US" altLang="zh-CN"/>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873904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0C1B25-74A4-41DC-A467-27F501650789}" type="slidenum">
              <a:rPr lang="en-US" altLang="zh-CN"/>
              <a:pPr/>
              <a:t>80</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zh-CN" altLang="en-US"/>
              <a:t>划分原则：</a:t>
            </a:r>
          </a:p>
          <a:p>
            <a:r>
              <a:rPr lang="zh-CN" altLang="en-US"/>
              <a:t>	各阶段的任务之间尽可能相对独立</a:t>
            </a:r>
          </a:p>
          <a:p>
            <a:r>
              <a:rPr lang="zh-CN" altLang="en-US"/>
              <a:t>	同一阶段各项任务的性质尽可能相同</a:t>
            </a:r>
          </a:p>
          <a:p>
            <a:r>
              <a:rPr lang="zh-CN" altLang="en-US"/>
              <a:t>目的：</a:t>
            </a:r>
          </a:p>
          <a:p>
            <a:r>
              <a:rPr lang="zh-CN" altLang="en-US"/>
              <a:t>	化繁为简，降低各个任务的复杂度</a:t>
            </a:r>
          </a:p>
        </p:txBody>
      </p:sp>
    </p:spTree>
    <p:extLst>
      <p:ext uri="{BB962C8B-B14F-4D97-AF65-F5344CB8AC3E}">
        <p14:creationId xmlns:p14="http://schemas.microsoft.com/office/powerpoint/2010/main" val="200733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CEF4DD-8EB5-4B65-AB91-CE536658BC17}" type="slidenum">
              <a:rPr lang="en-US" altLang="zh-CN"/>
              <a:pPr/>
              <a:t>81</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pPr lvl="2"/>
            <a:endParaRPr lang="zh-CN" altLang="zh-CN">
              <a:solidFill>
                <a:srgbClr val="000000"/>
              </a:solidFill>
              <a:latin typeface="宋体" pitchFamily="2" charset="-122"/>
            </a:endParaRPr>
          </a:p>
        </p:txBody>
      </p:sp>
    </p:spTree>
    <p:extLst>
      <p:ext uri="{BB962C8B-B14F-4D97-AF65-F5344CB8AC3E}">
        <p14:creationId xmlns:p14="http://schemas.microsoft.com/office/powerpoint/2010/main" val="827639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76260C-174E-48EE-A62D-85A36D4EE598}" type="slidenum">
              <a:rPr lang="en-US" altLang="zh-CN"/>
              <a:pPr/>
              <a:t>82</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r>
              <a:rPr lang="zh-CN" altLang="en-US"/>
              <a:t>划分原则：</a:t>
            </a:r>
          </a:p>
          <a:p>
            <a:r>
              <a:rPr lang="zh-CN" altLang="en-US"/>
              <a:t>	各阶段的任务之间尽可能相对独立</a:t>
            </a:r>
          </a:p>
          <a:p>
            <a:r>
              <a:rPr lang="zh-CN" altLang="en-US"/>
              <a:t>	同一阶段各项任务的性质尽可能相同</a:t>
            </a:r>
          </a:p>
          <a:p>
            <a:r>
              <a:rPr lang="zh-CN" altLang="en-US"/>
              <a:t>目的：</a:t>
            </a:r>
          </a:p>
          <a:p>
            <a:r>
              <a:rPr lang="zh-CN" altLang="en-US"/>
              <a:t>	化繁为简，降低各个任务的复杂度</a:t>
            </a:r>
          </a:p>
        </p:txBody>
      </p:sp>
    </p:spTree>
    <p:extLst>
      <p:ext uri="{BB962C8B-B14F-4D97-AF65-F5344CB8AC3E}">
        <p14:creationId xmlns:p14="http://schemas.microsoft.com/office/powerpoint/2010/main" val="4128175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F1B7D-5345-4FD4-B04F-751C60B1A180}" type="slidenum">
              <a:rPr lang="en-US" altLang="zh-CN"/>
              <a:pPr/>
              <a:t>87</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pPr lvl="2"/>
            <a:r>
              <a:rPr lang="zh-CN" altLang="en-US" dirty="0" smtClean="0">
                <a:solidFill>
                  <a:srgbClr val="000000"/>
                </a:solidFill>
                <a:latin typeface="宋体" pitchFamily="2" charset="-122"/>
              </a:rPr>
              <a:t>瀑布模型是一种基于软件生命周期的开发模型。</a:t>
            </a:r>
            <a:endParaRPr lang="en-US" altLang="zh-CN" dirty="0" smtClean="0">
              <a:solidFill>
                <a:srgbClr val="000000"/>
              </a:solidFill>
              <a:latin typeface="宋体" pitchFamily="2" charset="-122"/>
            </a:endParaRPr>
          </a:p>
          <a:p>
            <a:pPr lvl="2"/>
            <a:endParaRPr lang="en-US" altLang="zh-CN" dirty="0" smtClean="0">
              <a:solidFill>
                <a:srgbClr val="000000"/>
              </a:solidFill>
              <a:latin typeface="宋体" pitchFamily="2" charset="-122"/>
            </a:endParaRPr>
          </a:p>
          <a:p>
            <a:pPr lvl="2"/>
            <a:r>
              <a:rPr lang="en-US" altLang="zh-CN" dirty="0" smtClean="0">
                <a:solidFill>
                  <a:srgbClr val="000000"/>
                </a:solidFill>
                <a:latin typeface="宋体" pitchFamily="2" charset="-122"/>
              </a:rPr>
              <a:t>1970</a:t>
            </a:r>
            <a:r>
              <a:rPr lang="zh-CN" altLang="en-US" dirty="0">
                <a:solidFill>
                  <a:srgbClr val="000000"/>
                </a:solidFill>
                <a:latin typeface="宋体" pitchFamily="2" charset="-122"/>
              </a:rPr>
              <a:t>年</a:t>
            </a:r>
            <a:r>
              <a:rPr lang="en-US" altLang="zh-CN" dirty="0">
                <a:solidFill>
                  <a:srgbClr val="000000"/>
                </a:solidFill>
                <a:latin typeface="宋体" pitchFamily="2" charset="-122"/>
              </a:rPr>
              <a:t>Winston Royce</a:t>
            </a:r>
            <a:r>
              <a:rPr lang="zh-CN" altLang="en-US" dirty="0">
                <a:solidFill>
                  <a:srgbClr val="000000"/>
                </a:solidFill>
                <a:latin typeface="宋体" pitchFamily="2" charset="-122"/>
              </a:rPr>
              <a:t>提出了著名的</a:t>
            </a:r>
            <a:r>
              <a:rPr lang="en-US" altLang="zh-CN" dirty="0">
                <a:solidFill>
                  <a:srgbClr val="000000"/>
                </a:solidFill>
                <a:latin typeface="宋体" pitchFamily="2" charset="-122"/>
              </a:rPr>
              <a:t>"</a:t>
            </a:r>
            <a:r>
              <a:rPr lang="zh-CN" altLang="en-US" dirty="0">
                <a:solidFill>
                  <a:srgbClr val="000000"/>
                </a:solidFill>
                <a:latin typeface="宋体" pitchFamily="2" charset="-122"/>
              </a:rPr>
              <a:t>瀑布模型</a:t>
            </a:r>
            <a:r>
              <a:rPr lang="en-US" altLang="zh-CN" dirty="0">
                <a:solidFill>
                  <a:srgbClr val="000000"/>
                </a:solidFill>
                <a:latin typeface="宋体" pitchFamily="2" charset="-122"/>
              </a:rPr>
              <a:t>"</a:t>
            </a:r>
            <a:r>
              <a:rPr lang="zh-CN" altLang="en-US" dirty="0">
                <a:solidFill>
                  <a:srgbClr val="000000"/>
                </a:solidFill>
                <a:latin typeface="宋体" pitchFamily="2" charset="-122"/>
              </a:rPr>
              <a:t>，直到</a:t>
            </a:r>
            <a:r>
              <a:rPr lang="en-US" altLang="zh-CN" dirty="0">
                <a:solidFill>
                  <a:srgbClr val="000000"/>
                </a:solidFill>
                <a:latin typeface="宋体" pitchFamily="2" charset="-122"/>
              </a:rPr>
              <a:t>80</a:t>
            </a:r>
            <a:r>
              <a:rPr lang="zh-CN" altLang="en-US" dirty="0">
                <a:solidFill>
                  <a:srgbClr val="000000"/>
                </a:solidFill>
                <a:latin typeface="宋体" pitchFamily="2" charset="-122"/>
              </a:rPr>
              <a:t>年代早期，它一直是唯一被广泛采用的软件开发模型。 </a:t>
            </a:r>
          </a:p>
          <a:p>
            <a:pPr lvl="2"/>
            <a:r>
              <a:rPr lang="zh-CN" altLang="en-US" dirty="0">
                <a:solidFill>
                  <a:srgbClr val="000000"/>
                </a:solidFill>
                <a:latin typeface="宋体" pitchFamily="2" charset="-122"/>
              </a:rPr>
              <a:t>瀑布模型如图所示，它将软件生命周期划分为制定计划、需求分析、软件设计、程序编写、软件测试和运行维护等基本活动，并且规定了它们自上而下、相互衔接的固定次序，如同瀑布流水，逐级下落</a:t>
            </a:r>
            <a:r>
              <a:rPr lang="zh-CN" altLang="en-US" dirty="0" smtClean="0">
                <a:solidFill>
                  <a:srgbClr val="000000"/>
                </a:solidFill>
                <a:latin typeface="宋体" pitchFamily="2" charset="-122"/>
              </a:rPr>
              <a:t>。</a:t>
            </a:r>
            <a:endParaRPr lang="en-US" altLang="zh-CN" dirty="0" smtClean="0">
              <a:solidFill>
                <a:srgbClr val="000000"/>
              </a:solidFill>
              <a:latin typeface="宋体" pitchFamily="2" charset="-122"/>
            </a:endParaRPr>
          </a:p>
          <a:p>
            <a:pPr lvl="2"/>
            <a:endParaRPr lang="en-US" altLang="zh-CN" dirty="0" smtClean="0">
              <a:solidFill>
                <a:srgbClr val="000000"/>
              </a:solidFill>
              <a:latin typeface="宋体" pitchFamily="2" charset="-122"/>
            </a:endParaRPr>
          </a:p>
          <a:p>
            <a:pPr lvl="2"/>
            <a:endParaRPr lang="zh-CN" altLang="en-US" dirty="0">
              <a:solidFill>
                <a:srgbClr val="000000"/>
              </a:solidFill>
              <a:latin typeface="宋体" pitchFamily="2" charset="-122"/>
            </a:endParaRPr>
          </a:p>
          <a:p>
            <a:pPr lvl="2"/>
            <a:endParaRPr lang="zh-CN" altLang="en-US" dirty="0">
              <a:solidFill>
                <a:srgbClr val="000000"/>
              </a:solidFill>
              <a:latin typeface="宋体" pitchFamily="2" charset="-122"/>
            </a:endParaRPr>
          </a:p>
          <a:p>
            <a:pPr lvl="2"/>
            <a:endParaRPr lang="zh-CN" altLang="en-US" dirty="0">
              <a:solidFill>
                <a:srgbClr val="000000"/>
              </a:solidFill>
              <a:latin typeface="宋体" pitchFamily="2" charset="-122"/>
            </a:endParaRPr>
          </a:p>
          <a:p>
            <a:endParaRPr lang="zh-CN" altLang="en-US" dirty="0"/>
          </a:p>
          <a:p>
            <a:endParaRPr lang="en-US" altLang="zh-CN" dirty="0"/>
          </a:p>
        </p:txBody>
      </p:sp>
    </p:spTree>
    <p:extLst>
      <p:ext uri="{BB962C8B-B14F-4D97-AF65-F5344CB8AC3E}">
        <p14:creationId xmlns:p14="http://schemas.microsoft.com/office/powerpoint/2010/main" val="2378310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84676F-D7C6-4C8B-92B0-FEE04CE3D8BE}" type="slidenum">
              <a:rPr lang="en-US" altLang="zh-CN"/>
              <a:pPr/>
              <a:t>88</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zh-CN" altLang="en-US" dirty="0"/>
              <a:t>它和软件的生存周期一样也要经过问题定义，可行性研究，需求分析，总体设计，详细设计，编码和测试。而且各个阶段的含义以及需要完成的任务与软件的生命周期中介绍的各个阶段一样。</a:t>
            </a:r>
          </a:p>
          <a:p>
            <a:r>
              <a:rPr lang="zh-CN" altLang="en-US" dirty="0"/>
              <a:t>下面，我们来分析瀑布模型的特点。</a:t>
            </a:r>
          </a:p>
          <a:p>
            <a:r>
              <a:rPr lang="zh-CN" altLang="en-US" dirty="0"/>
              <a:t> </a:t>
            </a:r>
          </a:p>
        </p:txBody>
      </p:sp>
    </p:spTree>
    <p:extLst>
      <p:ext uri="{BB962C8B-B14F-4D97-AF65-F5344CB8AC3E}">
        <p14:creationId xmlns:p14="http://schemas.microsoft.com/office/powerpoint/2010/main" val="1410943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7C612C-C084-41B3-AAD2-1E8FEB4CCB31}" type="slidenum">
              <a:rPr lang="en-US" altLang="zh-CN"/>
              <a:pPr/>
              <a:t>89</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r>
              <a:rPr lang="zh-CN" altLang="en-US" dirty="0"/>
              <a:t>磨刀不误砍柴工 欲速则不达</a:t>
            </a:r>
          </a:p>
          <a:p>
            <a:endParaRPr lang="zh-CN" altLang="en-US" dirty="0"/>
          </a:p>
          <a:p>
            <a:r>
              <a:rPr lang="zh-CN" altLang="en-US" dirty="0"/>
              <a:t>缺乏软件工程实践经验的软件开发人员，接到软件开发任务以后常常急于求成，总想尽早开始编程。</a:t>
            </a:r>
          </a:p>
          <a:p>
            <a:r>
              <a:rPr lang="zh-CN" altLang="en-US" dirty="0"/>
              <a:t>但是，实践表明，对于规模较大的软件项目来说，往往编码开始得越早，最终完成开发工作所需的时间反而越长。</a:t>
            </a:r>
          </a:p>
          <a:p>
            <a:endParaRPr lang="zh-CN" altLang="en-US" dirty="0"/>
          </a:p>
          <a:p>
            <a:r>
              <a:rPr lang="zh-CN" altLang="en-US" dirty="0"/>
              <a:t>这是因为，前面阶段的工作没做或做得不扎实，过早地考虑进行程序实现，往往导致大量返工。有时甚至发生无法弥补的问题，带来灾难性后果。</a:t>
            </a:r>
          </a:p>
          <a:p>
            <a:endParaRPr lang="zh-CN" altLang="en-US" dirty="0"/>
          </a:p>
          <a:p>
            <a:r>
              <a:rPr lang="zh-CN" altLang="en-US" dirty="0"/>
              <a:t>因此，用瀑布模型开发软件有一条重要的指导思想，把逻辑设计与物理设计清楚的划分开来，尽可能地推迟程序的物理实现。</a:t>
            </a:r>
          </a:p>
        </p:txBody>
      </p:sp>
    </p:spTree>
    <p:extLst>
      <p:ext uri="{BB962C8B-B14F-4D97-AF65-F5344CB8AC3E}">
        <p14:creationId xmlns:p14="http://schemas.microsoft.com/office/powerpoint/2010/main" val="683234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0C0687-108F-4783-9819-90709977E6F5}" type="slidenum">
              <a:rPr lang="en-US" altLang="zh-CN"/>
              <a:pPr/>
              <a:t>90</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r>
              <a:rPr lang="zh-CN" altLang="en-US">
                <a:solidFill>
                  <a:srgbClr val="000000"/>
                </a:solidFill>
                <a:latin typeface="宋体" pitchFamily="2" charset="-122"/>
              </a:rPr>
              <a:t>在这个模型中，开发人员拿到项目立即根据需求编写程序，调试通过后生成软件的第一个版本。在提供给用户使用后，如果程序出现错误，或者用户提出新的要求，开发人员重新修改代码，直到用户满意为止。 </a:t>
            </a:r>
          </a:p>
          <a:p>
            <a:pPr lvl="2"/>
            <a:r>
              <a:rPr lang="zh-CN" altLang="en-US">
                <a:solidFill>
                  <a:srgbClr val="000000"/>
                </a:solidFill>
                <a:latin typeface="宋体" pitchFamily="2" charset="-122"/>
              </a:rPr>
              <a:t>　　这是一种类似作坊的开发方式，对编写几百行的小程序来说还不错，但这种方法对任何规模的开发来说都是不能令人满意的，其主要问题在于：</a:t>
            </a:r>
          </a:p>
          <a:p>
            <a:pPr lvl="2"/>
            <a:r>
              <a:rPr lang="zh-CN" altLang="en-US">
                <a:solidFill>
                  <a:srgbClr val="000000"/>
                </a:solidFill>
                <a:latin typeface="宋体" pitchFamily="2" charset="-122"/>
              </a:rPr>
              <a:t>　　（</a:t>
            </a:r>
            <a:r>
              <a:rPr lang="en-US" altLang="zh-CN">
                <a:solidFill>
                  <a:srgbClr val="000000"/>
                </a:solidFill>
                <a:latin typeface="宋体" pitchFamily="2" charset="-122"/>
              </a:rPr>
              <a:t>1</a:t>
            </a:r>
            <a:r>
              <a:rPr lang="zh-CN" altLang="en-US">
                <a:solidFill>
                  <a:srgbClr val="000000"/>
                </a:solidFill>
                <a:latin typeface="宋体" pitchFamily="2" charset="-122"/>
              </a:rPr>
              <a:t>） 缺少规划和设计环节，软件的结构随着不断的修改越来越糟，导致无法继续修改；</a:t>
            </a:r>
          </a:p>
          <a:p>
            <a:pPr lvl="2"/>
            <a:r>
              <a:rPr lang="zh-CN" altLang="en-US">
                <a:solidFill>
                  <a:srgbClr val="000000"/>
                </a:solidFill>
                <a:latin typeface="宋体" pitchFamily="2" charset="-122"/>
              </a:rPr>
              <a:t>　　（</a:t>
            </a:r>
            <a:r>
              <a:rPr lang="en-US" altLang="zh-CN">
                <a:solidFill>
                  <a:srgbClr val="000000"/>
                </a:solidFill>
                <a:latin typeface="宋体" pitchFamily="2" charset="-122"/>
              </a:rPr>
              <a:t>2</a:t>
            </a:r>
            <a:r>
              <a:rPr lang="zh-CN" altLang="en-US">
                <a:solidFill>
                  <a:srgbClr val="000000"/>
                </a:solidFill>
                <a:latin typeface="宋体" pitchFamily="2" charset="-122"/>
              </a:rPr>
              <a:t>） 忽略需求环节，给软件开发带来很大的风险；</a:t>
            </a:r>
          </a:p>
          <a:p>
            <a:pPr lvl="2"/>
            <a:r>
              <a:rPr lang="zh-CN" altLang="en-US">
                <a:solidFill>
                  <a:srgbClr val="000000"/>
                </a:solidFill>
                <a:latin typeface="宋体" pitchFamily="2" charset="-122"/>
              </a:rPr>
              <a:t>　　（</a:t>
            </a:r>
            <a:r>
              <a:rPr lang="en-US" altLang="zh-CN">
                <a:solidFill>
                  <a:srgbClr val="000000"/>
                </a:solidFill>
                <a:latin typeface="宋体" pitchFamily="2" charset="-122"/>
              </a:rPr>
              <a:t>3</a:t>
            </a:r>
            <a:r>
              <a:rPr lang="zh-CN" altLang="en-US">
                <a:solidFill>
                  <a:srgbClr val="000000"/>
                </a:solidFill>
                <a:latin typeface="宋体" pitchFamily="2" charset="-122"/>
              </a:rPr>
              <a:t>） 没有考虑测试和程序的可维护性，也没有任何文档，软件的维护十分困难。 </a:t>
            </a:r>
            <a:endParaRPr lang="zh-CN" altLang="en-US"/>
          </a:p>
        </p:txBody>
      </p:sp>
    </p:spTree>
    <p:extLst>
      <p:ext uri="{BB962C8B-B14F-4D97-AF65-F5344CB8AC3E}">
        <p14:creationId xmlns:p14="http://schemas.microsoft.com/office/powerpoint/2010/main" val="1234688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E867FF-11A4-4BDF-ADC5-F4BAA76058F2}" type="slidenum">
              <a:rPr lang="en-US" altLang="zh-CN"/>
              <a:pPr/>
              <a:t>91</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r>
              <a:rPr lang="zh-CN" altLang="en-US" dirty="0">
                <a:solidFill>
                  <a:srgbClr val="000000"/>
                </a:solidFill>
                <a:latin typeface="宋体" pitchFamily="2" charset="-122"/>
              </a:rPr>
              <a:t>在这个模型中，开发人员拿到项目立即根据需求编写程序，调试通过后生成软件的第一个版本。在提供给用户使用后，如果程序出现错误，或者用户提出新的要求，开发人员重新修改代码，直到用户满意为止。 </a:t>
            </a:r>
          </a:p>
          <a:p>
            <a:pPr lvl="2"/>
            <a:r>
              <a:rPr lang="zh-CN" altLang="en-US" dirty="0">
                <a:solidFill>
                  <a:srgbClr val="000000"/>
                </a:solidFill>
                <a:latin typeface="宋体" pitchFamily="2" charset="-122"/>
              </a:rPr>
              <a:t>　　这是一种类似作坊的开发方式，对编写几百行的小程序来说还不错，但这种方法对任何规模的开发来说都是不能令人满意的，其主要问题在于：</a:t>
            </a:r>
          </a:p>
          <a:p>
            <a:pPr lvl="2"/>
            <a:r>
              <a:rPr lang="zh-CN" altLang="en-US" dirty="0">
                <a:solidFill>
                  <a:srgbClr val="000000"/>
                </a:solidFill>
                <a:latin typeface="宋体" pitchFamily="2" charset="-122"/>
              </a:rPr>
              <a:t>　　（</a:t>
            </a:r>
            <a:r>
              <a:rPr lang="en-US" altLang="zh-CN" dirty="0">
                <a:solidFill>
                  <a:srgbClr val="000000"/>
                </a:solidFill>
                <a:latin typeface="宋体" pitchFamily="2" charset="-122"/>
              </a:rPr>
              <a:t>1</a:t>
            </a:r>
            <a:r>
              <a:rPr lang="zh-CN" altLang="en-US" dirty="0">
                <a:solidFill>
                  <a:srgbClr val="000000"/>
                </a:solidFill>
                <a:latin typeface="宋体" pitchFamily="2" charset="-122"/>
              </a:rPr>
              <a:t>） 缺少规划和设计环节，软件的结构随着不断的修改越来越糟，导致无法继续修改；</a:t>
            </a:r>
          </a:p>
          <a:p>
            <a:pPr lvl="2"/>
            <a:r>
              <a:rPr lang="zh-CN" altLang="en-US" dirty="0">
                <a:solidFill>
                  <a:srgbClr val="000000"/>
                </a:solidFill>
                <a:latin typeface="宋体" pitchFamily="2" charset="-122"/>
              </a:rPr>
              <a:t>　　（</a:t>
            </a:r>
            <a:r>
              <a:rPr lang="en-US" altLang="zh-CN" dirty="0">
                <a:solidFill>
                  <a:srgbClr val="000000"/>
                </a:solidFill>
                <a:latin typeface="宋体" pitchFamily="2" charset="-122"/>
              </a:rPr>
              <a:t>2</a:t>
            </a:r>
            <a:r>
              <a:rPr lang="zh-CN" altLang="en-US" dirty="0">
                <a:solidFill>
                  <a:srgbClr val="000000"/>
                </a:solidFill>
                <a:latin typeface="宋体" pitchFamily="2" charset="-122"/>
              </a:rPr>
              <a:t>） 忽略需求环节，给软件开发带来很大的风险；</a:t>
            </a:r>
          </a:p>
          <a:p>
            <a:pPr lvl="2"/>
            <a:r>
              <a:rPr lang="zh-CN" altLang="en-US" dirty="0">
                <a:solidFill>
                  <a:srgbClr val="000000"/>
                </a:solidFill>
                <a:latin typeface="宋体" pitchFamily="2" charset="-122"/>
              </a:rPr>
              <a:t>　　（</a:t>
            </a:r>
            <a:r>
              <a:rPr lang="en-US" altLang="zh-CN" dirty="0">
                <a:solidFill>
                  <a:srgbClr val="000000"/>
                </a:solidFill>
                <a:latin typeface="宋体" pitchFamily="2" charset="-122"/>
              </a:rPr>
              <a:t>3</a:t>
            </a:r>
            <a:r>
              <a:rPr lang="zh-CN" altLang="en-US" dirty="0">
                <a:solidFill>
                  <a:srgbClr val="000000"/>
                </a:solidFill>
                <a:latin typeface="宋体" pitchFamily="2" charset="-122"/>
              </a:rPr>
              <a:t>） 没有考虑测试和程序的可维护性，也没有任何文档，软件的维护十分困难。 </a:t>
            </a:r>
          </a:p>
          <a:p>
            <a:pPr lvl="2"/>
            <a:endParaRPr lang="zh-CN" altLang="en-US" dirty="0">
              <a:solidFill>
                <a:srgbClr val="000000"/>
              </a:solidFill>
              <a:latin typeface="宋体" pitchFamily="2" charset="-122"/>
            </a:endParaRPr>
          </a:p>
          <a:p>
            <a:r>
              <a:rPr lang="zh-CN" altLang="en-US" dirty="0"/>
              <a:t>缺乏软件工程实践经验的软件开发人员，接到软件开发任务以后常常急于求成，总想尽早开始编程。</a:t>
            </a:r>
          </a:p>
          <a:p>
            <a:r>
              <a:rPr lang="zh-CN" altLang="en-US" dirty="0"/>
              <a:t>但是，实践表明，对于规模较大的软件项目来说，往往编码开始得越早，最终完成开发工作所需的时间反而越长。</a:t>
            </a:r>
          </a:p>
          <a:p>
            <a:endParaRPr lang="zh-CN" altLang="en-US" dirty="0"/>
          </a:p>
          <a:p>
            <a:r>
              <a:rPr lang="zh-CN" altLang="en-US" dirty="0"/>
              <a:t>这是因为，前面阶段的工作没做或做得不扎实，过早地考虑进行程序实现，往往导致大量返工。有时甚至发生无法弥补的问题，带来灾难性后果。</a:t>
            </a:r>
          </a:p>
          <a:p>
            <a:pPr lvl="2"/>
            <a:endParaRPr lang="en-US" altLang="zh-CN" dirty="0"/>
          </a:p>
        </p:txBody>
      </p:sp>
    </p:spTree>
    <p:extLst>
      <p:ext uri="{BB962C8B-B14F-4D97-AF65-F5344CB8AC3E}">
        <p14:creationId xmlns:p14="http://schemas.microsoft.com/office/powerpoint/2010/main" val="1204568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6DC3F-4627-43B3-A5D0-88395B6561C4}" type="slidenum">
              <a:rPr lang="en-US" altLang="zh-CN"/>
              <a:pPr/>
              <a:t>92</a:t>
            </a:fld>
            <a:endParaRPr lang="en-US" altLang="zh-CN"/>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ltLang="zh-CN" dirty="0"/>
          </a:p>
          <a:p>
            <a:r>
              <a:rPr lang="zh-CN" altLang="en-US" dirty="0" smtClean="0"/>
              <a:t>磨刀不误砍柴工 欲速则不达</a:t>
            </a:r>
          </a:p>
          <a:p>
            <a:endParaRPr lang="zh-CN" altLang="en-US" dirty="0" smtClean="0"/>
          </a:p>
          <a:p>
            <a:r>
              <a:rPr lang="zh-CN" altLang="en-US" dirty="0" smtClean="0"/>
              <a:t>缺乏软件工程实践经验的软件开发人员，接到软件开发任务以后常常急于求成，总想尽早开始编程。</a:t>
            </a:r>
          </a:p>
          <a:p>
            <a:r>
              <a:rPr lang="zh-CN" altLang="en-US" dirty="0" smtClean="0"/>
              <a:t>但是，实践表明，对于规模较大的软件项目来说，往往编码开始得越早，最终完成开发工作所需的时间反而越长。</a:t>
            </a:r>
          </a:p>
          <a:p>
            <a:endParaRPr lang="zh-CN" altLang="en-US" dirty="0" smtClean="0"/>
          </a:p>
          <a:p>
            <a:r>
              <a:rPr lang="zh-CN" altLang="en-US" dirty="0" smtClean="0"/>
              <a:t>这是因为，前面阶段的工作没做或做得不扎实，过早地考虑进行程序实现，往往导致大量返工。有时甚至发生无法弥补的问题，带来灾难性后果。</a:t>
            </a:r>
          </a:p>
          <a:p>
            <a:endParaRPr lang="zh-CN" altLang="en-US" dirty="0" smtClean="0"/>
          </a:p>
          <a:p>
            <a:r>
              <a:rPr lang="zh-CN" altLang="en-US" dirty="0" smtClean="0"/>
              <a:t>因此，用瀑布模型开发软件有一条重要的指导思想，把逻辑设计与物理设计清楚的划分开来，尽可能地推迟程序的物理实现。</a:t>
            </a:r>
          </a:p>
          <a:p>
            <a:endParaRPr lang="zh-CN" altLang="en-US" dirty="0"/>
          </a:p>
        </p:txBody>
      </p:sp>
    </p:spTree>
    <p:extLst>
      <p:ext uri="{BB962C8B-B14F-4D97-AF65-F5344CB8AC3E}">
        <p14:creationId xmlns:p14="http://schemas.microsoft.com/office/powerpoint/2010/main" val="2900542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B9D4B0-8775-4BC0-8B93-7E916EF30274}" type="slidenum">
              <a:rPr lang="en-US" altLang="zh-CN"/>
              <a:pPr/>
              <a:t>93</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pPr lvl="1"/>
            <a:r>
              <a:rPr lang="zh-CN" altLang="en-US" dirty="0">
                <a:solidFill>
                  <a:srgbClr val="3333FF"/>
                </a:solidFill>
              </a:rPr>
              <a:t>各阶段都必须完成规定的文档。完整、正确、合格的文档不仅是软件开发时期各类人员之间相互通信的媒介，也是软件维护的重要依据</a:t>
            </a:r>
          </a:p>
          <a:p>
            <a:pPr lvl="1"/>
            <a:r>
              <a:rPr lang="zh-CN" altLang="en-US" dirty="0">
                <a:solidFill>
                  <a:srgbClr val="3333FF"/>
                </a:solidFill>
              </a:rPr>
              <a:t>各阶段结束前都要对所完成的文档进行评审，以便及时发现问题，改正错误</a:t>
            </a:r>
          </a:p>
          <a:p>
            <a:pPr lvl="1">
              <a:spcBef>
                <a:spcPct val="0"/>
              </a:spcBef>
            </a:pPr>
            <a:endParaRPr lang="zh-CN" altLang="en-US" dirty="0"/>
          </a:p>
          <a:p>
            <a:r>
              <a:rPr lang="zh-CN" altLang="en-US" dirty="0"/>
              <a:t>软件工程的最终目标是优质和高产。为了保证质量，瀑布模型有两点重要的做法：</a:t>
            </a:r>
          </a:p>
          <a:p>
            <a:r>
              <a:rPr lang="en-US" altLang="zh-CN" dirty="0"/>
              <a:t>1</a:t>
            </a:r>
            <a:r>
              <a:rPr lang="zh-CN" altLang="en-US" dirty="0"/>
              <a:t>、每个阶段都必须完成规定的文档；</a:t>
            </a:r>
          </a:p>
          <a:p>
            <a:r>
              <a:rPr lang="en-US" altLang="zh-CN" dirty="0"/>
              <a:t>2</a:t>
            </a:r>
            <a:r>
              <a:rPr lang="zh-CN" altLang="en-US" dirty="0"/>
              <a:t>、</a:t>
            </a:r>
            <a:r>
              <a:rPr lang="zh-CN" altLang="en-US" sz="1400" dirty="0">
                <a:effectLst>
                  <a:outerShdw blurRad="38100" dist="38100" dir="2700000" algn="tl">
                    <a:srgbClr val="C0C0C0"/>
                  </a:outerShdw>
                </a:effectLst>
              </a:rPr>
              <a:t>每一个阶段结束前都要对所完成的文档进行评审，以便尽早发现问题，改正错误</a:t>
            </a:r>
            <a:endParaRPr lang="zh-CN" altLang="en-US" dirty="0"/>
          </a:p>
          <a:p>
            <a:r>
              <a:rPr lang="zh-CN" altLang="en-US" dirty="0"/>
              <a:t>事实上，越是早期阶段犯下的错误，暴露出来的时间越晚，排除故障改正错误所需付出的代价也就越高。因为软件的错误会积累与放大。</a:t>
            </a:r>
          </a:p>
          <a:p>
            <a:r>
              <a:rPr lang="zh-CN" altLang="en-US" dirty="0"/>
              <a:t>因此，及时复审是保证软件质量、降低开发成本的重要措施。</a:t>
            </a:r>
          </a:p>
          <a:p>
            <a:pPr lvl="1">
              <a:spcBef>
                <a:spcPct val="0"/>
              </a:spcBef>
            </a:pPr>
            <a:endParaRPr lang="en-US" altLang="zh-CN" dirty="0"/>
          </a:p>
        </p:txBody>
      </p:sp>
    </p:spTree>
    <p:extLst>
      <p:ext uri="{BB962C8B-B14F-4D97-AF65-F5344CB8AC3E}">
        <p14:creationId xmlns:p14="http://schemas.microsoft.com/office/powerpoint/2010/main" val="225941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C6ED367-F5F7-408D-849A-63186AD188CE}" type="slidenum">
              <a:rPr lang="en-US" altLang="zh-CN" smtClean="0"/>
              <a:pPr/>
              <a:t>8</a:t>
            </a:fld>
            <a:endParaRPr lang="en-US" altLang="zh-CN"/>
          </a:p>
        </p:txBody>
      </p:sp>
    </p:spTree>
    <p:extLst>
      <p:ext uri="{BB962C8B-B14F-4D97-AF65-F5344CB8AC3E}">
        <p14:creationId xmlns:p14="http://schemas.microsoft.com/office/powerpoint/2010/main" val="3829487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4E64E-150D-4AD7-ACC2-A57F0C231E58}" type="slidenum">
              <a:rPr lang="en-US" altLang="zh-CN"/>
              <a:pPr/>
              <a:t>94</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zh-CN" altLang="en-US" dirty="0"/>
              <a:t>瀑布模型是最早也是应用最广泛的软件工程开发模型。但是，对于该模型的批评使得最积极的支持者也开始怀疑其功效。使用瀑布模型时回遇到如下一些问题：</a:t>
            </a:r>
          </a:p>
          <a:p>
            <a:r>
              <a:rPr lang="en-US" altLang="zh-CN" dirty="0"/>
              <a:t>1</a:t>
            </a:r>
            <a:r>
              <a:rPr lang="zh-CN" altLang="en-US" dirty="0"/>
              <a:t>、用户常常难以清楚地给出所有需求。而瀑布模型却要求如此。同样许多项目在开始阶段自然存在一些不确定性，而瀑布模型却不能接受，它要求项目的需求从一开始就必须是确定的，而以后也不能发生任何的变化。</a:t>
            </a:r>
          </a:p>
          <a:p>
            <a:r>
              <a:rPr lang="en-US" altLang="zh-CN" dirty="0"/>
              <a:t>2</a:t>
            </a:r>
            <a:r>
              <a:rPr lang="zh-CN" altLang="en-US" dirty="0"/>
              <a:t>、程序的运行版本一直要等到项目开发周期的晚期才能得到。这样客户就必须有耐心。而且大的错误如果直到检查运行程序时才被发现，后果可能是灾难性的。</a:t>
            </a:r>
          </a:p>
          <a:p>
            <a:r>
              <a:rPr lang="zh-CN" altLang="en-US" dirty="0"/>
              <a:t>虽然，瀑布模型存在不少缺陷，经常被嘲笑为“旧式的”，但是，在需求被很好理解的情况下，它仍然是一种合理的方法。</a:t>
            </a:r>
          </a:p>
          <a:p>
            <a:r>
              <a:rPr lang="zh-CN" altLang="en-US" dirty="0"/>
              <a:t>而且，瀑布模型提供了一个模板，使得分析、设计、编码、测试和维护的方法可以在该模板的指导下应用。</a:t>
            </a:r>
          </a:p>
          <a:p>
            <a:r>
              <a:rPr lang="zh-CN" altLang="en-US" dirty="0"/>
              <a:t>因此，瀑布模型在软件工程中仍占有肯定和重要的地位。</a:t>
            </a:r>
          </a:p>
          <a:p>
            <a:endParaRPr lang="en-US" altLang="zh-CN" dirty="0"/>
          </a:p>
        </p:txBody>
      </p:sp>
    </p:spTree>
    <p:extLst>
      <p:ext uri="{BB962C8B-B14F-4D97-AF65-F5344CB8AC3E}">
        <p14:creationId xmlns:p14="http://schemas.microsoft.com/office/powerpoint/2010/main" val="3929267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50F5AB-7F86-45BC-A8A3-B008B7BC12EC}" type="slidenum">
              <a:rPr lang="en-US" altLang="zh-CN"/>
              <a:pPr/>
              <a:t>95</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zh-CN" altLang="en-US"/>
              <a:t>在实际的项目开发中可能的出现以下两个问题：</a:t>
            </a:r>
          </a:p>
          <a:p>
            <a:r>
              <a:rPr lang="en-US" altLang="zh-CN"/>
              <a:t>1</a:t>
            </a:r>
            <a:r>
              <a:rPr lang="zh-CN" altLang="en-US"/>
              <a:t>、用户定义了软件的一组一般性目标，用户难以清楚的给出所有的需求。</a:t>
            </a:r>
          </a:p>
          <a:p>
            <a:r>
              <a:rPr lang="en-US" altLang="zh-CN"/>
              <a:t>2</a:t>
            </a:r>
            <a:r>
              <a:rPr lang="zh-CN" altLang="en-US"/>
              <a:t>、开发者不能确定算法的有效性、操作系统的适应性或人机交互的形式。比如，通常开发的数据库系统是利用的</a:t>
            </a:r>
            <a:r>
              <a:rPr lang="en-US" altLang="zh-CN"/>
              <a:t>SQL SERVER</a:t>
            </a:r>
            <a:r>
              <a:rPr lang="zh-CN" altLang="en-US"/>
              <a:t>，但是由于用户的要求，我们必须使用</a:t>
            </a:r>
            <a:r>
              <a:rPr lang="en-US" altLang="zh-CN"/>
              <a:t>ORACLE</a:t>
            </a:r>
            <a:r>
              <a:rPr lang="zh-CN" altLang="en-US"/>
              <a:t>系统，这时，我们对于这个新的开发环境并不熟悉。</a:t>
            </a:r>
          </a:p>
          <a:p>
            <a:r>
              <a:rPr lang="zh-CN" altLang="en-US"/>
              <a:t>这种情况下，快速原型模型可能是最好的选择。</a:t>
            </a:r>
          </a:p>
          <a:p>
            <a:endParaRPr lang="zh-CN" altLang="en-US"/>
          </a:p>
          <a:p>
            <a:r>
              <a:rPr lang="en-US" altLang="zh-CN"/>
              <a:t>JAVA .NET</a:t>
            </a:r>
          </a:p>
          <a:p>
            <a:endParaRPr lang="en-US" altLang="zh-CN"/>
          </a:p>
          <a:p>
            <a:r>
              <a:rPr lang="en-US" altLang="zh-CN"/>
              <a:t>C/S B/S</a:t>
            </a:r>
          </a:p>
          <a:p>
            <a:endParaRPr lang="en-US" altLang="zh-CN"/>
          </a:p>
          <a:p>
            <a:endParaRPr lang="en-US" altLang="zh-CN"/>
          </a:p>
        </p:txBody>
      </p:sp>
    </p:spTree>
    <p:extLst>
      <p:ext uri="{BB962C8B-B14F-4D97-AF65-F5344CB8AC3E}">
        <p14:creationId xmlns:p14="http://schemas.microsoft.com/office/powerpoint/2010/main" val="110334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E72AE2-C600-4FDB-B3D9-14B249DF9CF6}" type="slidenum">
              <a:rPr lang="en-US" altLang="zh-CN"/>
              <a:pPr/>
              <a:t>96</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r>
              <a:rPr lang="zh-CN" altLang="en-US"/>
              <a:t>瀑布模型是最早也是应用最广泛的软件工程开发模型。但是，对于该模型的批评使得最积极的支持者也开始怀疑其功效。使用瀑布模型时回遇到如下一些问题：</a:t>
            </a:r>
          </a:p>
          <a:p>
            <a:r>
              <a:rPr lang="en-US" altLang="zh-CN"/>
              <a:t>1</a:t>
            </a:r>
            <a:r>
              <a:rPr lang="zh-CN" altLang="en-US"/>
              <a:t>、用户常常难以清楚地给出所有需求。而瀑布模型却要求如此。同样许多项目在开始阶段自然存在一些不确定性，而瀑布模型却不能接受，它要求项目的需求从一开始就必须是确定的，而以后也不能发生任何的变化。</a:t>
            </a:r>
          </a:p>
          <a:p>
            <a:r>
              <a:rPr lang="en-US" altLang="zh-CN"/>
              <a:t>2</a:t>
            </a:r>
            <a:r>
              <a:rPr lang="zh-CN" altLang="en-US"/>
              <a:t>、程序的运行版本一直要等到项目开发周期的晚期才能得到。这样客户就必须有耐心。而且大的错误如果直到检查运行程序时才被发现，后果可能是灾难性的。</a:t>
            </a:r>
          </a:p>
          <a:p>
            <a:r>
              <a:rPr lang="zh-CN" altLang="en-US"/>
              <a:t>虽然，瀑布模型存在不少缺陷，经常被嘲笑为“旧式的”，但是，在需求被很好理解的情况下，它仍然是一种合理的方法。</a:t>
            </a:r>
          </a:p>
          <a:p>
            <a:r>
              <a:rPr lang="zh-CN" altLang="en-US"/>
              <a:t>而且，瀑布模型提供了一个模板，使得分析、设计、编码、测试和维护的方法可以在该模板的指导下应用。</a:t>
            </a:r>
          </a:p>
          <a:p>
            <a:r>
              <a:rPr lang="zh-CN" altLang="en-US"/>
              <a:t>因此，瀑布模型在软件工程中仍占有肯定和重要的地位。</a:t>
            </a:r>
          </a:p>
          <a:p>
            <a:endParaRPr lang="en-US" altLang="zh-CN"/>
          </a:p>
        </p:txBody>
      </p:sp>
    </p:spTree>
    <p:extLst>
      <p:ext uri="{BB962C8B-B14F-4D97-AF65-F5344CB8AC3E}">
        <p14:creationId xmlns:p14="http://schemas.microsoft.com/office/powerpoint/2010/main" val="2162236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96E4-BE73-4924-AD21-6766BEDEA069}" type="slidenum">
              <a:rPr lang="en-US" altLang="zh-CN"/>
              <a:pPr/>
              <a:t>97</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zh-CN" altLang="en-US"/>
              <a:t>快速原型模型的开发大体上可以分为四个步骤：</a:t>
            </a:r>
          </a:p>
          <a:p>
            <a:r>
              <a:rPr lang="en-US" altLang="zh-CN"/>
              <a:t>1</a:t>
            </a:r>
            <a:r>
              <a:rPr lang="zh-CN" altLang="en-US"/>
              <a:t>、</a:t>
            </a:r>
            <a:r>
              <a:rPr lang="zh-CN" altLang="en-US">
                <a:effectLst>
                  <a:outerShdw blurRad="38100" dist="38100" dir="2700000" algn="tl">
                    <a:srgbClr val="C0C0C0"/>
                  </a:outerShdw>
                </a:effectLst>
              </a:rPr>
              <a:t>收集用户需求，标识出已知的需求和需要进一步澄清的区域。</a:t>
            </a:r>
          </a:p>
          <a:p>
            <a:r>
              <a:rPr lang="en-US" altLang="zh-CN">
                <a:effectLst>
                  <a:outerShdw blurRad="38100" dist="38100" dir="2700000" algn="tl">
                    <a:srgbClr val="C0C0C0"/>
                  </a:outerShdw>
                </a:effectLst>
              </a:rPr>
              <a:t>2</a:t>
            </a:r>
            <a:r>
              <a:rPr lang="zh-CN" altLang="en-US">
                <a:effectLst>
                  <a:outerShdw blurRad="38100" dist="38100" dir="2700000" algn="tl">
                    <a:srgbClr val="C0C0C0"/>
                  </a:outerShdw>
                </a:effectLst>
              </a:rPr>
              <a:t>、快速开发。</a:t>
            </a:r>
          </a:p>
          <a:p>
            <a:pPr lvl="1"/>
            <a:r>
              <a:rPr lang="zh-CN" altLang="en-US">
                <a:effectLst>
                  <a:outerShdw blurRad="38100" dist="38100" dir="2700000" algn="tl">
                    <a:srgbClr val="C0C0C0"/>
                  </a:outerShdw>
                </a:effectLst>
              </a:rPr>
              <a:t>建立一个能够反映用户主要需求的原型。</a:t>
            </a:r>
          </a:p>
          <a:p>
            <a:pPr lvl="1"/>
            <a:r>
              <a:rPr lang="zh-CN" altLang="en-US">
                <a:effectLst>
                  <a:outerShdw blurRad="38100" dist="38100" dir="2700000" algn="tl">
                    <a:srgbClr val="C0C0C0"/>
                  </a:outerShdw>
                </a:effectLst>
              </a:rPr>
              <a:t>原型的开发可以集中于对于用户可见的部分。如，输入方式、输出方式。</a:t>
            </a:r>
          </a:p>
          <a:p>
            <a:r>
              <a:rPr lang="en-US" altLang="zh-CN">
                <a:effectLst>
                  <a:outerShdw blurRad="38100" dist="38100" dir="2700000" algn="tl">
                    <a:srgbClr val="C0C0C0"/>
                  </a:outerShdw>
                </a:effectLst>
              </a:rPr>
              <a:t>3</a:t>
            </a:r>
            <a:r>
              <a:rPr lang="zh-CN" altLang="en-US">
                <a:effectLst>
                  <a:outerShdw blurRad="38100" dist="38100" dir="2700000" algn="tl">
                    <a:srgbClr val="C0C0C0"/>
                  </a:outerShdw>
                </a:effectLst>
              </a:rPr>
              <a:t>、原型由用户评估并进一步精化待开发软件的需求。</a:t>
            </a:r>
          </a:p>
          <a:p>
            <a:r>
              <a:rPr lang="en-US" altLang="zh-CN">
                <a:effectLst>
                  <a:outerShdw blurRad="38100" dist="38100" dir="2700000" algn="tl">
                    <a:srgbClr val="C0C0C0"/>
                  </a:outerShdw>
                </a:effectLst>
              </a:rPr>
              <a:t>4</a:t>
            </a:r>
            <a:r>
              <a:rPr lang="zh-CN" altLang="en-US">
                <a:effectLst>
                  <a:outerShdw blurRad="38100" dist="38100" dir="2700000" algn="tl">
                    <a:srgbClr val="C0C0C0"/>
                  </a:outerShdw>
                </a:effectLst>
              </a:rPr>
              <a:t>、逐步调整原型使其满足客户的要求</a:t>
            </a:r>
          </a:p>
        </p:txBody>
      </p:sp>
    </p:spTree>
    <p:extLst>
      <p:ext uri="{BB962C8B-B14F-4D97-AF65-F5344CB8AC3E}">
        <p14:creationId xmlns:p14="http://schemas.microsoft.com/office/powerpoint/2010/main" val="3143727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13167C-93DD-4895-A3EB-A81FF8BFF723}" type="slidenum">
              <a:rPr lang="en-US" altLang="zh-CN"/>
              <a:pPr/>
              <a:t>98</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zh-CN" altLang="en-US"/>
              <a:t>用户反馈</a:t>
            </a:r>
          </a:p>
        </p:txBody>
      </p:sp>
    </p:spTree>
    <p:extLst>
      <p:ext uri="{BB962C8B-B14F-4D97-AF65-F5344CB8AC3E}">
        <p14:creationId xmlns:p14="http://schemas.microsoft.com/office/powerpoint/2010/main" val="1498244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96E4-BE73-4924-AD21-6766BEDEA069}" type="slidenum">
              <a:rPr lang="en-US" altLang="zh-CN"/>
              <a:pPr/>
              <a:t>99</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是一款共享</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，每个</a:t>
            </a:r>
            <a:r>
              <a:rPr lang="en-US" altLang="zh-CN" sz="1200" b="0" i="0" kern="1200" dirty="0" err="1" smtClean="0">
                <a:solidFill>
                  <a:schemeClr val="tx1"/>
                </a:solidFill>
                <a:latin typeface="Arial" charset="0"/>
                <a:ea typeface="宋体" pitchFamily="2" charset="-122"/>
                <a:cs typeface="+mn-cs"/>
              </a:rPr>
              <a:t>lisence</a:t>
            </a:r>
            <a:r>
              <a:rPr lang="zh-CN" altLang="en-US" sz="1200" b="0" i="0" kern="1200" dirty="0" smtClean="0">
                <a:solidFill>
                  <a:schemeClr val="tx1"/>
                </a:solidFill>
                <a:latin typeface="Arial" charset="0"/>
                <a:ea typeface="宋体" pitchFamily="2" charset="-122"/>
                <a:cs typeface="+mn-cs"/>
              </a:rPr>
              <a:t>授权是</a:t>
            </a:r>
            <a:r>
              <a:rPr lang="en-US" altLang="zh-CN" sz="1200" b="0" i="0" kern="1200" dirty="0" smtClean="0">
                <a:solidFill>
                  <a:schemeClr val="tx1"/>
                </a:solidFill>
                <a:latin typeface="Arial" charset="0"/>
                <a:ea typeface="宋体" pitchFamily="2" charset="-122"/>
                <a:cs typeface="+mn-cs"/>
              </a:rPr>
              <a:t>79</a:t>
            </a:r>
            <a:r>
              <a:rPr lang="zh-CN" altLang="en-US" sz="1200" b="0" i="0" kern="1200" dirty="0" smtClean="0">
                <a:solidFill>
                  <a:schemeClr val="tx1"/>
                </a:solidFill>
                <a:latin typeface="Arial" charset="0"/>
                <a:ea typeface="宋体"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产品原型图设计领域，特别是</a:t>
            </a:r>
            <a:r>
              <a:rPr lang="en-US" altLang="zh-CN" sz="1200" b="0" i="0" kern="1200" dirty="0" smtClean="0">
                <a:solidFill>
                  <a:schemeClr val="tx1"/>
                </a:solidFill>
                <a:latin typeface="Arial" charset="0"/>
                <a:ea typeface="宋体" pitchFamily="2" charset="-122"/>
                <a:cs typeface="+mn-cs"/>
              </a:rPr>
              <a:t>web</a:t>
            </a:r>
            <a:r>
              <a:rPr lang="zh-CN" altLang="en-US" sz="1200" b="0" i="0" kern="1200" dirty="0" smtClean="0">
                <a:solidFill>
                  <a:schemeClr val="tx1"/>
                </a:solidFill>
                <a:latin typeface="Arial" charset="0"/>
                <a:ea typeface="宋体" pitchFamily="2" charset="-122"/>
                <a:cs typeface="+mn-cs"/>
              </a:rPr>
              <a:t>原型图设计领域，还没有哪款产品有如此丰富的表现形式。使用</a:t>
            </a:r>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charset="0"/>
                <a:ea typeface="宋体" pitchFamily="2" charset="-122"/>
                <a:cs typeface="+mn-cs"/>
              </a:rPr>
              <a:t>HTML</a:t>
            </a:r>
            <a:r>
              <a:rPr lang="zh-CN" altLang="en-US" sz="1200" b="0" i="0" kern="1200" dirty="0" smtClean="0">
                <a:solidFill>
                  <a:schemeClr val="tx1"/>
                </a:solidFill>
                <a:latin typeface="Arial" charset="0"/>
                <a:ea typeface="宋体" pitchFamily="2" charset="-122"/>
                <a:cs typeface="+mn-cs"/>
              </a:rPr>
              <a:t>控件原型图，</a:t>
            </a:r>
            <a:r>
              <a:rPr lang="zh-CN" altLang="en-US" sz="1200" b="0" i="0" u="none" strike="noStrike" kern="1200" dirty="0" smtClean="0">
                <a:solidFill>
                  <a:schemeClr val="tx1"/>
                </a:solidFill>
                <a:latin typeface="Arial" charset="0"/>
                <a:ea typeface="宋体" pitchFamily="2" charset="-122"/>
                <a:cs typeface="+mn-cs"/>
                <a:hlinkClick r:id="rId4"/>
              </a:rPr>
              <a:t>比如</a:t>
            </a:r>
            <a:r>
              <a:rPr lang="zh-CN" altLang="en-US" sz="1200" b="0" i="0" kern="1200" dirty="0" smtClean="0">
                <a:solidFill>
                  <a:schemeClr val="tx1"/>
                </a:solidFill>
                <a:latin typeface="Arial" charset="0"/>
                <a:ea typeface="宋体" pitchFamily="2" charset="-122"/>
                <a:cs typeface="+mn-cs"/>
              </a:rPr>
              <a:t>按钮（基本按钮、单选按钮等）、</a:t>
            </a:r>
            <a:r>
              <a:rPr lang="zh-CN" altLang="en-US" sz="1200" b="0" i="0" u="none" strike="noStrike" kern="1200" dirty="0" smtClean="0">
                <a:solidFill>
                  <a:schemeClr val="tx1"/>
                </a:solidFill>
                <a:latin typeface="Arial" charset="0"/>
                <a:ea typeface="宋体" pitchFamily="2" charset="-122"/>
                <a:cs typeface="+mn-cs"/>
                <a:hlinkClick r:id="rId5"/>
              </a:rPr>
              <a:t>文本框</a:t>
            </a:r>
            <a:r>
              <a:rPr lang="zh-CN" altLang="en-US" sz="1200" b="0" i="0" kern="1200" dirty="0" smtClean="0">
                <a:solidFill>
                  <a:schemeClr val="tx1"/>
                </a:solidFill>
                <a:latin typeface="Arial" charset="0"/>
                <a:ea typeface="宋体" pitchFamily="2" charset="-122"/>
                <a:cs typeface="+mn-cs"/>
              </a:rPr>
              <a:t>、</a:t>
            </a:r>
            <a:r>
              <a:rPr lang="zh-CN" altLang="en-US" sz="1200" b="0" i="0" u="none" strike="noStrike" kern="1200" dirty="0" smtClean="0">
                <a:solidFill>
                  <a:schemeClr val="tx1"/>
                </a:solidFill>
                <a:latin typeface="Arial" charset="0"/>
                <a:ea typeface="宋体" pitchFamily="2" charset="-122"/>
                <a:cs typeface="+mn-cs"/>
                <a:hlinkClick r:id="rId6"/>
              </a:rPr>
              <a:t>下拉菜单</a:t>
            </a:r>
            <a:r>
              <a:rPr lang="zh-CN" altLang="en-US" sz="1200" b="0" i="0" kern="1200" dirty="0" smtClean="0">
                <a:solidFill>
                  <a:schemeClr val="tx1"/>
                </a:solidFill>
                <a:latin typeface="Arial" charset="0"/>
                <a:ea typeface="宋体" pitchFamily="2" charset="-122"/>
                <a:cs typeface="+mn-cs"/>
              </a:rPr>
              <a:t>、树形菜单、进度条、多选项卡、日历控件、颜色控件、</a:t>
            </a:r>
            <a:r>
              <a:rPr lang="zh-CN" altLang="en-US" sz="1200" b="0" i="0" u="none" strike="noStrike" kern="1200" dirty="0" smtClean="0">
                <a:solidFill>
                  <a:schemeClr val="tx1"/>
                </a:solidFill>
                <a:latin typeface="Arial" charset="0"/>
                <a:ea typeface="宋体" pitchFamily="2" charset="-122"/>
                <a:cs typeface="+mn-cs"/>
                <a:hlinkClick r:id="rId7"/>
              </a:rPr>
              <a:t>表格</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Windows</a:t>
            </a:r>
            <a:r>
              <a:rPr lang="zh-CN" altLang="en-US" sz="1200" b="0" i="0" u="none" strike="noStrike" kern="1200" dirty="0" smtClean="0">
                <a:solidFill>
                  <a:schemeClr val="tx1"/>
                </a:solidFill>
                <a:latin typeface="Arial" charset="0"/>
                <a:ea typeface="宋体" pitchFamily="2" charset="-122"/>
                <a:cs typeface="+mn-cs"/>
                <a:hlinkClick r:id="rId8"/>
              </a:rPr>
              <a:t>窗体</a:t>
            </a:r>
            <a:r>
              <a:rPr lang="zh-CN" altLang="en-US" sz="1200" b="0" i="0" kern="1200" dirty="0" smtClean="0">
                <a:solidFill>
                  <a:schemeClr val="tx1"/>
                </a:solidFill>
                <a:latin typeface="Arial" charset="0"/>
                <a:ea typeface="宋体" pitchFamily="2" charset="-122"/>
                <a:cs typeface="+mn-cs"/>
              </a:rPr>
              <a:t>等。除此以外，它还支持目前如火如荼的</a:t>
            </a:r>
            <a:r>
              <a:rPr lang="en-US" altLang="zh-CN" sz="1200" b="0" i="0" kern="1200" dirty="0" err="1" smtClean="0">
                <a:solidFill>
                  <a:schemeClr val="tx1"/>
                </a:solidFill>
                <a:latin typeface="Arial" charset="0"/>
                <a:ea typeface="宋体" pitchFamily="2" charset="-122"/>
                <a:cs typeface="+mn-cs"/>
              </a:rPr>
              <a:t>iPhone</a:t>
            </a:r>
            <a:r>
              <a:rPr lang="zh-CN" altLang="en-US" sz="1200" b="0" i="0" kern="1200" dirty="0" smtClean="0">
                <a:solidFill>
                  <a:schemeClr val="tx1"/>
                </a:solidFill>
                <a:latin typeface="Arial" charset="0"/>
                <a:ea typeface="宋体" pitchFamily="2" charset="-122"/>
                <a:cs typeface="+mn-cs"/>
              </a:rPr>
              <a:t>手机元素原型图，这为开发</a:t>
            </a:r>
            <a:r>
              <a:rPr lang="en-US" altLang="zh-CN" sz="1200" b="0" i="0" kern="1200" dirty="0" err="1" smtClean="0">
                <a:solidFill>
                  <a:schemeClr val="tx1"/>
                </a:solidFill>
                <a:latin typeface="Arial" charset="0"/>
                <a:ea typeface="宋体" pitchFamily="2" charset="-122"/>
                <a:cs typeface="+mn-cs"/>
              </a:rPr>
              <a:t>iPhone</a:t>
            </a:r>
            <a:r>
              <a:rPr lang="zh-CN" altLang="en-US" sz="1200" b="0" i="0" u="none" strike="noStrike" kern="1200" dirty="0" smtClean="0">
                <a:solidFill>
                  <a:schemeClr val="tx1"/>
                </a:solidFill>
                <a:latin typeface="Arial" charset="0"/>
                <a:ea typeface="宋体" pitchFamily="2" charset="-122"/>
                <a:cs typeface="+mn-cs"/>
                <a:hlinkClick r:id="rId9"/>
              </a:rPr>
              <a:t>应用程序</a:t>
            </a:r>
            <a:r>
              <a:rPr lang="zh-CN" altLang="en-US" sz="1200" b="0" i="0" kern="1200" dirty="0" smtClean="0">
                <a:solidFill>
                  <a:schemeClr val="tx1"/>
                </a:solidFill>
                <a:latin typeface="Arial" charset="0"/>
                <a:ea typeface="宋体" pitchFamily="2" charset="-122"/>
                <a:cs typeface="+mn-cs"/>
              </a:rPr>
              <a:t>的</a:t>
            </a:r>
            <a:r>
              <a:rPr lang="zh-CN" altLang="en-US" sz="1200" b="0" i="0" u="none" strike="noStrike" kern="1200" dirty="0" smtClean="0">
                <a:solidFill>
                  <a:schemeClr val="tx1"/>
                </a:solidFill>
                <a:latin typeface="Arial" charset="0"/>
                <a:ea typeface="宋体" pitchFamily="2" charset="-122"/>
                <a:cs typeface="+mn-cs"/>
                <a:hlinkClick r:id="rId10"/>
              </a:rPr>
              <a:t>软件工程师</a:t>
            </a:r>
            <a:r>
              <a:rPr lang="zh-CN" altLang="en-US" sz="1200" b="0" i="0" kern="1200" dirty="0" smtClean="0">
                <a:solidFill>
                  <a:schemeClr val="tx1"/>
                </a:solidFill>
                <a:latin typeface="Arial" charset="0"/>
                <a:ea typeface="宋体" pitchFamily="2" charset="-122"/>
                <a:cs typeface="+mn-cs"/>
              </a:rPr>
              <a:t>提供了非常好的设计图。</a:t>
            </a:r>
            <a:endParaRPr lang="zh-CN"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815090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96E4-BE73-4924-AD21-6766BEDEA069}" type="slidenum">
              <a:rPr lang="en-US" altLang="zh-CN"/>
              <a:pPr/>
              <a:t>100</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是一款共享</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，每个</a:t>
            </a:r>
            <a:r>
              <a:rPr lang="en-US" altLang="zh-CN" sz="1200" b="0" i="0" kern="1200" dirty="0" err="1" smtClean="0">
                <a:solidFill>
                  <a:schemeClr val="tx1"/>
                </a:solidFill>
                <a:latin typeface="Arial" charset="0"/>
                <a:ea typeface="宋体" pitchFamily="2" charset="-122"/>
                <a:cs typeface="+mn-cs"/>
              </a:rPr>
              <a:t>lisence</a:t>
            </a:r>
            <a:r>
              <a:rPr lang="zh-CN" altLang="en-US" sz="1200" b="0" i="0" kern="1200" dirty="0" smtClean="0">
                <a:solidFill>
                  <a:schemeClr val="tx1"/>
                </a:solidFill>
                <a:latin typeface="Arial" charset="0"/>
                <a:ea typeface="宋体" pitchFamily="2" charset="-122"/>
                <a:cs typeface="+mn-cs"/>
              </a:rPr>
              <a:t>授权是</a:t>
            </a:r>
            <a:r>
              <a:rPr lang="en-US" altLang="zh-CN" sz="1200" b="0" i="0" kern="1200" dirty="0" smtClean="0">
                <a:solidFill>
                  <a:schemeClr val="tx1"/>
                </a:solidFill>
                <a:latin typeface="Arial" charset="0"/>
                <a:ea typeface="宋体" pitchFamily="2" charset="-122"/>
                <a:cs typeface="+mn-cs"/>
              </a:rPr>
              <a:t>79</a:t>
            </a:r>
            <a:r>
              <a:rPr lang="zh-CN" altLang="en-US" sz="1200" b="0" i="0" kern="1200" dirty="0" smtClean="0">
                <a:solidFill>
                  <a:schemeClr val="tx1"/>
                </a:solidFill>
                <a:latin typeface="Arial" charset="0"/>
                <a:ea typeface="宋体"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产品原型图设计领域，特别是</a:t>
            </a:r>
            <a:r>
              <a:rPr lang="en-US" altLang="zh-CN" sz="1200" b="0" i="0" kern="1200" dirty="0" smtClean="0">
                <a:solidFill>
                  <a:schemeClr val="tx1"/>
                </a:solidFill>
                <a:latin typeface="Arial" charset="0"/>
                <a:ea typeface="宋体" pitchFamily="2" charset="-122"/>
                <a:cs typeface="+mn-cs"/>
              </a:rPr>
              <a:t>web</a:t>
            </a:r>
            <a:r>
              <a:rPr lang="zh-CN" altLang="en-US" sz="1200" b="0" i="0" kern="1200" dirty="0" smtClean="0">
                <a:solidFill>
                  <a:schemeClr val="tx1"/>
                </a:solidFill>
                <a:latin typeface="Arial" charset="0"/>
                <a:ea typeface="宋体" pitchFamily="2" charset="-122"/>
                <a:cs typeface="+mn-cs"/>
              </a:rPr>
              <a:t>原型图设计领域，还没有哪款产品有如此丰富的表现形式。使用</a:t>
            </a:r>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charset="0"/>
                <a:ea typeface="宋体" pitchFamily="2" charset="-122"/>
                <a:cs typeface="+mn-cs"/>
              </a:rPr>
              <a:t>HTML</a:t>
            </a:r>
            <a:r>
              <a:rPr lang="zh-CN" altLang="en-US" sz="1200" b="0" i="0" kern="1200" dirty="0" smtClean="0">
                <a:solidFill>
                  <a:schemeClr val="tx1"/>
                </a:solidFill>
                <a:latin typeface="Arial" charset="0"/>
                <a:ea typeface="宋体" pitchFamily="2" charset="-122"/>
                <a:cs typeface="+mn-cs"/>
              </a:rPr>
              <a:t>控件原型图，</a:t>
            </a:r>
            <a:r>
              <a:rPr lang="zh-CN" altLang="en-US" sz="1200" b="0" i="0" u="none" strike="noStrike" kern="1200" dirty="0" smtClean="0">
                <a:solidFill>
                  <a:schemeClr val="tx1"/>
                </a:solidFill>
                <a:latin typeface="Arial" charset="0"/>
                <a:ea typeface="宋体" pitchFamily="2" charset="-122"/>
                <a:cs typeface="+mn-cs"/>
                <a:hlinkClick r:id="rId4"/>
              </a:rPr>
              <a:t>比如</a:t>
            </a:r>
            <a:r>
              <a:rPr lang="zh-CN" altLang="en-US" sz="1200" b="0" i="0" kern="1200" dirty="0" smtClean="0">
                <a:solidFill>
                  <a:schemeClr val="tx1"/>
                </a:solidFill>
                <a:latin typeface="Arial" charset="0"/>
                <a:ea typeface="宋体" pitchFamily="2" charset="-122"/>
                <a:cs typeface="+mn-cs"/>
              </a:rPr>
              <a:t>按钮（基本按钮、单选按钮等）、</a:t>
            </a:r>
            <a:r>
              <a:rPr lang="zh-CN" altLang="en-US" sz="1200" b="0" i="0" u="none" strike="noStrike" kern="1200" dirty="0" smtClean="0">
                <a:solidFill>
                  <a:schemeClr val="tx1"/>
                </a:solidFill>
                <a:latin typeface="Arial" charset="0"/>
                <a:ea typeface="宋体" pitchFamily="2" charset="-122"/>
                <a:cs typeface="+mn-cs"/>
                <a:hlinkClick r:id="rId5"/>
              </a:rPr>
              <a:t>文本框</a:t>
            </a:r>
            <a:r>
              <a:rPr lang="zh-CN" altLang="en-US" sz="1200" b="0" i="0" kern="1200" dirty="0" smtClean="0">
                <a:solidFill>
                  <a:schemeClr val="tx1"/>
                </a:solidFill>
                <a:latin typeface="Arial" charset="0"/>
                <a:ea typeface="宋体" pitchFamily="2" charset="-122"/>
                <a:cs typeface="+mn-cs"/>
              </a:rPr>
              <a:t>、</a:t>
            </a:r>
            <a:r>
              <a:rPr lang="zh-CN" altLang="en-US" sz="1200" b="0" i="0" u="none" strike="noStrike" kern="1200" dirty="0" smtClean="0">
                <a:solidFill>
                  <a:schemeClr val="tx1"/>
                </a:solidFill>
                <a:latin typeface="Arial" charset="0"/>
                <a:ea typeface="宋体" pitchFamily="2" charset="-122"/>
                <a:cs typeface="+mn-cs"/>
                <a:hlinkClick r:id="rId6"/>
              </a:rPr>
              <a:t>下拉菜单</a:t>
            </a:r>
            <a:r>
              <a:rPr lang="zh-CN" altLang="en-US" sz="1200" b="0" i="0" kern="1200" dirty="0" smtClean="0">
                <a:solidFill>
                  <a:schemeClr val="tx1"/>
                </a:solidFill>
                <a:latin typeface="Arial" charset="0"/>
                <a:ea typeface="宋体" pitchFamily="2" charset="-122"/>
                <a:cs typeface="+mn-cs"/>
              </a:rPr>
              <a:t>、树形菜单、进度条、多选项卡、日历控件、颜色控件、</a:t>
            </a:r>
            <a:r>
              <a:rPr lang="zh-CN" altLang="en-US" sz="1200" b="0" i="0" u="none" strike="noStrike" kern="1200" dirty="0" smtClean="0">
                <a:solidFill>
                  <a:schemeClr val="tx1"/>
                </a:solidFill>
                <a:latin typeface="Arial" charset="0"/>
                <a:ea typeface="宋体" pitchFamily="2" charset="-122"/>
                <a:cs typeface="+mn-cs"/>
                <a:hlinkClick r:id="rId7"/>
              </a:rPr>
              <a:t>表格</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Windows</a:t>
            </a:r>
            <a:r>
              <a:rPr lang="zh-CN" altLang="en-US" sz="1200" b="0" i="0" u="none" strike="noStrike" kern="1200" dirty="0" smtClean="0">
                <a:solidFill>
                  <a:schemeClr val="tx1"/>
                </a:solidFill>
                <a:latin typeface="Arial" charset="0"/>
                <a:ea typeface="宋体" pitchFamily="2" charset="-122"/>
                <a:cs typeface="+mn-cs"/>
                <a:hlinkClick r:id="rId8"/>
              </a:rPr>
              <a:t>窗体</a:t>
            </a:r>
            <a:r>
              <a:rPr lang="zh-CN" altLang="en-US" sz="1200" b="0" i="0" kern="1200" dirty="0" smtClean="0">
                <a:solidFill>
                  <a:schemeClr val="tx1"/>
                </a:solidFill>
                <a:latin typeface="Arial" charset="0"/>
                <a:ea typeface="宋体" pitchFamily="2" charset="-122"/>
                <a:cs typeface="+mn-cs"/>
              </a:rPr>
              <a:t>等。除此以外，它还支持目前如火如荼的</a:t>
            </a:r>
            <a:r>
              <a:rPr lang="en-US" altLang="zh-CN" sz="1200" b="0" i="0" kern="1200" dirty="0" err="1" smtClean="0">
                <a:solidFill>
                  <a:schemeClr val="tx1"/>
                </a:solidFill>
                <a:latin typeface="Arial" charset="0"/>
                <a:ea typeface="宋体" pitchFamily="2" charset="-122"/>
                <a:cs typeface="+mn-cs"/>
              </a:rPr>
              <a:t>iPhone</a:t>
            </a:r>
            <a:r>
              <a:rPr lang="zh-CN" altLang="en-US" sz="1200" b="0" i="0" kern="1200" dirty="0" smtClean="0">
                <a:solidFill>
                  <a:schemeClr val="tx1"/>
                </a:solidFill>
                <a:latin typeface="Arial" charset="0"/>
                <a:ea typeface="宋体" pitchFamily="2" charset="-122"/>
                <a:cs typeface="+mn-cs"/>
              </a:rPr>
              <a:t>手机元素原型图，这为开发</a:t>
            </a:r>
            <a:r>
              <a:rPr lang="en-US" altLang="zh-CN" sz="1200" b="0" i="0" kern="1200" dirty="0" err="1" smtClean="0">
                <a:solidFill>
                  <a:schemeClr val="tx1"/>
                </a:solidFill>
                <a:latin typeface="Arial" charset="0"/>
                <a:ea typeface="宋体" pitchFamily="2" charset="-122"/>
                <a:cs typeface="+mn-cs"/>
              </a:rPr>
              <a:t>iPhone</a:t>
            </a:r>
            <a:r>
              <a:rPr lang="zh-CN" altLang="en-US" sz="1200" b="0" i="0" u="none" strike="noStrike" kern="1200" dirty="0" smtClean="0">
                <a:solidFill>
                  <a:schemeClr val="tx1"/>
                </a:solidFill>
                <a:latin typeface="Arial" charset="0"/>
                <a:ea typeface="宋体" pitchFamily="2" charset="-122"/>
                <a:cs typeface="+mn-cs"/>
                <a:hlinkClick r:id="rId9"/>
              </a:rPr>
              <a:t>应用程序</a:t>
            </a:r>
            <a:r>
              <a:rPr lang="zh-CN" altLang="en-US" sz="1200" b="0" i="0" kern="1200" dirty="0" smtClean="0">
                <a:solidFill>
                  <a:schemeClr val="tx1"/>
                </a:solidFill>
                <a:latin typeface="Arial" charset="0"/>
                <a:ea typeface="宋体" pitchFamily="2" charset="-122"/>
                <a:cs typeface="+mn-cs"/>
              </a:rPr>
              <a:t>的</a:t>
            </a:r>
            <a:r>
              <a:rPr lang="zh-CN" altLang="en-US" sz="1200" b="0" i="0" u="none" strike="noStrike" kern="1200" dirty="0" smtClean="0">
                <a:solidFill>
                  <a:schemeClr val="tx1"/>
                </a:solidFill>
                <a:latin typeface="Arial" charset="0"/>
                <a:ea typeface="宋体" pitchFamily="2" charset="-122"/>
                <a:cs typeface="+mn-cs"/>
                <a:hlinkClick r:id="rId10"/>
              </a:rPr>
              <a:t>软件工程师</a:t>
            </a:r>
            <a:r>
              <a:rPr lang="zh-CN" altLang="en-US" sz="1200" b="0" i="0" kern="1200" dirty="0" smtClean="0">
                <a:solidFill>
                  <a:schemeClr val="tx1"/>
                </a:solidFill>
                <a:latin typeface="Arial" charset="0"/>
                <a:ea typeface="宋体" pitchFamily="2" charset="-122"/>
                <a:cs typeface="+mn-cs"/>
              </a:rPr>
              <a:t>提供了非常好的设计图。</a:t>
            </a:r>
            <a:endParaRPr lang="zh-CN"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627908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96E4-BE73-4924-AD21-6766BEDEA069}" type="slidenum">
              <a:rPr lang="en-US" altLang="zh-CN"/>
              <a:pPr/>
              <a:t>101</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是一款共享</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，每个</a:t>
            </a:r>
            <a:r>
              <a:rPr lang="en-US" altLang="zh-CN" sz="1200" b="0" i="0" kern="1200" dirty="0" err="1" smtClean="0">
                <a:solidFill>
                  <a:schemeClr val="tx1"/>
                </a:solidFill>
                <a:latin typeface="Arial" charset="0"/>
                <a:ea typeface="宋体" pitchFamily="2" charset="-122"/>
                <a:cs typeface="+mn-cs"/>
              </a:rPr>
              <a:t>lisence</a:t>
            </a:r>
            <a:r>
              <a:rPr lang="zh-CN" altLang="en-US" sz="1200" b="0" i="0" kern="1200" dirty="0" smtClean="0">
                <a:solidFill>
                  <a:schemeClr val="tx1"/>
                </a:solidFill>
                <a:latin typeface="Arial" charset="0"/>
                <a:ea typeface="宋体" pitchFamily="2" charset="-122"/>
                <a:cs typeface="+mn-cs"/>
              </a:rPr>
              <a:t>授权是</a:t>
            </a:r>
            <a:r>
              <a:rPr lang="en-US" altLang="zh-CN" sz="1200" b="0" i="0" kern="1200" dirty="0" smtClean="0">
                <a:solidFill>
                  <a:schemeClr val="tx1"/>
                </a:solidFill>
                <a:latin typeface="Arial" charset="0"/>
                <a:ea typeface="宋体" pitchFamily="2" charset="-122"/>
                <a:cs typeface="+mn-cs"/>
              </a:rPr>
              <a:t>79</a:t>
            </a:r>
            <a:r>
              <a:rPr lang="zh-CN" altLang="en-US" sz="1200" b="0" i="0" kern="1200" dirty="0" smtClean="0">
                <a:solidFill>
                  <a:schemeClr val="tx1"/>
                </a:solidFill>
                <a:latin typeface="Arial" charset="0"/>
                <a:ea typeface="宋体"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产品原型图设计领域，特别是</a:t>
            </a:r>
            <a:r>
              <a:rPr lang="en-US" altLang="zh-CN" sz="1200" b="0" i="0" kern="1200" dirty="0" smtClean="0">
                <a:solidFill>
                  <a:schemeClr val="tx1"/>
                </a:solidFill>
                <a:latin typeface="Arial" charset="0"/>
                <a:ea typeface="宋体" pitchFamily="2" charset="-122"/>
                <a:cs typeface="+mn-cs"/>
              </a:rPr>
              <a:t>web</a:t>
            </a:r>
            <a:r>
              <a:rPr lang="zh-CN" altLang="en-US" sz="1200" b="0" i="0" kern="1200" dirty="0" smtClean="0">
                <a:solidFill>
                  <a:schemeClr val="tx1"/>
                </a:solidFill>
                <a:latin typeface="Arial" charset="0"/>
                <a:ea typeface="宋体" pitchFamily="2" charset="-122"/>
                <a:cs typeface="+mn-cs"/>
              </a:rPr>
              <a:t>原型图设计领域，还没有哪款产品有如此丰富的表现形式。使用</a:t>
            </a:r>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charset="0"/>
                <a:ea typeface="宋体" pitchFamily="2" charset="-122"/>
                <a:cs typeface="+mn-cs"/>
              </a:rPr>
              <a:t>HTML</a:t>
            </a:r>
            <a:r>
              <a:rPr lang="zh-CN" altLang="en-US" sz="1200" b="0" i="0" kern="1200" dirty="0" smtClean="0">
                <a:solidFill>
                  <a:schemeClr val="tx1"/>
                </a:solidFill>
                <a:latin typeface="Arial" charset="0"/>
                <a:ea typeface="宋体" pitchFamily="2" charset="-122"/>
                <a:cs typeface="+mn-cs"/>
              </a:rPr>
              <a:t>控件原型图，</a:t>
            </a:r>
            <a:r>
              <a:rPr lang="zh-CN" altLang="en-US" sz="1200" b="0" i="0" u="none" strike="noStrike" kern="1200" dirty="0" smtClean="0">
                <a:solidFill>
                  <a:schemeClr val="tx1"/>
                </a:solidFill>
                <a:latin typeface="Arial" charset="0"/>
                <a:ea typeface="宋体" pitchFamily="2" charset="-122"/>
                <a:cs typeface="+mn-cs"/>
                <a:hlinkClick r:id="rId4"/>
              </a:rPr>
              <a:t>比如</a:t>
            </a:r>
            <a:r>
              <a:rPr lang="zh-CN" altLang="en-US" sz="1200" b="0" i="0" kern="1200" dirty="0" smtClean="0">
                <a:solidFill>
                  <a:schemeClr val="tx1"/>
                </a:solidFill>
                <a:latin typeface="Arial" charset="0"/>
                <a:ea typeface="宋体" pitchFamily="2" charset="-122"/>
                <a:cs typeface="+mn-cs"/>
              </a:rPr>
              <a:t>按钮（基本按钮、单选按钮等）、</a:t>
            </a:r>
            <a:r>
              <a:rPr lang="zh-CN" altLang="en-US" sz="1200" b="0" i="0" u="none" strike="noStrike" kern="1200" dirty="0" smtClean="0">
                <a:solidFill>
                  <a:schemeClr val="tx1"/>
                </a:solidFill>
                <a:latin typeface="Arial" charset="0"/>
                <a:ea typeface="宋体" pitchFamily="2" charset="-122"/>
                <a:cs typeface="+mn-cs"/>
                <a:hlinkClick r:id="rId5"/>
              </a:rPr>
              <a:t>文本框</a:t>
            </a:r>
            <a:r>
              <a:rPr lang="zh-CN" altLang="en-US" sz="1200" b="0" i="0" kern="1200" dirty="0" smtClean="0">
                <a:solidFill>
                  <a:schemeClr val="tx1"/>
                </a:solidFill>
                <a:latin typeface="Arial" charset="0"/>
                <a:ea typeface="宋体" pitchFamily="2" charset="-122"/>
                <a:cs typeface="+mn-cs"/>
              </a:rPr>
              <a:t>、</a:t>
            </a:r>
            <a:r>
              <a:rPr lang="zh-CN" altLang="en-US" sz="1200" b="0" i="0" u="none" strike="noStrike" kern="1200" dirty="0" smtClean="0">
                <a:solidFill>
                  <a:schemeClr val="tx1"/>
                </a:solidFill>
                <a:latin typeface="Arial" charset="0"/>
                <a:ea typeface="宋体" pitchFamily="2" charset="-122"/>
                <a:cs typeface="+mn-cs"/>
                <a:hlinkClick r:id="rId6"/>
              </a:rPr>
              <a:t>下拉菜单</a:t>
            </a:r>
            <a:r>
              <a:rPr lang="zh-CN" altLang="en-US" sz="1200" b="0" i="0" kern="1200" dirty="0" smtClean="0">
                <a:solidFill>
                  <a:schemeClr val="tx1"/>
                </a:solidFill>
                <a:latin typeface="Arial" charset="0"/>
                <a:ea typeface="宋体" pitchFamily="2" charset="-122"/>
                <a:cs typeface="+mn-cs"/>
              </a:rPr>
              <a:t>、树形菜单、进度条、多选项卡、日历控件、颜色控件、</a:t>
            </a:r>
            <a:r>
              <a:rPr lang="zh-CN" altLang="en-US" sz="1200" b="0" i="0" u="none" strike="noStrike" kern="1200" dirty="0" smtClean="0">
                <a:solidFill>
                  <a:schemeClr val="tx1"/>
                </a:solidFill>
                <a:latin typeface="Arial" charset="0"/>
                <a:ea typeface="宋体" pitchFamily="2" charset="-122"/>
                <a:cs typeface="+mn-cs"/>
                <a:hlinkClick r:id="rId7"/>
              </a:rPr>
              <a:t>表格</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Windows</a:t>
            </a:r>
            <a:r>
              <a:rPr lang="zh-CN" altLang="en-US" sz="1200" b="0" i="0" u="none" strike="noStrike" kern="1200" dirty="0" smtClean="0">
                <a:solidFill>
                  <a:schemeClr val="tx1"/>
                </a:solidFill>
                <a:latin typeface="Arial" charset="0"/>
                <a:ea typeface="宋体" pitchFamily="2" charset="-122"/>
                <a:cs typeface="+mn-cs"/>
                <a:hlinkClick r:id="rId8"/>
              </a:rPr>
              <a:t>窗体</a:t>
            </a:r>
            <a:r>
              <a:rPr lang="zh-CN" altLang="en-US" sz="1200" b="0" i="0" kern="1200" dirty="0" smtClean="0">
                <a:solidFill>
                  <a:schemeClr val="tx1"/>
                </a:solidFill>
                <a:latin typeface="Arial" charset="0"/>
                <a:ea typeface="宋体" pitchFamily="2" charset="-122"/>
                <a:cs typeface="+mn-cs"/>
              </a:rPr>
              <a:t>等。除此以外，它还支持目前如火如荼的</a:t>
            </a:r>
            <a:r>
              <a:rPr lang="en-US" altLang="zh-CN" sz="1200" b="0" i="0" kern="1200" dirty="0" err="1" smtClean="0">
                <a:solidFill>
                  <a:schemeClr val="tx1"/>
                </a:solidFill>
                <a:latin typeface="Arial" charset="0"/>
                <a:ea typeface="宋体" pitchFamily="2" charset="-122"/>
                <a:cs typeface="+mn-cs"/>
              </a:rPr>
              <a:t>iPhone</a:t>
            </a:r>
            <a:r>
              <a:rPr lang="zh-CN" altLang="en-US" sz="1200" b="0" i="0" kern="1200" dirty="0" smtClean="0">
                <a:solidFill>
                  <a:schemeClr val="tx1"/>
                </a:solidFill>
                <a:latin typeface="Arial" charset="0"/>
                <a:ea typeface="宋体" pitchFamily="2" charset="-122"/>
                <a:cs typeface="+mn-cs"/>
              </a:rPr>
              <a:t>手机元素原型图，这为开发</a:t>
            </a:r>
            <a:r>
              <a:rPr lang="en-US" altLang="zh-CN" sz="1200" b="0" i="0" kern="1200" dirty="0" err="1" smtClean="0">
                <a:solidFill>
                  <a:schemeClr val="tx1"/>
                </a:solidFill>
                <a:latin typeface="Arial" charset="0"/>
                <a:ea typeface="宋体" pitchFamily="2" charset="-122"/>
                <a:cs typeface="+mn-cs"/>
              </a:rPr>
              <a:t>iPhone</a:t>
            </a:r>
            <a:r>
              <a:rPr lang="zh-CN" altLang="en-US" sz="1200" b="0" i="0" u="none" strike="noStrike" kern="1200" dirty="0" smtClean="0">
                <a:solidFill>
                  <a:schemeClr val="tx1"/>
                </a:solidFill>
                <a:latin typeface="Arial" charset="0"/>
                <a:ea typeface="宋体" pitchFamily="2" charset="-122"/>
                <a:cs typeface="+mn-cs"/>
                <a:hlinkClick r:id="rId9"/>
              </a:rPr>
              <a:t>应用程序</a:t>
            </a:r>
            <a:r>
              <a:rPr lang="zh-CN" altLang="en-US" sz="1200" b="0" i="0" kern="1200" dirty="0" smtClean="0">
                <a:solidFill>
                  <a:schemeClr val="tx1"/>
                </a:solidFill>
                <a:latin typeface="Arial" charset="0"/>
                <a:ea typeface="宋体" pitchFamily="2" charset="-122"/>
                <a:cs typeface="+mn-cs"/>
              </a:rPr>
              <a:t>的</a:t>
            </a:r>
            <a:r>
              <a:rPr lang="zh-CN" altLang="en-US" sz="1200" b="0" i="0" u="none" strike="noStrike" kern="1200" dirty="0" smtClean="0">
                <a:solidFill>
                  <a:schemeClr val="tx1"/>
                </a:solidFill>
                <a:latin typeface="Arial" charset="0"/>
                <a:ea typeface="宋体" pitchFamily="2" charset="-122"/>
                <a:cs typeface="+mn-cs"/>
                <a:hlinkClick r:id="rId10"/>
              </a:rPr>
              <a:t>软件工程师</a:t>
            </a:r>
            <a:r>
              <a:rPr lang="zh-CN" altLang="en-US" sz="1200" b="0" i="0" kern="1200" dirty="0" smtClean="0">
                <a:solidFill>
                  <a:schemeClr val="tx1"/>
                </a:solidFill>
                <a:latin typeface="Arial" charset="0"/>
                <a:ea typeface="宋体" pitchFamily="2" charset="-122"/>
                <a:cs typeface="+mn-cs"/>
              </a:rPr>
              <a:t>提供了非常好的设计图。</a:t>
            </a:r>
            <a:endParaRPr lang="zh-CN"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2705399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A96E4-BE73-4924-AD21-6766BEDEA069}" type="slidenum">
              <a:rPr lang="en-US" altLang="zh-CN"/>
              <a:pPr/>
              <a:t>102</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是一款共享</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，每个</a:t>
            </a:r>
            <a:r>
              <a:rPr lang="en-US" altLang="zh-CN" sz="1200" b="0" i="0" kern="1200" dirty="0" err="1" smtClean="0">
                <a:solidFill>
                  <a:schemeClr val="tx1"/>
                </a:solidFill>
                <a:latin typeface="Arial" charset="0"/>
                <a:ea typeface="宋体" pitchFamily="2" charset="-122"/>
                <a:cs typeface="+mn-cs"/>
              </a:rPr>
              <a:t>lisence</a:t>
            </a:r>
            <a:r>
              <a:rPr lang="zh-CN" altLang="en-US" sz="1200" b="0" i="0" kern="1200" dirty="0" smtClean="0">
                <a:solidFill>
                  <a:schemeClr val="tx1"/>
                </a:solidFill>
                <a:latin typeface="Arial" charset="0"/>
                <a:ea typeface="宋体" pitchFamily="2" charset="-122"/>
                <a:cs typeface="+mn-cs"/>
              </a:rPr>
              <a:t>授权是</a:t>
            </a:r>
            <a:r>
              <a:rPr lang="en-US" altLang="zh-CN" sz="1200" b="0" i="0" kern="1200" dirty="0" smtClean="0">
                <a:solidFill>
                  <a:schemeClr val="tx1"/>
                </a:solidFill>
                <a:latin typeface="Arial" charset="0"/>
                <a:ea typeface="宋体" pitchFamily="2" charset="-122"/>
                <a:cs typeface="+mn-cs"/>
              </a:rPr>
              <a:t>79</a:t>
            </a:r>
            <a:r>
              <a:rPr lang="zh-CN" altLang="en-US" sz="1200" b="0" i="0" kern="1200" dirty="0" smtClean="0">
                <a:solidFill>
                  <a:schemeClr val="tx1"/>
                </a:solidFill>
                <a:latin typeface="Arial" charset="0"/>
                <a:ea typeface="宋体" pitchFamily="2" charset="-122"/>
                <a:cs typeface="+mn-cs"/>
              </a:rPr>
              <a:t>美刀，对个人用户来说，价格不菲。它推出之后如此受欢迎的原因是在</a:t>
            </a:r>
            <a:r>
              <a:rPr lang="zh-CN" altLang="en-US" sz="1200" b="0" i="0" u="none" strike="noStrike" kern="1200" dirty="0" smtClean="0">
                <a:solidFill>
                  <a:schemeClr val="tx1"/>
                </a:solidFill>
                <a:latin typeface="Arial" charset="0"/>
                <a:ea typeface="宋体" pitchFamily="2" charset="-122"/>
                <a:cs typeface="+mn-cs"/>
                <a:hlinkClick r:id="rId3"/>
              </a:rPr>
              <a:t>软件</a:t>
            </a:r>
            <a:r>
              <a:rPr lang="zh-CN" altLang="en-US" sz="1200" b="0" i="0" kern="1200" dirty="0" smtClean="0">
                <a:solidFill>
                  <a:schemeClr val="tx1"/>
                </a:solidFill>
                <a:latin typeface="Arial" charset="0"/>
                <a:ea typeface="宋体" pitchFamily="2" charset="-122"/>
                <a:cs typeface="+mn-cs"/>
              </a:rPr>
              <a:t>产品原型图设计领域，特别是</a:t>
            </a:r>
            <a:r>
              <a:rPr lang="en-US" altLang="zh-CN" sz="1200" b="0" i="0" kern="1200" dirty="0" smtClean="0">
                <a:solidFill>
                  <a:schemeClr val="tx1"/>
                </a:solidFill>
                <a:latin typeface="Arial" charset="0"/>
                <a:ea typeface="宋体" pitchFamily="2" charset="-122"/>
                <a:cs typeface="+mn-cs"/>
              </a:rPr>
              <a:t>web</a:t>
            </a:r>
            <a:r>
              <a:rPr lang="zh-CN" altLang="en-US" sz="1200" b="0" i="0" kern="1200" dirty="0" smtClean="0">
                <a:solidFill>
                  <a:schemeClr val="tx1"/>
                </a:solidFill>
                <a:latin typeface="Arial" charset="0"/>
                <a:ea typeface="宋体" pitchFamily="2" charset="-122"/>
                <a:cs typeface="+mn-cs"/>
              </a:rPr>
              <a:t>原型图设计领域，还没有哪款产品有如此丰富的表现形式。使用</a:t>
            </a:r>
            <a:r>
              <a:rPr lang="en-US" altLang="zh-CN" sz="1200" b="0" i="0" kern="1200" dirty="0" err="1" smtClean="0">
                <a:solidFill>
                  <a:schemeClr val="tx1"/>
                </a:solidFill>
                <a:latin typeface="Arial" charset="0"/>
                <a:ea typeface="宋体" pitchFamily="2" charset="-122"/>
                <a:cs typeface="+mn-cs"/>
              </a:rPr>
              <a:t>Balsamiq</a:t>
            </a:r>
            <a:r>
              <a:rPr lang="en-US" altLang="zh-CN" sz="1200" b="0" i="0" kern="1200" dirty="0" smtClean="0">
                <a:solidFill>
                  <a:schemeClr val="tx1"/>
                </a:solidFill>
                <a:latin typeface="Arial" charset="0"/>
                <a:ea typeface="宋体" pitchFamily="2" charset="-122"/>
                <a:cs typeface="+mn-cs"/>
              </a:rPr>
              <a:t> Mockups</a:t>
            </a:r>
            <a:r>
              <a:rPr lang="zh-CN" altLang="en-US" sz="1200" b="0" i="0" kern="1200" dirty="0" smtClean="0">
                <a:solidFill>
                  <a:schemeClr val="tx1"/>
                </a:solidFill>
                <a:latin typeface="Arial" charset="0"/>
                <a:ea typeface="宋体" pitchFamily="2" charset="-122"/>
                <a:cs typeface="+mn-cs"/>
              </a:rPr>
              <a:t>画出的原型图都是手绘风格的图像，看上去非常美观、清爽（当然，跟使用者的设计水平也有关系）。它支持几乎所有的</a:t>
            </a:r>
            <a:r>
              <a:rPr lang="en-US" altLang="zh-CN" sz="1200" b="0" i="0" kern="1200" dirty="0" smtClean="0">
                <a:solidFill>
                  <a:schemeClr val="tx1"/>
                </a:solidFill>
                <a:latin typeface="Arial" charset="0"/>
                <a:ea typeface="宋体" pitchFamily="2" charset="-122"/>
                <a:cs typeface="+mn-cs"/>
              </a:rPr>
              <a:t>HTML</a:t>
            </a:r>
            <a:r>
              <a:rPr lang="zh-CN" altLang="en-US" sz="1200" b="0" i="0" kern="1200" dirty="0" smtClean="0">
                <a:solidFill>
                  <a:schemeClr val="tx1"/>
                </a:solidFill>
                <a:latin typeface="Arial" charset="0"/>
                <a:ea typeface="宋体" pitchFamily="2" charset="-122"/>
                <a:cs typeface="+mn-cs"/>
              </a:rPr>
              <a:t>控件原型图，</a:t>
            </a:r>
            <a:r>
              <a:rPr lang="zh-CN" altLang="en-US" sz="1200" b="0" i="0" u="none" strike="noStrike" kern="1200" dirty="0" smtClean="0">
                <a:solidFill>
                  <a:schemeClr val="tx1"/>
                </a:solidFill>
                <a:latin typeface="Arial" charset="0"/>
                <a:ea typeface="宋体" pitchFamily="2" charset="-122"/>
                <a:cs typeface="+mn-cs"/>
                <a:hlinkClick r:id="rId4"/>
              </a:rPr>
              <a:t>比如</a:t>
            </a:r>
            <a:r>
              <a:rPr lang="zh-CN" altLang="en-US" sz="1200" b="0" i="0" kern="1200" dirty="0" smtClean="0">
                <a:solidFill>
                  <a:schemeClr val="tx1"/>
                </a:solidFill>
                <a:latin typeface="Arial" charset="0"/>
                <a:ea typeface="宋体" pitchFamily="2" charset="-122"/>
                <a:cs typeface="+mn-cs"/>
              </a:rPr>
              <a:t>按钮（基本按钮、单选按钮等）、</a:t>
            </a:r>
            <a:r>
              <a:rPr lang="zh-CN" altLang="en-US" sz="1200" b="0" i="0" u="none" strike="noStrike" kern="1200" dirty="0" smtClean="0">
                <a:solidFill>
                  <a:schemeClr val="tx1"/>
                </a:solidFill>
                <a:latin typeface="Arial" charset="0"/>
                <a:ea typeface="宋体" pitchFamily="2" charset="-122"/>
                <a:cs typeface="+mn-cs"/>
                <a:hlinkClick r:id="rId5"/>
              </a:rPr>
              <a:t>文本框</a:t>
            </a:r>
            <a:r>
              <a:rPr lang="zh-CN" altLang="en-US" sz="1200" b="0" i="0" kern="1200" dirty="0" smtClean="0">
                <a:solidFill>
                  <a:schemeClr val="tx1"/>
                </a:solidFill>
                <a:latin typeface="Arial" charset="0"/>
                <a:ea typeface="宋体" pitchFamily="2" charset="-122"/>
                <a:cs typeface="+mn-cs"/>
              </a:rPr>
              <a:t>、</a:t>
            </a:r>
            <a:r>
              <a:rPr lang="zh-CN" altLang="en-US" sz="1200" b="0" i="0" u="none" strike="noStrike" kern="1200" dirty="0" smtClean="0">
                <a:solidFill>
                  <a:schemeClr val="tx1"/>
                </a:solidFill>
                <a:latin typeface="Arial" charset="0"/>
                <a:ea typeface="宋体" pitchFamily="2" charset="-122"/>
                <a:cs typeface="+mn-cs"/>
                <a:hlinkClick r:id="rId6"/>
              </a:rPr>
              <a:t>下拉菜单</a:t>
            </a:r>
            <a:r>
              <a:rPr lang="zh-CN" altLang="en-US" sz="1200" b="0" i="0" kern="1200" dirty="0" smtClean="0">
                <a:solidFill>
                  <a:schemeClr val="tx1"/>
                </a:solidFill>
                <a:latin typeface="Arial" charset="0"/>
                <a:ea typeface="宋体" pitchFamily="2" charset="-122"/>
                <a:cs typeface="+mn-cs"/>
              </a:rPr>
              <a:t>、树形菜单、进度条、多选项卡、日历控件、颜色控件、</a:t>
            </a:r>
            <a:r>
              <a:rPr lang="zh-CN" altLang="en-US" sz="1200" b="0" i="0" u="none" strike="noStrike" kern="1200" dirty="0" smtClean="0">
                <a:solidFill>
                  <a:schemeClr val="tx1"/>
                </a:solidFill>
                <a:latin typeface="Arial" charset="0"/>
                <a:ea typeface="宋体" pitchFamily="2" charset="-122"/>
                <a:cs typeface="+mn-cs"/>
                <a:hlinkClick r:id="rId7"/>
              </a:rPr>
              <a:t>表格</a:t>
            </a:r>
            <a:r>
              <a:rPr lang="zh-CN" altLang="en-US" sz="1200" b="0" i="0" kern="1200" dirty="0" smtClean="0">
                <a:solidFill>
                  <a:schemeClr val="tx1"/>
                </a:solidFill>
                <a:latin typeface="Arial" charset="0"/>
                <a:ea typeface="宋体" pitchFamily="2" charset="-122"/>
                <a:cs typeface="+mn-cs"/>
              </a:rPr>
              <a:t>、</a:t>
            </a:r>
            <a:r>
              <a:rPr lang="en-US" altLang="zh-CN" sz="1200" b="0" i="0" kern="1200" dirty="0" smtClean="0">
                <a:solidFill>
                  <a:schemeClr val="tx1"/>
                </a:solidFill>
                <a:latin typeface="Arial" charset="0"/>
                <a:ea typeface="宋体" pitchFamily="2" charset="-122"/>
                <a:cs typeface="+mn-cs"/>
              </a:rPr>
              <a:t>Windows</a:t>
            </a:r>
            <a:r>
              <a:rPr lang="zh-CN" altLang="en-US" sz="1200" b="0" i="0" u="none" strike="noStrike" kern="1200" dirty="0" smtClean="0">
                <a:solidFill>
                  <a:schemeClr val="tx1"/>
                </a:solidFill>
                <a:latin typeface="Arial" charset="0"/>
                <a:ea typeface="宋体" pitchFamily="2" charset="-122"/>
                <a:cs typeface="+mn-cs"/>
                <a:hlinkClick r:id="rId8"/>
              </a:rPr>
              <a:t>窗体</a:t>
            </a:r>
            <a:r>
              <a:rPr lang="zh-CN" altLang="en-US" sz="1200" b="0" i="0" kern="1200" dirty="0" smtClean="0">
                <a:solidFill>
                  <a:schemeClr val="tx1"/>
                </a:solidFill>
                <a:latin typeface="Arial" charset="0"/>
                <a:ea typeface="宋体" pitchFamily="2" charset="-122"/>
                <a:cs typeface="+mn-cs"/>
              </a:rPr>
              <a:t>等。除此以外，它还支持目前如火如荼的</a:t>
            </a:r>
            <a:r>
              <a:rPr lang="en-US" altLang="zh-CN" sz="1200" b="0" i="0" kern="1200" dirty="0" err="1" smtClean="0">
                <a:solidFill>
                  <a:schemeClr val="tx1"/>
                </a:solidFill>
                <a:latin typeface="Arial" charset="0"/>
                <a:ea typeface="宋体" pitchFamily="2" charset="-122"/>
                <a:cs typeface="+mn-cs"/>
              </a:rPr>
              <a:t>iPhone</a:t>
            </a:r>
            <a:r>
              <a:rPr lang="zh-CN" altLang="en-US" sz="1200" b="0" i="0" kern="1200" dirty="0" smtClean="0">
                <a:solidFill>
                  <a:schemeClr val="tx1"/>
                </a:solidFill>
                <a:latin typeface="Arial" charset="0"/>
                <a:ea typeface="宋体" pitchFamily="2" charset="-122"/>
                <a:cs typeface="+mn-cs"/>
              </a:rPr>
              <a:t>手机元素原型图，这为开发</a:t>
            </a:r>
            <a:r>
              <a:rPr lang="en-US" altLang="zh-CN" sz="1200" b="0" i="0" kern="1200" dirty="0" err="1" smtClean="0">
                <a:solidFill>
                  <a:schemeClr val="tx1"/>
                </a:solidFill>
                <a:latin typeface="Arial" charset="0"/>
                <a:ea typeface="宋体" pitchFamily="2" charset="-122"/>
                <a:cs typeface="+mn-cs"/>
              </a:rPr>
              <a:t>iPhone</a:t>
            </a:r>
            <a:r>
              <a:rPr lang="zh-CN" altLang="en-US" sz="1200" b="0" i="0" u="none" strike="noStrike" kern="1200" dirty="0" smtClean="0">
                <a:solidFill>
                  <a:schemeClr val="tx1"/>
                </a:solidFill>
                <a:latin typeface="Arial" charset="0"/>
                <a:ea typeface="宋体" pitchFamily="2" charset="-122"/>
                <a:cs typeface="+mn-cs"/>
                <a:hlinkClick r:id="rId9"/>
              </a:rPr>
              <a:t>应用程序</a:t>
            </a:r>
            <a:r>
              <a:rPr lang="zh-CN" altLang="en-US" sz="1200" b="0" i="0" kern="1200" dirty="0" smtClean="0">
                <a:solidFill>
                  <a:schemeClr val="tx1"/>
                </a:solidFill>
                <a:latin typeface="Arial" charset="0"/>
                <a:ea typeface="宋体" pitchFamily="2" charset="-122"/>
                <a:cs typeface="+mn-cs"/>
              </a:rPr>
              <a:t>的</a:t>
            </a:r>
            <a:r>
              <a:rPr lang="zh-CN" altLang="en-US" sz="1200" b="0" i="0" u="none" strike="noStrike" kern="1200" dirty="0" smtClean="0">
                <a:solidFill>
                  <a:schemeClr val="tx1"/>
                </a:solidFill>
                <a:latin typeface="Arial" charset="0"/>
                <a:ea typeface="宋体" pitchFamily="2" charset="-122"/>
                <a:cs typeface="+mn-cs"/>
                <a:hlinkClick r:id="rId10"/>
              </a:rPr>
              <a:t>软件工程师</a:t>
            </a:r>
            <a:r>
              <a:rPr lang="zh-CN" altLang="en-US" sz="1200" b="0" i="0" kern="1200" dirty="0" smtClean="0">
                <a:solidFill>
                  <a:schemeClr val="tx1"/>
                </a:solidFill>
                <a:latin typeface="Arial" charset="0"/>
                <a:ea typeface="宋体" pitchFamily="2" charset="-122"/>
                <a:cs typeface="+mn-cs"/>
              </a:rPr>
              <a:t>提供了非常好的设计图。</a:t>
            </a:r>
            <a:endParaRPr lang="zh-CN"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308515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62675A-3BE7-4441-940D-289F64C74A33}" type="slidenum">
              <a:rPr lang="en-US" altLang="zh-CN"/>
              <a:pPr/>
              <a:t>103</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zh-CN" altLang="en-US" dirty="0"/>
              <a:t>相对于瀑布模型，快速原型模型有以下两个优点：</a:t>
            </a:r>
          </a:p>
          <a:p>
            <a:r>
              <a:rPr lang="en-US" altLang="zh-CN" dirty="0"/>
              <a:t>1</a:t>
            </a:r>
            <a:r>
              <a:rPr lang="zh-CN" altLang="en-US"/>
              <a:t>、</a:t>
            </a:r>
            <a:r>
              <a:rPr lang="zh-CN" altLang="en-US">
                <a:effectLst>
                  <a:outerShdw blurRad="38100" dist="38100" dir="2700000" algn="tl">
                    <a:srgbClr val="C0C0C0"/>
                  </a:outerShdw>
                </a:effectLst>
              </a:rPr>
              <a:t>原型为开发人员和用户提供了一种标识软件需求的机制。瀑布模型中，通过系统分析人员和用户之间的反复讨论，逐步弄清软件的需求分析，并使之逐步完善。但这只是“纸上谈兵”。大家都有这样的经验，建筑工程师拿着建筑图纸给房主讲解半天的效果，都不会比用一个建筑物模型简单</a:t>
            </a:r>
            <a:r>
              <a:rPr lang="zh-CN" altLang="en-US" smtClean="0">
                <a:effectLst>
                  <a:outerShdw blurRad="38100" dist="38100" dir="2700000" algn="tl">
                    <a:srgbClr val="C0C0C0"/>
                  </a:outerShdw>
                </a:effectLst>
              </a:rPr>
              <a:t>的</a:t>
            </a:r>
            <a:r>
              <a:rPr lang="zh-CN" altLang="en-US" b="1" smtClean="0">
                <a:effectLst>
                  <a:outerShdw blurRad="38100" dist="38100" dir="2700000" algn="tl">
                    <a:srgbClr val="C0C0C0"/>
                  </a:outerShdw>
                </a:effectLst>
              </a:rPr>
              <a:t>比划</a:t>
            </a:r>
            <a:r>
              <a:rPr lang="zh-CN" altLang="en-US" smtClean="0">
                <a:effectLst>
                  <a:outerShdw blurRad="38100" dist="38100" dir="2700000" algn="tl">
                    <a:srgbClr val="C0C0C0"/>
                  </a:outerShdw>
                </a:effectLst>
              </a:rPr>
              <a:t>两</a:t>
            </a:r>
            <a:r>
              <a:rPr lang="zh-CN" altLang="en-US">
                <a:effectLst>
                  <a:outerShdw blurRad="38100" dist="38100" dir="2700000" algn="tl">
                    <a:srgbClr val="C0C0C0"/>
                  </a:outerShdw>
                </a:effectLst>
              </a:rPr>
              <a:t>下的效果好。开发软件也是一样，开发人员给用户提供一个“原型”，能够使用户立刻与想象中的目标系统作出比较，很快就可以判断出那些功能是符合需要的，那些方面还需要改进。</a:t>
            </a:r>
          </a:p>
          <a:p>
            <a:r>
              <a:rPr lang="en-US" altLang="zh-CN" dirty="0">
                <a:effectLst>
                  <a:outerShdw blurRad="38100" dist="38100" dir="2700000" algn="tl">
                    <a:srgbClr val="C0C0C0"/>
                  </a:outerShdw>
                </a:effectLst>
              </a:rPr>
              <a:t>2</a:t>
            </a:r>
            <a:r>
              <a:rPr lang="zh-CN" altLang="en-US" dirty="0">
                <a:effectLst>
                  <a:outerShdw blurRad="38100" dist="38100" dir="2700000" algn="tl">
                    <a:srgbClr val="C0C0C0"/>
                  </a:outerShdw>
                </a:effectLst>
              </a:rPr>
              <a:t>、用户不必等到项目开发周期的晚期才能得到程序的可运行版本</a:t>
            </a:r>
          </a:p>
          <a:p>
            <a:endParaRPr lang="en-US" altLang="zh-CN" dirty="0"/>
          </a:p>
        </p:txBody>
      </p:sp>
    </p:spTree>
    <p:extLst>
      <p:ext uri="{BB962C8B-B14F-4D97-AF65-F5344CB8AC3E}">
        <p14:creationId xmlns:p14="http://schemas.microsoft.com/office/powerpoint/2010/main" val="154137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8339D-06DF-4859-BD5D-0246E0B7EAFB}" type="slidenum">
              <a:rPr lang="en-US" altLang="zh-CN"/>
              <a:pPr/>
              <a:t>15</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437227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D308A-8CCE-4749-8ED2-3D266E7CD176}" type="slidenum">
              <a:rPr lang="en-US" altLang="zh-CN"/>
              <a:pPr/>
              <a:t>104</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zh-CN" altLang="en-US"/>
              <a:t>在大多数项目中，原型很少是可用的。它可能太慢、太大、难以使用</a:t>
            </a:r>
            <a:r>
              <a:rPr lang="en-US" altLang="zh-CN"/>
              <a:t>OR</a:t>
            </a:r>
            <a:r>
              <a:rPr lang="zh-CN" altLang="en-US"/>
              <a:t>三者都有。</a:t>
            </a:r>
          </a:p>
          <a:p>
            <a:r>
              <a:rPr lang="zh-CN" altLang="en-US"/>
              <a:t>此时，没有其他选择，只能重新开始，这样虽然痛苦但却是聪明的做法：建造一个经过重新设计的，解决上述问题的版本。</a:t>
            </a:r>
          </a:p>
          <a:p>
            <a:r>
              <a:rPr lang="zh-CN" altLang="en-US"/>
              <a:t>实际中，当被告知该产品必须重建使其能达到高质量时，客户总是叫苦连天，要求做“一些修改”使得原型成为最终的工作产品。然而，他们不知道原形只是“用口香糖和打包绳”拼凑起来的；不知道为了使原形很快能够工作，我们并没有考虑软件的总体质量和长期的可维护性。</a:t>
            </a:r>
          </a:p>
          <a:p>
            <a:r>
              <a:rPr lang="zh-CN" altLang="en-US"/>
              <a:t>这时，要抵挡住要求将粗糙的原形扩展为可工作产品的压力，否则将总是以质量为代价。</a:t>
            </a:r>
          </a:p>
          <a:p>
            <a:endParaRPr lang="en-US" altLang="zh-CN"/>
          </a:p>
        </p:txBody>
      </p:sp>
    </p:spTree>
    <p:extLst>
      <p:ext uri="{BB962C8B-B14F-4D97-AF65-F5344CB8AC3E}">
        <p14:creationId xmlns:p14="http://schemas.microsoft.com/office/powerpoint/2010/main" val="1846368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24890-8B18-4587-8E14-1D53F7570764}" type="slidenum">
              <a:rPr lang="en-US" altLang="zh-CN"/>
              <a:pPr/>
              <a:t>105</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zh-CN" altLang="en-US" dirty="0"/>
              <a:t>增量模型融合了瀑布模型的基本</a:t>
            </a:r>
            <a:r>
              <a:rPr lang="zh-CN" altLang="en-US" dirty="0" smtClean="0"/>
              <a:t>成分</a:t>
            </a:r>
            <a:endParaRPr lang="zh-CN" altLang="en-US" dirty="0"/>
          </a:p>
          <a:p>
            <a:r>
              <a:rPr lang="zh-CN" altLang="en-US" dirty="0" smtClean="0"/>
              <a:t>增量模型由一系列线性序列组成，</a:t>
            </a:r>
            <a:endParaRPr lang="zh-CN" altLang="en-US" dirty="0"/>
          </a:p>
          <a:p>
            <a:r>
              <a:rPr lang="zh-CN" altLang="en-US" dirty="0"/>
              <a:t>在每一个线性序列的末尾会产生一个软件的可发布的“增量”。</a:t>
            </a:r>
          </a:p>
          <a:p>
            <a:r>
              <a:rPr lang="zh-CN" altLang="en-US" dirty="0"/>
              <a:t>为什么说增量模型融合了快速原型的迭代特征呢？</a:t>
            </a:r>
          </a:p>
          <a:p>
            <a:r>
              <a:rPr lang="zh-CN" altLang="en-US" dirty="0"/>
              <a:t>快速原型模型的基本想法是开发一个原型交给用户使用，然后根据用户的使用和评价，重新修改原型。</a:t>
            </a:r>
          </a:p>
          <a:p>
            <a:r>
              <a:rPr lang="zh-CN" altLang="en-US" dirty="0"/>
              <a:t>增量模型也有类似的过程，比如，核心产品有用户使用后，根据用户的使用和评估的结果指定下一个增量的开发计划。这份计划包括对已经发布的核心产品的修改，以及下一个将要发布的新的增量的特征和功能</a:t>
            </a:r>
            <a:endParaRPr lang="zh-CN" altLang="en-US" dirty="0">
              <a:solidFill>
                <a:srgbClr val="0000FF"/>
              </a:solidFill>
            </a:endParaRPr>
          </a:p>
        </p:txBody>
      </p:sp>
    </p:spTree>
    <p:extLst>
      <p:ext uri="{BB962C8B-B14F-4D97-AF65-F5344CB8AC3E}">
        <p14:creationId xmlns:p14="http://schemas.microsoft.com/office/powerpoint/2010/main" val="5434282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45CF2-05F0-4EAE-9ED6-4C7E602DD0BF}" type="slidenum">
              <a:rPr lang="en-US" altLang="zh-CN"/>
              <a:pPr/>
              <a:t>106</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zh-CN" altLang="en-US" dirty="0"/>
              <a:t>增量模型融合了瀑布模型的基本成分</a:t>
            </a:r>
          </a:p>
          <a:p>
            <a:r>
              <a:rPr lang="zh-CN" altLang="en-US" dirty="0"/>
              <a:t>增量模型由一系列线性序列组成，这些线性序列随时间的进展而相互交错。</a:t>
            </a:r>
          </a:p>
          <a:p>
            <a:r>
              <a:rPr lang="zh-CN" altLang="en-US" dirty="0"/>
              <a:t>在每一个线性序列的末尾会产生一个软件的可发布的“增量”。</a:t>
            </a:r>
          </a:p>
          <a:p>
            <a:r>
              <a:rPr lang="zh-CN" altLang="en-US" dirty="0"/>
              <a:t>为什么说增量模型融合了快速原型的迭代特征呢？</a:t>
            </a:r>
          </a:p>
          <a:p>
            <a:r>
              <a:rPr lang="zh-CN" altLang="en-US" dirty="0"/>
              <a:t>快速原型模型的基本想法是开发一个原型交给用户使用，然后根据用户的使用和评价，重新修改原型。</a:t>
            </a:r>
          </a:p>
          <a:p>
            <a:r>
              <a:rPr lang="zh-CN" altLang="en-US" dirty="0"/>
              <a:t>增量模型也有类似的过程，比如，核心产品有用户使用后，根据用户的使用和评估的结果指定下一个增量的开发计划。这份计划包括对已经发布的核心产品的修改，以及下一个将要发布的新的增量的特征和功能</a:t>
            </a:r>
          </a:p>
        </p:txBody>
      </p:sp>
    </p:spTree>
    <p:extLst>
      <p:ext uri="{BB962C8B-B14F-4D97-AF65-F5344CB8AC3E}">
        <p14:creationId xmlns:p14="http://schemas.microsoft.com/office/powerpoint/2010/main" val="3553583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4FC12E-F66A-4446-ADBE-237EEC1BF514}" type="slidenum">
              <a:rPr lang="en-US" altLang="zh-CN"/>
              <a:pPr/>
              <a:t>108</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altLang="zh-CN">
                <a:solidFill>
                  <a:srgbClr val="000000"/>
                </a:solidFill>
                <a:latin typeface="宋体" pitchFamily="2" charset="-122"/>
              </a:rPr>
              <a:t>1988</a:t>
            </a:r>
            <a:r>
              <a:rPr lang="zh-CN" altLang="en-US">
                <a:solidFill>
                  <a:srgbClr val="000000"/>
                </a:solidFill>
                <a:latin typeface="宋体" pitchFamily="2" charset="-122"/>
              </a:rPr>
              <a:t>年，</a:t>
            </a:r>
            <a:r>
              <a:rPr lang="en-US" altLang="zh-CN">
                <a:solidFill>
                  <a:srgbClr val="000000"/>
                </a:solidFill>
                <a:latin typeface="宋体" pitchFamily="2" charset="-122"/>
              </a:rPr>
              <a:t>Barry Boehm</a:t>
            </a:r>
            <a:r>
              <a:rPr lang="zh-CN" altLang="en-US">
                <a:solidFill>
                  <a:srgbClr val="000000"/>
                </a:solidFill>
                <a:latin typeface="宋体" pitchFamily="2" charset="-122"/>
              </a:rPr>
              <a:t>正式发表了软件系统开发的</a:t>
            </a:r>
            <a:r>
              <a:rPr lang="en-US" altLang="zh-CN">
                <a:solidFill>
                  <a:srgbClr val="000000"/>
                </a:solidFill>
                <a:latin typeface="宋体" pitchFamily="2" charset="-122"/>
              </a:rPr>
              <a:t>"</a:t>
            </a:r>
            <a:r>
              <a:rPr lang="zh-CN" altLang="en-US">
                <a:solidFill>
                  <a:srgbClr val="000000"/>
                </a:solidFill>
                <a:latin typeface="宋体" pitchFamily="2" charset="-122"/>
              </a:rPr>
              <a:t>螺旋模型</a:t>
            </a:r>
            <a:r>
              <a:rPr lang="en-US" altLang="zh-CN">
                <a:solidFill>
                  <a:srgbClr val="000000"/>
                </a:solidFill>
                <a:latin typeface="宋体" pitchFamily="2" charset="-122"/>
              </a:rPr>
              <a:t>"</a:t>
            </a:r>
            <a:r>
              <a:rPr lang="zh-CN" altLang="en-US">
                <a:solidFill>
                  <a:srgbClr val="000000"/>
                </a:solidFill>
                <a:latin typeface="宋体" pitchFamily="2" charset="-122"/>
              </a:rPr>
              <a:t>，它将瀑布模型和快速原型模型结合起来，强调了其他模型所忽视的风险分析，特别适合于大型复杂的系统。</a:t>
            </a:r>
            <a:endParaRPr lang="zh-CN" altLang="en-US"/>
          </a:p>
        </p:txBody>
      </p:sp>
    </p:spTree>
    <p:extLst>
      <p:ext uri="{BB962C8B-B14F-4D97-AF65-F5344CB8AC3E}">
        <p14:creationId xmlns:p14="http://schemas.microsoft.com/office/powerpoint/2010/main" val="3221067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C2E194-A50F-484F-A13E-6C37B00652E0}" type="slidenum">
              <a:rPr lang="en-US" altLang="zh-CN"/>
              <a:pPr/>
              <a:t>109</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zh-CN" altLang="en-US"/>
              <a:t>原型</a:t>
            </a:r>
            <a:r>
              <a:rPr lang="en-US" altLang="zh-CN"/>
              <a:t>1</a:t>
            </a:r>
          </a:p>
        </p:txBody>
      </p:sp>
    </p:spTree>
    <p:extLst>
      <p:ext uri="{BB962C8B-B14F-4D97-AF65-F5344CB8AC3E}">
        <p14:creationId xmlns:p14="http://schemas.microsoft.com/office/powerpoint/2010/main" val="9736559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A9901-D8FB-428B-8B05-DF642F93C192}" type="slidenum">
              <a:rPr lang="en-US" altLang="zh-CN"/>
              <a:pPr/>
              <a:t>110</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zh-CN" altLang="en-US"/>
              <a:t>原型</a:t>
            </a:r>
            <a:r>
              <a:rPr lang="en-US" altLang="zh-CN"/>
              <a:t>1</a:t>
            </a:r>
          </a:p>
        </p:txBody>
      </p:sp>
    </p:spTree>
    <p:extLst>
      <p:ext uri="{BB962C8B-B14F-4D97-AF65-F5344CB8AC3E}">
        <p14:creationId xmlns:p14="http://schemas.microsoft.com/office/powerpoint/2010/main" val="3948626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DDDBC-44F7-41C2-AEFA-07104CB3D5E9}" type="slidenum">
              <a:rPr lang="en-US" altLang="zh-CN"/>
              <a:pPr/>
              <a:t>111</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zh-CN" altLang="en-US"/>
              <a:t>原型</a:t>
            </a:r>
            <a:r>
              <a:rPr lang="en-US" altLang="zh-CN"/>
              <a:t>1</a:t>
            </a:r>
          </a:p>
        </p:txBody>
      </p:sp>
    </p:spTree>
    <p:extLst>
      <p:ext uri="{BB962C8B-B14F-4D97-AF65-F5344CB8AC3E}">
        <p14:creationId xmlns:p14="http://schemas.microsoft.com/office/powerpoint/2010/main" val="37360815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02FD80-4D5F-4CA5-BEE9-A4588893A930}" type="slidenum">
              <a:rPr lang="en-US" altLang="zh-CN"/>
              <a:pPr/>
              <a:t>113</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latin typeface="宋体" pitchFamily="2" charset="-122"/>
            </a:endParaRPr>
          </a:p>
        </p:txBody>
      </p:sp>
    </p:spTree>
    <p:extLst>
      <p:ext uri="{BB962C8B-B14F-4D97-AF65-F5344CB8AC3E}">
        <p14:creationId xmlns:p14="http://schemas.microsoft.com/office/powerpoint/2010/main" val="81048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C9CAC-0A6C-472F-9497-482A33144445}" type="slidenum">
              <a:rPr lang="en-US" altLang="zh-CN"/>
              <a:pPr/>
              <a:t>17</a:t>
            </a:fld>
            <a:endParaRPr lang="en-US" altLang="zh-CN"/>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zh-CN" altLang="en-US" dirty="0"/>
              <a:t>软件外包是企业为了专注核心竞争力业务和降低软件项目成本，将软件项目中的全部或部分工作发包给提供外包服务的企业完成的软件需求活动。现在业务流程外包</a:t>
            </a:r>
            <a:r>
              <a:rPr lang="en-US" altLang="zh-CN" dirty="0"/>
              <a:t>(BPO)</a:t>
            </a:r>
            <a:r>
              <a:rPr lang="zh-CN" altLang="en-US" dirty="0"/>
              <a:t>已经成为外包服务新的发展趋势，在未来几年内将成为外包的主要内容。</a:t>
            </a:r>
            <a:r>
              <a:rPr lang="en-US" altLang="zh-CN" dirty="0"/>
              <a:t>BPO</a:t>
            </a:r>
            <a:r>
              <a:rPr lang="zh-CN" altLang="en-US" dirty="0"/>
              <a:t>包括人力资源、采购、财会、客户中心、后勤、研发、营销、工厂运作、培训，这些大类还可以进一步细分。不仅</a:t>
            </a:r>
            <a:r>
              <a:rPr lang="en-US" altLang="zh-CN" dirty="0"/>
              <a:t>IT</a:t>
            </a:r>
            <a:r>
              <a:rPr lang="zh-CN" altLang="en-US" dirty="0"/>
              <a:t>行业需要</a:t>
            </a:r>
            <a:r>
              <a:rPr lang="en-US" altLang="zh-CN" dirty="0"/>
              <a:t>BPO</a:t>
            </a:r>
            <a:r>
              <a:rPr lang="zh-CN" altLang="en-US" dirty="0"/>
              <a:t>，而且</a:t>
            </a:r>
            <a:r>
              <a:rPr lang="en-US" altLang="zh-CN" dirty="0"/>
              <a:t>BPO</a:t>
            </a:r>
            <a:r>
              <a:rPr lang="zh-CN" altLang="en-US" dirty="0"/>
              <a:t>的每项业务都离不开</a:t>
            </a:r>
            <a:r>
              <a:rPr lang="en-US" altLang="zh-CN" dirty="0"/>
              <a:t>IT</a:t>
            </a:r>
            <a:r>
              <a:rPr lang="zh-CN" altLang="en-US" dirty="0"/>
              <a:t>业务的支持，从而产生</a:t>
            </a:r>
            <a:r>
              <a:rPr lang="en-US" altLang="zh-CN" dirty="0"/>
              <a:t>IT</a:t>
            </a:r>
            <a:r>
              <a:rPr lang="zh-CN" altLang="en-US" dirty="0"/>
              <a:t>外包机会。 </a:t>
            </a:r>
          </a:p>
          <a:p>
            <a:endParaRPr lang="zh-CN" altLang="en-US" dirty="0"/>
          </a:p>
          <a:p>
            <a:r>
              <a:rPr lang="zh-CN" altLang="en-US" dirty="0"/>
              <a:t>早在</a:t>
            </a:r>
            <a:r>
              <a:rPr lang="en-US" altLang="zh-CN" dirty="0"/>
              <a:t>1989</a:t>
            </a:r>
            <a:r>
              <a:rPr lang="zh-CN" altLang="en-US" dirty="0"/>
              <a:t>年，著名管理学家彼得</a:t>
            </a:r>
            <a:r>
              <a:rPr lang="en-US" altLang="zh-CN" dirty="0"/>
              <a:t>·</a:t>
            </a:r>
            <a:r>
              <a:rPr lang="zh-CN" altLang="en-US" dirty="0"/>
              <a:t>德鲁克就在其著作中这样描写，“任何企业中仅做后台支持而不创造营业额的工作都应该外包出去，任何不提供高级发展机会的活动与业务也应该采取外包形式”。这种更高效、更经济的业务模式创新包括</a:t>
            </a:r>
            <a:r>
              <a:rPr lang="en-US" altLang="zh-CN" dirty="0"/>
              <a:t>ITO(Information Technology Outsourcing)</a:t>
            </a:r>
            <a:r>
              <a:rPr lang="zh-CN" altLang="en-US" dirty="0"/>
              <a:t>信息技术外包和</a:t>
            </a:r>
            <a:r>
              <a:rPr lang="en-US" altLang="zh-CN" dirty="0"/>
              <a:t>BPO(Business Process Outsourcing)</a:t>
            </a:r>
            <a:r>
              <a:rPr lang="zh-CN" altLang="en-US" dirty="0"/>
              <a:t>业务流程外包，</a:t>
            </a:r>
            <a:r>
              <a:rPr lang="en-US" altLang="zh-CN" dirty="0"/>
              <a:t>ITO</a:t>
            </a:r>
            <a:r>
              <a:rPr lang="zh-CN" altLang="en-US" dirty="0"/>
              <a:t>关注企业</a:t>
            </a:r>
            <a:r>
              <a:rPr lang="en-US" altLang="zh-CN" dirty="0"/>
              <a:t>IT</a:t>
            </a:r>
            <a:r>
              <a:rPr lang="zh-CN" altLang="en-US" dirty="0"/>
              <a:t>基础建设如服务器、网络、操作系统和支持等，而</a:t>
            </a:r>
            <a:r>
              <a:rPr lang="en-US" altLang="zh-CN" dirty="0"/>
              <a:t>BPO</a:t>
            </a:r>
            <a:r>
              <a:rPr lang="zh-CN" altLang="en-US" dirty="0"/>
              <a:t>关注的是企业内部运作或客户的后端活动。</a:t>
            </a:r>
            <a:r>
              <a:rPr lang="en-US" altLang="zh-CN" dirty="0"/>
              <a:t>BPO</a:t>
            </a:r>
            <a:r>
              <a:rPr lang="zh-CN" altLang="en-US" dirty="0"/>
              <a:t>对外包企业的管理和服务水平要求更高，产生的利润也更大。 </a:t>
            </a:r>
          </a:p>
          <a:p>
            <a:endParaRPr lang="zh-CN" altLang="en-US" dirty="0"/>
          </a:p>
          <a:p>
            <a:r>
              <a:rPr lang="zh-CN" altLang="en-US" dirty="0"/>
              <a:t>像纽约公厕信息查询系统这类服务，其实就是一种商务外包业务，也就是异地“客户呼叫服务中心”，简称“呼叫中心”。我在印度参观过一家呼叫中心。一帮职员坐在电脑前，头戴耳机，向澳大利亚提供着医疗咨询呼叫服务。墙上挂着一排时钟，显示着世界各地时间。中心负责人指着面前的青年男女说，一个半小时后，他们将停止对澳大利亚的呼叫服务，开始向英国伦敦提供医疗咨询呼叫服务。即使是以英文为母语的人也有个听力习惯问题。呼叫中心要求职员熟悉各种口音的英语。据说呼叫中心的职员上岗前要进行为期</a:t>
            </a:r>
            <a:r>
              <a:rPr lang="en-US" altLang="zh-CN" dirty="0"/>
              <a:t>8</a:t>
            </a:r>
            <a:r>
              <a:rPr lang="zh-CN" altLang="en-US" dirty="0"/>
              <a:t>个月的语言培训，内容包括收看</a:t>
            </a:r>
            <a:r>
              <a:rPr lang="en-US" altLang="zh-CN" dirty="0"/>
              <a:t>CNN</a:t>
            </a:r>
            <a:r>
              <a:rPr lang="zh-CN" altLang="en-US" dirty="0"/>
              <a:t>、</a:t>
            </a:r>
            <a:r>
              <a:rPr lang="en-US" altLang="zh-CN" dirty="0"/>
              <a:t>Bloomberg</a:t>
            </a:r>
            <a:r>
              <a:rPr lang="zh-CN" altLang="en-US" dirty="0"/>
              <a:t>等英语电视频道，熟悉标准和非标准英语、美国英语以及印度各邦方言，以免电话里闹误会。</a:t>
            </a:r>
          </a:p>
          <a:p>
            <a:endParaRPr lang="en-US" altLang="zh-CN" dirty="0"/>
          </a:p>
        </p:txBody>
      </p:sp>
    </p:spTree>
    <p:extLst>
      <p:ext uri="{BB962C8B-B14F-4D97-AF65-F5344CB8AC3E}">
        <p14:creationId xmlns:p14="http://schemas.microsoft.com/office/powerpoint/2010/main" val="58693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C9CAC-0A6C-472F-9497-482A33144445}" type="slidenum">
              <a:rPr lang="en-US" altLang="zh-CN"/>
              <a:pPr/>
              <a:t>20</a:t>
            </a:fld>
            <a:endParaRPr lang="en-US" altLang="zh-CN"/>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zh-CN" altLang="en-US" dirty="0"/>
              <a:t>软件外包是企业为了专注核心竞争力业务和降低软件项目成本，将软件项目中的全部或部分工作发包给提供外包服务的企业完成的软件需求活动。现在业务流程外包</a:t>
            </a:r>
            <a:r>
              <a:rPr lang="en-US" altLang="zh-CN" dirty="0"/>
              <a:t>(BPO)</a:t>
            </a:r>
            <a:r>
              <a:rPr lang="zh-CN" altLang="en-US" dirty="0"/>
              <a:t>已经成为外包服务新的发展趋势，在未来几年内将成为外包的主要内容。</a:t>
            </a:r>
            <a:r>
              <a:rPr lang="en-US" altLang="zh-CN" dirty="0"/>
              <a:t>BPO</a:t>
            </a:r>
            <a:r>
              <a:rPr lang="zh-CN" altLang="en-US" dirty="0"/>
              <a:t>包括人力资源、采购、财会、客户中心、后勤、研发、营销、工厂运作、培训，这些大类还可以进一步细分。不仅</a:t>
            </a:r>
            <a:r>
              <a:rPr lang="en-US" altLang="zh-CN" dirty="0"/>
              <a:t>IT</a:t>
            </a:r>
            <a:r>
              <a:rPr lang="zh-CN" altLang="en-US" dirty="0"/>
              <a:t>行业需要</a:t>
            </a:r>
            <a:r>
              <a:rPr lang="en-US" altLang="zh-CN" dirty="0"/>
              <a:t>BPO</a:t>
            </a:r>
            <a:r>
              <a:rPr lang="zh-CN" altLang="en-US" dirty="0"/>
              <a:t>，而且</a:t>
            </a:r>
            <a:r>
              <a:rPr lang="en-US" altLang="zh-CN" dirty="0"/>
              <a:t>BPO</a:t>
            </a:r>
            <a:r>
              <a:rPr lang="zh-CN" altLang="en-US" dirty="0"/>
              <a:t>的每项业务都离不开</a:t>
            </a:r>
            <a:r>
              <a:rPr lang="en-US" altLang="zh-CN" dirty="0"/>
              <a:t>IT</a:t>
            </a:r>
            <a:r>
              <a:rPr lang="zh-CN" altLang="en-US" dirty="0"/>
              <a:t>业务的支持，从而产生</a:t>
            </a:r>
            <a:r>
              <a:rPr lang="en-US" altLang="zh-CN" dirty="0"/>
              <a:t>IT</a:t>
            </a:r>
            <a:r>
              <a:rPr lang="zh-CN" altLang="en-US" dirty="0"/>
              <a:t>外包机会。 </a:t>
            </a:r>
          </a:p>
          <a:p>
            <a:endParaRPr lang="zh-CN" altLang="en-US" dirty="0"/>
          </a:p>
          <a:p>
            <a:r>
              <a:rPr lang="zh-CN" altLang="en-US" dirty="0"/>
              <a:t>早在</a:t>
            </a:r>
            <a:r>
              <a:rPr lang="en-US" altLang="zh-CN" dirty="0"/>
              <a:t>1989</a:t>
            </a:r>
            <a:r>
              <a:rPr lang="zh-CN" altLang="en-US" dirty="0"/>
              <a:t>年，著名管理学家彼得</a:t>
            </a:r>
            <a:r>
              <a:rPr lang="en-US" altLang="zh-CN" dirty="0"/>
              <a:t>·</a:t>
            </a:r>
            <a:r>
              <a:rPr lang="zh-CN" altLang="en-US" dirty="0"/>
              <a:t>德鲁克就在其著作中这样描写，“任何企业中仅做后台支持而不创造营业额的工作都应该外包出去，任何不提供高级发展机会的活动与业务也应该采取外包形式”。这种更高效、更经济的业务模式创新包括</a:t>
            </a:r>
            <a:r>
              <a:rPr lang="en-US" altLang="zh-CN" dirty="0"/>
              <a:t>ITO(Information Technology Outsourcing)</a:t>
            </a:r>
            <a:r>
              <a:rPr lang="zh-CN" altLang="en-US" dirty="0"/>
              <a:t>信息技术外包和</a:t>
            </a:r>
            <a:r>
              <a:rPr lang="en-US" altLang="zh-CN" dirty="0"/>
              <a:t>BPO(Business Process Outsourcing)</a:t>
            </a:r>
            <a:r>
              <a:rPr lang="zh-CN" altLang="en-US" dirty="0"/>
              <a:t>业务流程外包，</a:t>
            </a:r>
            <a:r>
              <a:rPr lang="en-US" altLang="zh-CN" dirty="0"/>
              <a:t>ITO</a:t>
            </a:r>
            <a:r>
              <a:rPr lang="zh-CN" altLang="en-US" dirty="0"/>
              <a:t>关注企业</a:t>
            </a:r>
            <a:r>
              <a:rPr lang="en-US" altLang="zh-CN" dirty="0"/>
              <a:t>IT</a:t>
            </a:r>
            <a:r>
              <a:rPr lang="zh-CN" altLang="en-US" dirty="0"/>
              <a:t>基础建设如服务器、网络、操作系统和支持等，而</a:t>
            </a:r>
            <a:r>
              <a:rPr lang="en-US" altLang="zh-CN" dirty="0"/>
              <a:t>BPO</a:t>
            </a:r>
            <a:r>
              <a:rPr lang="zh-CN" altLang="en-US" dirty="0"/>
              <a:t>关注的是企业内部运作或客户的后端活动。</a:t>
            </a:r>
            <a:r>
              <a:rPr lang="en-US" altLang="zh-CN" dirty="0"/>
              <a:t>BPO</a:t>
            </a:r>
            <a:r>
              <a:rPr lang="zh-CN" altLang="en-US" dirty="0"/>
              <a:t>对外包企业的管理和服务水平要求更高，产生的利润也更大。 </a:t>
            </a:r>
          </a:p>
          <a:p>
            <a:endParaRPr lang="zh-CN" altLang="en-US" dirty="0"/>
          </a:p>
          <a:p>
            <a:r>
              <a:rPr lang="zh-CN" altLang="en-US" dirty="0"/>
              <a:t>像纽约公厕信息查询系统这类服务，其实就是一种商务外包业务，也就是异地“客户呼叫服务中心”，简称“呼叫中心”。我在印度参观过一家呼叫中心。一帮职员坐在电脑前，头戴耳机，向澳大利亚提供着医疗咨询呼叫服务。墙上挂着一排时钟，显示着世界各地时间。中心负责人指着面前的青年男女说，一个半小时后，他们将停止对澳大利亚的呼叫服务，开始向英国伦敦提供医疗咨询呼叫服务。即使是以英文为母语的人也有个听力习惯问题。呼叫中心要求职员熟悉各种口音的英语。据说呼叫中心的职员上岗前要进行为期</a:t>
            </a:r>
            <a:r>
              <a:rPr lang="en-US" altLang="zh-CN" dirty="0"/>
              <a:t>8</a:t>
            </a:r>
            <a:r>
              <a:rPr lang="zh-CN" altLang="en-US" dirty="0"/>
              <a:t>个月的语言培训，内容包括收看</a:t>
            </a:r>
            <a:r>
              <a:rPr lang="en-US" altLang="zh-CN" dirty="0"/>
              <a:t>CNN</a:t>
            </a:r>
            <a:r>
              <a:rPr lang="zh-CN" altLang="en-US" dirty="0"/>
              <a:t>、</a:t>
            </a:r>
            <a:r>
              <a:rPr lang="en-US" altLang="zh-CN" dirty="0"/>
              <a:t>Bloomberg</a:t>
            </a:r>
            <a:r>
              <a:rPr lang="zh-CN" altLang="en-US" dirty="0"/>
              <a:t>等英语电视频道，熟悉标准和非标准英语、美国英语以及印度各邦方言，以免电话里闹误会。</a:t>
            </a:r>
          </a:p>
          <a:p>
            <a:endParaRPr lang="en-US" altLang="zh-CN" dirty="0"/>
          </a:p>
        </p:txBody>
      </p:sp>
    </p:spTree>
    <p:extLst>
      <p:ext uri="{BB962C8B-B14F-4D97-AF65-F5344CB8AC3E}">
        <p14:creationId xmlns:p14="http://schemas.microsoft.com/office/powerpoint/2010/main" val="3579333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060E3A-8FE6-4AB3-BCB0-2D7A912FA9B9}" type="slidenum">
              <a:rPr lang="en-US" altLang="zh-CN"/>
              <a:pPr/>
              <a:t>27</a:t>
            </a:fld>
            <a:endParaRPr lang="en-US" altLang="zh-CN"/>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zh-CN" altLang="en-US"/>
              <a:t>程序员</a:t>
            </a:r>
          </a:p>
        </p:txBody>
      </p:sp>
    </p:spTree>
    <p:extLst>
      <p:ext uri="{BB962C8B-B14F-4D97-AF65-F5344CB8AC3E}">
        <p14:creationId xmlns:p14="http://schemas.microsoft.com/office/powerpoint/2010/main" val="171819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4213" y="2060575"/>
            <a:ext cx="7772400" cy="1470025"/>
          </a:xfrm>
        </p:spPr>
        <p:txBody>
          <a:bodyPr/>
          <a:lstStyle>
            <a:lvl1pPr>
              <a:defRPr/>
            </a:lvl1pPr>
          </a:lstStyle>
          <a:p>
            <a:r>
              <a:rPr lang="zh-CN" altLang="en-US"/>
              <a:t>单击此处编辑母版标题样式</a:t>
            </a:r>
          </a:p>
        </p:txBody>
      </p:sp>
      <p:sp>
        <p:nvSpPr>
          <p:cNvPr id="5123" name="Rectangle 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pic>
        <p:nvPicPr>
          <p:cNvPr id="5124" name="Picture 4"/>
          <p:cNvPicPr>
            <a:picLocks noChangeAspect="1" noChangeArrowheads="1"/>
          </p:cNvPicPr>
          <p:nvPr/>
        </p:nvPicPr>
        <p:blipFill>
          <a:blip r:embed="rId2" cstate="print"/>
          <a:srcRect l="8949" t="1657" r="4535" b="3894"/>
          <a:stretch>
            <a:fillRect/>
          </a:stretch>
        </p:blipFill>
        <p:spPr bwMode="auto">
          <a:xfrm>
            <a:off x="1042988" y="2997200"/>
            <a:ext cx="6902450" cy="2713038"/>
          </a:xfrm>
          <a:prstGeom prst="rect">
            <a:avLst/>
          </a:prstGeom>
          <a:noFill/>
          <a:ln w="9525">
            <a:noFill/>
            <a:miter lim="800000"/>
            <a:headEnd/>
            <a:tailEnd/>
          </a:ln>
          <a:effectLst/>
        </p:spPr>
      </p:pic>
      <p:sp>
        <p:nvSpPr>
          <p:cNvPr id="5125" name="Line 5"/>
          <p:cNvSpPr>
            <a:spLocks noChangeShapeType="1"/>
          </p:cNvSpPr>
          <p:nvPr/>
        </p:nvSpPr>
        <p:spPr bwMode="auto">
          <a:xfrm>
            <a:off x="457200" y="6172200"/>
            <a:ext cx="8229600" cy="0"/>
          </a:xfrm>
          <a:prstGeom prst="line">
            <a:avLst/>
          </a:prstGeom>
          <a:noFill/>
          <a:ln w="19050">
            <a:solidFill>
              <a:schemeClr val="accent2"/>
            </a:solidFill>
            <a:round/>
            <a:headEnd/>
            <a:tailEnd/>
          </a:ln>
          <a:effectLst/>
        </p:spPr>
        <p:txBody>
          <a:bodyPr/>
          <a:lstStyle/>
          <a:p>
            <a:endParaRPr lang="zh-CN" altLang="en-US"/>
          </a:p>
        </p:txBody>
      </p:sp>
      <p:sp>
        <p:nvSpPr>
          <p:cNvPr id="5126" name="Line 6"/>
          <p:cNvSpPr>
            <a:spLocks noChangeShapeType="1"/>
          </p:cNvSpPr>
          <p:nvPr/>
        </p:nvSpPr>
        <p:spPr bwMode="auto">
          <a:xfrm>
            <a:off x="107950" y="908050"/>
            <a:ext cx="8567738" cy="0"/>
          </a:xfrm>
          <a:prstGeom prst="line">
            <a:avLst/>
          </a:prstGeom>
          <a:noFill/>
          <a:ln w="19050">
            <a:solidFill>
              <a:schemeClr val="accent2"/>
            </a:solidFill>
            <a:round/>
            <a:headEnd/>
            <a:tailEnd/>
          </a:ln>
          <a:effectLst/>
        </p:spPr>
        <p:txBody>
          <a:bodyPr/>
          <a:lstStyle/>
          <a:p>
            <a:endParaRPr lang="zh-CN" altLang="en-US"/>
          </a:p>
        </p:txBody>
      </p:sp>
      <p:pic>
        <p:nvPicPr>
          <p:cNvPr id="512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blip>
          <a:srcRect/>
          <a:stretch>
            <a:fillRect/>
          </a:stretch>
        </p:blipFill>
        <p:spPr bwMode="auto">
          <a:xfrm>
            <a:off x="762000" y="127000"/>
            <a:ext cx="7129462" cy="711200"/>
          </a:xfrm>
          <a:prstGeom prst="rect">
            <a:avLst/>
          </a:prstGeom>
          <a:noFill/>
        </p:spPr>
      </p:pic>
      <p:pic>
        <p:nvPicPr>
          <p:cNvPr id="5128" name="Picture 8" descr="ppt页脚图片"/>
          <p:cNvPicPr>
            <a:picLocks noChangeAspect="1" noChangeArrowheads="1"/>
          </p:cNvPicPr>
          <p:nvPr userDrawn="1"/>
        </p:nvPicPr>
        <p:blipFill>
          <a:blip r:embed="rId4" cstate="print"/>
          <a:srcRect/>
          <a:stretch>
            <a:fillRect/>
          </a:stretch>
        </p:blipFill>
        <p:spPr bwMode="auto">
          <a:xfrm>
            <a:off x="0" y="6599238"/>
            <a:ext cx="9144000" cy="274637"/>
          </a:xfrm>
          <a:prstGeom prst="rect">
            <a:avLst/>
          </a:prstGeom>
          <a:noFill/>
        </p:spPr>
      </p:pic>
      <p:sp>
        <p:nvSpPr>
          <p:cNvPr id="5129" name="Rectangle 9"/>
          <p:cNvSpPr>
            <a:spLocks noGrp="1" noChangeArrowheads="1"/>
          </p:cNvSpPr>
          <p:nvPr>
            <p:ph type="dt" sz="half" idx="2"/>
          </p:nvPr>
        </p:nvSpPr>
        <p:spPr/>
        <p:txBody>
          <a:bodyPr/>
          <a:lstStyle>
            <a:lvl1pPr>
              <a:defRPr>
                <a:latin typeface="+mn-lt"/>
                <a:ea typeface="宋体" pitchFamily="2" charset="-122"/>
              </a:defRPr>
            </a:lvl1pPr>
          </a:lstStyle>
          <a:p>
            <a:fld id="{36E85A6E-929D-4913-B925-A7160D454242}" type="datetime1">
              <a:rPr lang="zh-CN" altLang="en-US"/>
              <a:pPr/>
              <a:t>2019/11/7</a:t>
            </a:fld>
            <a:endParaRPr lang="en-US" altLang="zh-CN"/>
          </a:p>
        </p:txBody>
      </p:sp>
      <p:sp>
        <p:nvSpPr>
          <p:cNvPr id="5130" name="Rectangle 10"/>
          <p:cNvSpPr>
            <a:spLocks noGrp="1" noChangeArrowheads="1"/>
          </p:cNvSpPr>
          <p:nvPr>
            <p:ph type="sldNum" sz="quarter" idx="4"/>
          </p:nvPr>
        </p:nvSpPr>
        <p:spPr/>
        <p:txBody>
          <a:bodyPr/>
          <a:lstStyle>
            <a:lvl1pPr>
              <a:defRPr>
                <a:latin typeface="+mn-lt"/>
                <a:ea typeface="宋体" pitchFamily="2" charset="-122"/>
              </a:defRPr>
            </a:lvl1pPr>
          </a:lstStyle>
          <a:p>
            <a:fld id="{08E3F4E1-9D29-44DD-9374-423F65E061F6}"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A72C623-61C3-4C2D-83D9-4163AE8AA1C1}"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lvl1pPr>
              <a:defRPr/>
            </a:lvl1pPr>
          </a:lstStyle>
          <a:p>
            <a:fld id="{F3364345-DF55-49A7-B213-3F05B16B1C51}"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88900"/>
            <a:ext cx="2057400" cy="60372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88900"/>
            <a:ext cx="6019800" cy="60372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6C358D5-9520-4D72-B4F3-648C5D1D8C46}"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lvl1pPr>
              <a:defRPr/>
            </a:lvl1pPr>
          </a:lstStyle>
          <a:p>
            <a:fld id="{AF3CD789-320A-4EA6-8D59-B236B5486B48}"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0" y="6605588"/>
            <a:ext cx="1905000" cy="252412"/>
          </a:xfrm>
        </p:spPr>
        <p:txBody>
          <a:bodyPr/>
          <a:lstStyle>
            <a:lvl1pPr>
              <a:defRPr/>
            </a:lvl1pPr>
          </a:lstStyle>
          <a:p>
            <a:fld id="{E637B9B8-8B33-423B-8E2A-732E4A0FCC62}" type="datetime1">
              <a:rPr lang="zh-CN" altLang="en-US"/>
              <a:pPr/>
              <a:t>2019/11/7</a:t>
            </a:fld>
            <a:endParaRPr lang="en-US" altLang="zh-CN"/>
          </a:p>
        </p:txBody>
      </p:sp>
      <p:sp>
        <p:nvSpPr>
          <p:cNvPr id="6" name="灯片编号占位符 5"/>
          <p:cNvSpPr>
            <a:spLocks noGrp="1"/>
          </p:cNvSpPr>
          <p:nvPr>
            <p:ph type="sldNum" sz="quarter" idx="11"/>
          </p:nvPr>
        </p:nvSpPr>
        <p:spPr>
          <a:xfrm>
            <a:off x="8316913" y="6597650"/>
            <a:ext cx="1258887" cy="260350"/>
          </a:xfrm>
        </p:spPr>
        <p:txBody>
          <a:bodyPr/>
          <a:lstStyle>
            <a:lvl1pPr>
              <a:defRPr/>
            </a:lvl1pPr>
          </a:lstStyle>
          <a:p>
            <a:fld id="{71958C8F-608B-4CA1-9D27-06CDFED6B79E}"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16238" y="88900"/>
            <a:ext cx="5627687"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38600" cy="5073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052513"/>
            <a:ext cx="4038600" cy="2460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665538"/>
            <a:ext cx="4038600" cy="2460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0" y="6605588"/>
            <a:ext cx="1905000" cy="252412"/>
          </a:xfrm>
        </p:spPr>
        <p:txBody>
          <a:bodyPr/>
          <a:lstStyle>
            <a:lvl1pPr>
              <a:defRPr/>
            </a:lvl1pPr>
          </a:lstStyle>
          <a:p>
            <a:fld id="{1A4D0F7D-8418-4E0A-B379-E40A8A45A05F}" type="datetime1">
              <a:rPr lang="zh-CN" altLang="en-US"/>
              <a:pPr/>
              <a:t>2019/11/7</a:t>
            </a:fld>
            <a:endParaRPr lang="en-US" altLang="zh-CN"/>
          </a:p>
        </p:txBody>
      </p:sp>
      <p:sp>
        <p:nvSpPr>
          <p:cNvPr id="7" name="灯片编号占位符 6"/>
          <p:cNvSpPr>
            <a:spLocks noGrp="1"/>
          </p:cNvSpPr>
          <p:nvPr>
            <p:ph type="sldNum" sz="quarter" idx="11"/>
          </p:nvPr>
        </p:nvSpPr>
        <p:spPr>
          <a:xfrm>
            <a:off x="8316913" y="6597650"/>
            <a:ext cx="1258887" cy="260350"/>
          </a:xfrm>
        </p:spPr>
        <p:txBody>
          <a:bodyPr/>
          <a:lstStyle>
            <a:lvl1pPr>
              <a:defRPr/>
            </a:lvl1pPr>
          </a:lstStyle>
          <a:p>
            <a:fld id="{8613EF12-3D80-40B0-BA11-D7FD68861764}"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7C972186-DB69-458D-9EAD-582D234FF317}"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lvl1pPr>
              <a:defRPr/>
            </a:lvl1pPr>
          </a:lstStyle>
          <a:p>
            <a:fld id="{55979802-03D5-4D41-B10E-D70F7A9F5310}"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343B9A0C-415D-4545-B716-8909A95B27BA}"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lvl1pPr>
              <a:defRPr/>
            </a:lvl1pPr>
          </a:lstStyle>
          <a:p>
            <a:fld id="{00346E52-8739-4554-9FEB-B74CF5BE7BF1}"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73A99CAB-18D9-470B-8518-A8C453E640FF}" type="datetime1">
              <a:rPr lang="zh-CN" altLang="en-US"/>
              <a:pPr/>
              <a:t>2019/11/7</a:t>
            </a:fld>
            <a:endParaRPr lang="en-US" altLang="zh-CN"/>
          </a:p>
        </p:txBody>
      </p:sp>
      <p:sp>
        <p:nvSpPr>
          <p:cNvPr id="6" name="灯片编号占位符 5"/>
          <p:cNvSpPr>
            <a:spLocks noGrp="1"/>
          </p:cNvSpPr>
          <p:nvPr>
            <p:ph type="sldNum" sz="quarter" idx="11"/>
          </p:nvPr>
        </p:nvSpPr>
        <p:spPr/>
        <p:txBody>
          <a:bodyPr/>
          <a:lstStyle>
            <a:lvl1pPr>
              <a:defRPr/>
            </a:lvl1pPr>
          </a:lstStyle>
          <a:p>
            <a:fld id="{4BCB2A59-2AA8-4124-AC36-DF0FB916C514}"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6236443E-C4B1-4EB5-8EEC-FCB221C831F6}" type="datetime1">
              <a:rPr lang="zh-CN" altLang="en-US"/>
              <a:pPr/>
              <a:t>2019/11/7</a:t>
            </a:fld>
            <a:endParaRPr lang="en-US" altLang="zh-CN"/>
          </a:p>
        </p:txBody>
      </p:sp>
      <p:sp>
        <p:nvSpPr>
          <p:cNvPr id="8" name="灯片编号占位符 7"/>
          <p:cNvSpPr>
            <a:spLocks noGrp="1"/>
          </p:cNvSpPr>
          <p:nvPr>
            <p:ph type="sldNum" sz="quarter" idx="11"/>
          </p:nvPr>
        </p:nvSpPr>
        <p:spPr/>
        <p:txBody>
          <a:bodyPr/>
          <a:lstStyle>
            <a:lvl1pPr>
              <a:defRPr/>
            </a:lvl1pPr>
          </a:lstStyle>
          <a:p>
            <a:fld id="{F1C79DAF-CAB8-4597-BA48-D40E5015C2F9}"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38D8D1C-FA66-4EE5-AED0-8980CD8845D2}" type="datetime1">
              <a:rPr lang="zh-CN" altLang="en-US"/>
              <a:pPr/>
              <a:t>2019/11/7</a:t>
            </a:fld>
            <a:endParaRPr lang="en-US" altLang="zh-CN"/>
          </a:p>
        </p:txBody>
      </p:sp>
      <p:sp>
        <p:nvSpPr>
          <p:cNvPr id="4" name="灯片编号占位符 3"/>
          <p:cNvSpPr>
            <a:spLocks noGrp="1"/>
          </p:cNvSpPr>
          <p:nvPr>
            <p:ph type="sldNum" sz="quarter" idx="11"/>
          </p:nvPr>
        </p:nvSpPr>
        <p:spPr/>
        <p:txBody>
          <a:bodyPr/>
          <a:lstStyle>
            <a:lvl1pPr>
              <a:defRPr/>
            </a:lvl1pPr>
          </a:lstStyle>
          <a:p>
            <a:fld id="{B7B82FBF-494B-4421-AAD8-517FA6A81636}"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2A32E84-305E-45B6-9BE2-455F1BADABAA}" type="datetime1">
              <a:rPr lang="zh-CN" altLang="en-US"/>
              <a:pPr/>
              <a:t>2019/11/7</a:t>
            </a:fld>
            <a:endParaRPr lang="en-US" altLang="zh-CN"/>
          </a:p>
        </p:txBody>
      </p:sp>
      <p:sp>
        <p:nvSpPr>
          <p:cNvPr id="3" name="灯片编号占位符 2"/>
          <p:cNvSpPr>
            <a:spLocks noGrp="1"/>
          </p:cNvSpPr>
          <p:nvPr>
            <p:ph type="sldNum" sz="quarter" idx="11"/>
          </p:nvPr>
        </p:nvSpPr>
        <p:spPr/>
        <p:txBody>
          <a:bodyPr/>
          <a:lstStyle>
            <a:lvl1pPr>
              <a:defRPr/>
            </a:lvl1pPr>
          </a:lstStyle>
          <a:p>
            <a:fld id="{48504DDC-32E9-44A7-A8EA-8177190790C8}"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4F0EFF08-D739-488F-A871-637186B7E530}" type="datetime1">
              <a:rPr lang="zh-CN" altLang="en-US"/>
              <a:pPr/>
              <a:t>2019/11/7</a:t>
            </a:fld>
            <a:endParaRPr lang="en-US" altLang="zh-CN"/>
          </a:p>
        </p:txBody>
      </p:sp>
      <p:sp>
        <p:nvSpPr>
          <p:cNvPr id="6" name="灯片编号占位符 5"/>
          <p:cNvSpPr>
            <a:spLocks noGrp="1"/>
          </p:cNvSpPr>
          <p:nvPr>
            <p:ph type="sldNum" sz="quarter" idx="11"/>
          </p:nvPr>
        </p:nvSpPr>
        <p:spPr/>
        <p:txBody>
          <a:bodyPr/>
          <a:lstStyle>
            <a:lvl1pPr>
              <a:defRPr/>
            </a:lvl1pPr>
          </a:lstStyle>
          <a:p>
            <a:fld id="{576D51D6-9B50-4CE8-9842-EFA68A5D7DDC}"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C4BFFA4A-790C-47C0-9562-6CE70FA76130}" type="datetime1">
              <a:rPr lang="zh-CN" altLang="en-US"/>
              <a:pPr/>
              <a:t>2019/11/7</a:t>
            </a:fld>
            <a:endParaRPr lang="en-US" altLang="zh-CN"/>
          </a:p>
        </p:txBody>
      </p:sp>
      <p:sp>
        <p:nvSpPr>
          <p:cNvPr id="6" name="灯片编号占位符 5"/>
          <p:cNvSpPr>
            <a:spLocks noGrp="1"/>
          </p:cNvSpPr>
          <p:nvPr>
            <p:ph type="sldNum" sz="quarter" idx="11"/>
          </p:nvPr>
        </p:nvSpPr>
        <p:spPr/>
        <p:txBody>
          <a:bodyPr/>
          <a:lstStyle>
            <a:lvl1pPr>
              <a:defRPr/>
            </a:lvl1pPr>
          </a:lstStyle>
          <a:p>
            <a:fld id="{8D44EC53-0A23-4E72-B130-44D9B2E918BB}"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ppt页脚图片"/>
          <p:cNvPicPr>
            <a:picLocks noChangeAspect="1" noChangeArrowheads="1"/>
          </p:cNvPicPr>
          <p:nvPr/>
        </p:nvPicPr>
        <p:blipFill>
          <a:blip r:embed="rId15" cstate="print"/>
          <a:srcRect/>
          <a:stretch>
            <a:fillRect/>
          </a:stretch>
        </p:blipFill>
        <p:spPr bwMode="auto">
          <a:xfrm>
            <a:off x="0" y="6599238"/>
            <a:ext cx="9144000" cy="274637"/>
          </a:xfrm>
          <a:prstGeom prst="rect">
            <a:avLst/>
          </a:prstGeom>
          <a:noFill/>
        </p:spPr>
      </p:pic>
      <p:pic>
        <p:nvPicPr>
          <p:cNvPr id="4099" name="Picture 3" descr="n01"/>
          <p:cNvPicPr>
            <a:picLocks noChangeAspect="1" noChangeArrowheads="1"/>
          </p:cNvPicPr>
          <p:nvPr/>
        </p:nvPicPr>
        <p:blipFill>
          <a:blip r:embed="rId16" cstate="print"/>
          <a:srcRect/>
          <a:stretch>
            <a:fillRect/>
          </a:stretch>
        </p:blipFill>
        <p:spPr bwMode="auto">
          <a:xfrm>
            <a:off x="395288" y="0"/>
            <a:ext cx="5419725" cy="1066800"/>
          </a:xfrm>
          <a:prstGeom prst="rect">
            <a:avLst/>
          </a:prstGeom>
          <a:noFill/>
        </p:spPr>
      </p:pic>
      <p:sp>
        <p:nvSpPr>
          <p:cNvPr id="4100" name="Rectangle 4"/>
          <p:cNvSpPr>
            <a:spLocks noGrp="1" noChangeArrowheads="1"/>
          </p:cNvSpPr>
          <p:nvPr>
            <p:ph type="title"/>
          </p:nvPr>
        </p:nvSpPr>
        <p:spPr bwMode="auto">
          <a:xfrm>
            <a:off x="2916238" y="88900"/>
            <a:ext cx="5627687"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1" name="Rectangle 5"/>
          <p:cNvSpPr>
            <a:spLocks noGrp="1" noChangeArrowheads="1"/>
          </p:cNvSpPr>
          <p:nvPr>
            <p:ph type="body" idx="1"/>
          </p:nvPr>
        </p:nvSpPr>
        <p:spPr bwMode="auto">
          <a:xfrm>
            <a:off x="468313" y="1052513"/>
            <a:ext cx="8229600" cy="5073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4102" name="Picture 6"/>
          <p:cNvPicPr>
            <a:picLocks noChangeAspect="1" noChangeArrowheads="1"/>
          </p:cNvPicPr>
          <p:nvPr/>
        </p:nvPicPr>
        <p:blipFill>
          <a:blip r:embed="rId17" cstate="print">
            <a:lum bright="-34000"/>
          </a:blip>
          <a:srcRect l="8949" t="1657" r="4535" b="3894"/>
          <a:stretch>
            <a:fillRect/>
          </a:stretch>
        </p:blipFill>
        <p:spPr bwMode="auto">
          <a:xfrm>
            <a:off x="1439863" y="3068638"/>
            <a:ext cx="7704137" cy="3521075"/>
          </a:xfrm>
          <a:prstGeom prst="rect">
            <a:avLst/>
          </a:prstGeom>
          <a:noFill/>
          <a:ln w="9525">
            <a:noFill/>
            <a:miter lim="800000"/>
            <a:headEnd/>
            <a:tailEnd/>
          </a:ln>
          <a:effectLst/>
        </p:spPr>
      </p:pic>
      <p:sp>
        <p:nvSpPr>
          <p:cNvPr id="4103" name="WordArt 7"/>
          <p:cNvSpPr>
            <a:spLocks noChangeArrowheads="1" noChangeShapeType="1" noTextEdit="1"/>
          </p:cNvSpPr>
          <p:nvPr/>
        </p:nvSpPr>
        <p:spPr bwMode="auto">
          <a:xfrm>
            <a:off x="395288" y="231775"/>
            <a:ext cx="2324100" cy="2444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chemeClr val="tx1"/>
                    </a:gs>
                    <a:gs pos="50000">
                      <a:srgbClr val="FF6600"/>
                    </a:gs>
                    <a:gs pos="100000">
                      <a:schemeClr val="tx1"/>
                    </a:gs>
                  </a:gsLst>
                  <a:lin ang="2700000" scaled="1"/>
                </a:gradFill>
                <a:effectLst>
                  <a:outerShdw dist="45791" dir="2021404" algn="ctr" rotWithShape="0">
                    <a:srgbClr val="B2B2B2">
                      <a:alpha val="80000"/>
                    </a:srgbClr>
                  </a:outerShdw>
                </a:effectLst>
                <a:latin typeface="黑体"/>
                <a:ea typeface="黑体"/>
              </a:rPr>
              <a:t>中国矿业大学计算机科学与技术学院</a:t>
            </a:r>
          </a:p>
        </p:txBody>
      </p:sp>
      <p:sp>
        <p:nvSpPr>
          <p:cNvPr id="4104" name="WordArt 8"/>
          <p:cNvSpPr>
            <a:spLocks noChangeArrowheads="1" noChangeShapeType="1" noTextEdit="1"/>
          </p:cNvSpPr>
          <p:nvPr/>
        </p:nvSpPr>
        <p:spPr bwMode="auto">
          <a:xfrm>
            <a:off x="395288" y="620713"/>
            <a:ext cx="2282825" cy="165100"/>
          </a:xfrm>
          <a:prstGeom prst="rect">
            <a:avLst/>
          </a:prstGeom>
        </p:spPr>
        <p:txBody>
          <a:bodyPr wrap="none" fromWordArt="1">
            <a:prstTxWarp prst="textPlain">
              <a:avLst>
                <a:gd name="adj" fmla="val 50000"/>
              </a:avLst>
            </a:prstTxWarp>
          </a:bodyPr>
          <a:lstStyle/>
          <a:p>
            <a:pPr algn="ctr"/>
            <a:r>
              <a:rPr lang="en-US" altLang="zh-CN" sz="1200"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rPr>
              <a:t>Computer Science &amp; Technology</a:t>
            </a:r>
            <a:endParaRPr lang="zh-CN" altLang="en-US" sz="1200" kern="10">
              <a:ln w="9525">
                <a:solidFill>
                  <a:srgbClr val="6699FF"/>
                </a:solidFill>
                <a:round/>
                <a:headEnd/>
                <a:tailEnd/>
              </a:ln>
              <a:solidFill>
                <a:srgbClr val="6699FF"/>
              </a:solidFill>
              <a:effectLst>
                <a:outerShdw dist="35921" dir="2700000" algn="ctr" rotWithShape="0">
                  <a:srgbClr val="C0C0C0">
                    <a:alpha val="80000"/>
                  </a:srgbClr>
                </a:outerShdw>
              </a:effectLst>
              <a:latin typeface="Arial"/>
              <a:cs typeface="Arial"/>
            </a:endParaRPr>
          </a:p>
        </p:txBody>
      </p:sp>
      <p:pic>
        <p:nvPicPr>
          <p:cNvPr id="4105" name="Picture 9" descr="BD10289_"/>
          <p:cNvPicPr preferRelativeResize="0">
            <a:picLocks noChangeArrowheads="1"/>
          </p:cNvPicPr>
          <p:nvPr/>
        </p:nvPicPr>
        <p:blipFill>
          <a:blip r:embed="rId18" cstate="print"/>
          <a:srcRect/>
          <a:stretch>
            <a:fillRect/>
          </a:stretch>
        </p:blipFill>
        <p:spPr bwMode="auto">
          <a:xfrm>
            <a:off x="415925" y="492125"/>
            <a:ext cx="2339975" cy="71438"/>
          </a:xfrm>
          <a:prstGeom prst="rect">
            <a:avLst/>
          </a:prstGeom>
          <a:noFill/>
          <a:ln w="9525">
            <a:noFill/>
            <a:miter lim="800000"/>
            <a:headEnd/>
            <a:tailEnd/>
          </a:ln>
        </p:spPr>
      </p:pic>
      <p:sp>
        <p:nvSpPr>
          <p:cNvPr id="4106" name="Rectangle 10"/>
          <p:cNvSpPr>
            <a:spLocks noGrp="1" noChangeArrowheads="1"/>
          </p:cNvSpPr>
          <p:nvPr>
            <p:ph type="dt" sz="half" idx="2"/>
          </p:nvPr>
        </p:nvSpPr>
        <p:spPr bwMode="auto">
          <a:xfrm>
            <a:off x="0" y="6605588"/>
            <a:ext cx="19050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mn-ea"/>
              </a:defRPr>
            </a:lvl1pPr>
          </a:lstStyle>
          <a:p>
            <a:fld id="{E86C3C9E-9194-4091-8A88-5C7DF220601C}" type="datetime1">
              <a:rPr lang="zh-CN" altLang="en-US"/>
              <a:pPr/>
              <a:t>2019/11/7</a:t>
            </a:fld>
            <a:endParaRPr lang="en-US" altLang="zh-CN"/>
          </a:p>
        </p:txBody>
      </p:sp>
      <p:sp>
        <p:nvSpPr>
          <p:cNvPr id="4107" name="Rectangle 11"/>
          <p:cNvSpPr>
            <a:spLocks noGrp="1" noChangeArrowheads="1"/>
          </p:cNvSpPr>
          <p:nvPr>
            <p:ph type="sldNum" sz="quarter" idx="4"/>
          </p:nvPr>
        </p:nvSpPr>
        <p:spPr bwMode="auto">
          <a:xfrm>
            <a:off x="8316913" y="6597650"/>
            <a:ext cx="12588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SzTx/>
              <a:buFontTx/>
              <a:buNone/>
              <a:defRPr sz="1200">
                <a:latin typeface="+mn-ea"/>
              </a:defRPr>
            </a:lvl1pPr>
          </a:lstStyle>
          <a:p>
            <a:fld id="{D6D9B972-8340-430E-BFD6-BE32F4654B58}"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iming>
    <p:tnLst>
      <p:par>
        <p:cTn id="1" dur="indefinite" restart="never" nodeType="tmRoot"/>
      </p:par>
    </p:tnLst>
  </p:timing>
  <p:hf hdr="0" ftr="0"/>
  <p:txStyles>
    <p:titleStyle>
      <a:lvl1pPr algn="ctr" rtl="0" fontAlgn="base">
        <a:spcBef>
          <a:spcPct val="0"/>
        </a:spcBef>
        <a:spcAft>
          <a:spcPct val="0"/>
        </a:spcAft>
        <a:defRPr sz="3600" b="1">
          <a:solidFill>
            <a:srgbClr val="CC0000"/>
          </a:solidFill>
          <a:latin typeface="+mj-lt"/>
          <a:ea typeface="+mj-ea"/>
          <a:cs typeface="+mj-cs"/>
        </a:defRPr>
      </a:lvl1pPr>
      <a:lvl2pPr algn="ctr" rtl="0" fontAlgn="base">
        <a:spcBef>
          <a:spcPct val="0"/>
        </a:spcBef>
        <a:spcAft>
          <a:spcPct val="0"/>
        </a:spcAft>
        <a:defRPr sz="3600" b="1">
          <a:solidFill>
            <a:srgbClr val="CC0000"/>
          </a:solidFill>
          <a:latin typeface="Arial" charset="0"/>
          <a:ea typeface="黑体" pitchFamily="2" charset="-122"/>
        </a:defRPr>
      </a:lvl2pPr>
      <a:lvl3pPr algn="ctr" rtl="0" fontAlgn="base">
        <a:spcBef>
          <a:spcPct val="0"/>
        </a:spcBef>
        <a:spcAft>
          <a:spcPct val="0"/>
        </a:spcAft>
        <a:defRPr sz="3600" b="1">
          <a:solidFill>
            <a:srgbClr val="CC0000"/>
          </a:solidFill>
          <a:latin typeface="Arial" charset="0"/>
          <a:ea typeface="黑体" pitchFamily="2" charset="-122"/>
        </a:defRPr>
      </a:lvl3pPr>
      <a:lvl4pPr algn="ctr" rtl="0" fontAlgn="base">
        <a:spcBef>
          <a:spcPct val="0"/>
        </a:spcBef>
        <a:spcAft>
          <a:spcPct val="0"/>
        </a:spcAft>
        <a:defRPr sz="3600" b="1">
          <a:solidFill>
            <a:srgbClr val="CC0000"/>
          </a:solidFill>
          <a:latin typeface="Arial" charset="0"/>
          <a:ea typeface="黑体" pitchFamily="2" charset="-122"/>
        </a:defRPr>
      </a:lvl4pPr>
      <a:lvl5pPr algn="ctr" rtl="0" fontAlgn="base">
        <a:spcBef>
          <a:spcPct val="0"/>
        </a:spcBef>
        <a:spcAft>
          <a:spcPct val="0"/>
        </a:spcAft>
        <a:defRPr sz="3600" b="1">
          <a:solidFill>
            <a:srgbClr val="CC0000"/>
          </a:solidFill>
          <a:latin typeface="Arial" charset="0"/>
          <a:ea typeface="黑体" pitchFamily="2" charset="-122"/>
        </a:defRPr>
      </a:lvl5pPr>
      <a:lvl6pPr marL="457200" algn="ctr" rtl="0" fontAlgn="base">
        <a:spcBef>
          <a:spcPct val="0"/>
        </a:spcBef>
        <a:spcAft>
          <a:spcPct val="0"/>
        </a:spcAft>
        <a:defRPr sz="3600" b="1">
          <a:solidFill>
            <a:srgbClr val="CC0000"/>
          </a:solidFill>
          <a:latin typeface="Arial" charset="0"/>
          <a:ea typeface="黑体" pitchFamily="2" charset="-122"/>
        </a:defRPr>
      </a:lvl6pPr>
      <a:lvl7pPr marL="914400" algn="ctr" rtl="0" fontAlgn="base">
        <a:spcBef>
          <a:spcPct val="0"/>
        </a:spcBef>
        <a:spcAft>
          <a:spcPct val="0"/>
        </a:spcAft>
        <a:defRPr sz="3600" b="1">
          <a:solidFill>
            <a:srgbClr val="CC0000"/>
          </a:solidFill>
          <a:latin typeface="Arial" charset="0"/>
          <a:ea typeface="黑体" pitchFamily="2" charset="-122"/>
        </a:defRPr>
      </a:lvl7pPr>
      <a:lvl8pPr marL="1371600" algn="ctr" rtl="0" fontAlgn="base">
        <a:spcBef>
          <a:spcPct val="0"/>
        </a:spcBef>
        <a:spcAft>
          <a:spcPct val="0"/>
        </a:spcAft>
        <a:defRPr sz="3600" b="1">
          <a:solidFill>
            <a:srgbClr val="CC0000"/>
          </a:solidFill>
          <a:latin typeface="Arial" charset="0"/>
          <a:ea typeface="黑体" pitchFamily="2" charset="-122"/>
        </a:defRPr>
      </a:lvl8pPr>
      <a:lvl9pPr marL="1828800" algn="ctr" rtl="0" fontAlgn="base">
        <a:spcBef>
          <a:spcPct val="0"/>
        </a:spcBef>
        <a:spcAft>
          <a:spcPct val="0"/>
        </a:spcAft>
        <a:defRPr sz="3600" b="1">
          <a:solidFill>
            <a:srgbClr val="CC0000"/>
          </a:solidFill>
          <a:latin typeface="Arial" charset="0"/>
          <a:ea typeface="黑体" pitchFamily="2" charset="-122"/>
        </a:defRPr>
      </a:lvl9pPr>
    </p:titleStyle>
    <p:bodyStyle>
      <a:lvl1pPr marL="342900" indent="-342900" algn="l" rtl="0" fontAlgn="base">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fontAlgn="base">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fontAlgn="base">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fontAlgn="base">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1.xml"/><Relationship Id="rId7" Type="http://schemas.openxmlformats.org/officeDocument/2006/relationships/image" Target="../media/image70.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1.jpeg"/><Relationship Id="rId5" Type="http://schemas.openxmlformats.org/officeDocument/2006/relationships/image" Target="../media/image69.emf"/><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6.jpeg"/><Relationship Id="rId10" Type="http://schemas.openxmlformats.org/officeDocument/2006/relationships/image" Target="../media/image80.jpeg"/><Relationship Id="rId4" Type="http://schemas.openxmlformats.org/officeDocument/2006/relationships/image" Target="../media/image75.jpe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6.emf"/><Relationship Id="rId5" Type="http://schemas.openxmlformats.org/officeDocument/2006/relationships/oleObject" Target="../embeddings/oleObject7.bin"/><Relationship Id="rId4" Type="http://schemas.openxmlformats.org/officeDocument/2006/relationships/image" Target="../media/image105.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balsamiq.com/products/mockup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dt" sz="half" idx="2"/>
          </p:nvPr>
        </p:nvSpPr>
        <p:spPr/>
        <p:txBody>
          <a:bodyPr/>
          <a:lstStyle/>
          <a:p>
            <a:fld id="{5EAA38CF-FAE6-4D4D-AC50-9F6777BC69E1}" type="datetime1">
              <a:rPr lang="zh-CN" altLang="en-US"/>
              <a:pPr/>
              <a:t>2019/11/7</a:t>
            </a:fld>
            <a:endParaRPr lang="en-US" altLang="zh-CN"/>
          </a:p>
        </p:txBody>
      </p:sp>
      <p:sp>
        <p:nvSpPr>
          <p:cNvPr id="6" name="Rectangle 10"/>
          <p:cNvSpPr>
            <a:spLocks noGrp="1" noChangeArrowheads="1"/>
          </p:cNvSpPr>
          <p:nvPr>
            <p:ph type="sldNum" sz="quarter" idx="4"/>
          </p:nvPr>
        </p:nvSpPr>
        <p:spPr/>
        <p:txBody>
          <a:bodyPr/>
          <a:lstStyle/>
          <a:p>
            <a:fld id="{05C8D26F-6C30-4FBD-BA73-0FF648A1E732}" type="slidenum">
              <a:rPr lang="en-US" altLang="zh-CN"/>
              <a:pPr/>
              <a:t>1</a:t>
            </a:fld>
            <a:endParaRPr lang="en-US" altLang="zh-CN"/>
          </a:p>
        </p:txBody>
      </p:sp>
      <p:sp>
        <p:nvSpPr>
          <p:cNvPr id="161794" name="Rectangle 2"/>
          <p:cNvSpPr>
            <a:spLocks noGrp="1" noChangeArrowheads="1"/>
          </p:cNvSpPr>
          <p:nvPr>
            <p:ph type="ctrTitle"/>
          </p:nvPr>
        </p:nvSpPr>
        <p:spPr>
          <a:xfrm>
            <a:off x="684213" y="1341438"/>
            <a:ext cx="7772400" cy="1470025"/>
          </a:xfrm>
        </p:spPr>
        <p:txBody>
          <a:bodyPr/>
          <a:lstStyle/>
          <a:p>
            <a:r>
              <a:rPr lang="zh-CN" altLang="en-US" sz="4800" dirty="0"/>
              <a:t>软件工程</a:t>
            </a:r>
          </a:p>
        </p:txBody>
      </p:sp>
      <p:sp>
        <p:nvSpPr>
          <p:cNvPr id="161795" name="Rectangle 3"/>
          <p:cNvSpPr>
            <a:spLocks noGrp="1" noChangeArrowheads="1"/>
          </p:cNvSpPr>
          <p:nvPr>
            <p:ph type="subTitle" idx="1"/>
          </p:nvPr>
        </p:nvSpPr>
        <p:spPr>
          <a:xfrm>
            <a:off x="3276600" y="3573463"/>
            <a:ext cx="4679950" cy="1752600"/>
          </a:xfrm>
        </p:spPr>
        <p:txBody>
          <a:bodyPr/>
          <a:lstStyle/>
          <a:p>
            <a:pPr algn="l"/>
            <a:r>
              <a:rPr lang="zh-CN" altLang="en-US" sz="2400" dirty="0"/>
              <a:t>主讲人</a:t>
            </a:r>
            <a:r>
              <a:rPr lang="zh-CN" altLang="en-US" sz="2400" dirty="0" smtClean="0"/>
              <a:t>：王荣存</a:t>
            </a:r>
            <a:endParaRPr lang="en-US" altLang="zh-CN" sz="2400" dirty="0" smtClean="0"/>
          </a:p>
          <a:p>
            <a:pPr algn="l"/>
            <a:r>
              <a:rPr lang="en-US" altLang="zh-CN" sz="2400" dirty="0" err="1" smtClean="0"/>
              <a:t>E_Mail</a:t>
            </a:r>
            <a:r>
              <a:rPr lang="zh-CN" altLang="en-US" sz="2400" dirty="0" smtClean="0"/>
              <a:t>：</a:t>
            </a:r>
            <a:r>
              <a:rPr lang="en-US" altLang="zh-CN" sz="2400" dirty="0"/>
              <a:t>rcwang@cumt.edu.cn</a:t>
            </a:r>
          </a:p>
          <a:p>
            <a:pPr algn="l"/>
            <a:r>
              <a:rPr lang="zh-CN" altLang="en-US" sz="2400" dirty="0" smtClean="0"/>
              <a:t>办公室：</a:t>
            </a:r>
            <a:r>
              <a:rPr lang="en-US" altLang="zh-CN" sz="2400" dirty="0" smtClean="0"/>
              <a:t>A330-2</a:t>
            </a:r>
            <a:endParaRPr lang="en-US" altLang="zh-CN" sz="2400" dirty="0"/>
          </a:p>
        </p:txBody>
      </p:sp>
      <p:pic>
        <p:nvPicPr>
          <p:cNvPr id="161796" name="Picture 4" descr="pe01064_"/>
          <p:cNvPicPr>
            <a:picLocks noChangeAspect="1" noChangeArrowheads="1"/>
          </p:cNvPicPr>
          <p:nvPr/>
        </p:nvPicPr>
        <p:blipFill>
          <a:blip r:embed="rId2" cstate="print"/>
          <a:srcRect/>
          <a:stretch>
            <a:fillRect/>
          </a:stretch>
        </p:blipFill>
        <p:spPr bwMode="auto">
          <a:xfrm>
            <a:off x="285750" y="2781300"/>
            <a:ext cx="3054350" cy="338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EC225E-EC60-442D-9E7C-39DA34D84B5A}"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A113538B-B928-42A7-8116-BB503591BD2A}" type="slidenum">
              <a:rPr lang="en-US" altLang="zh-CN"/>
              <a:pPr/>
              <a:t>10</a:t>
            </a:fld>
            <a:endParaRPr lang="en-US" altLang="zh-CN"/>
          </a:p>
        </p:txBody>
      </p:sp>
      <p:sp>
        <p:nvSpPr>
          <p:cNvPr id="151554" name="Rectangle 2"/>
          <p:cNvSpPr>
            <a:spLocks noGrp="1" noChangeArrowheads="1"/>
          </p:cNvSpPr>
          <p:nvPr>
            <p:ph type="title"/>
          </p:nvPr>
        </p:nvSpPr>
        <p:spPr/>
        <p:txBody>
          <a:bodyPr/>
          <a:lstStyle/>
          <a:p>
            <a:r>
              <a:rPr lang="zh-CN" altLang="en-US"/>
              <a:t>从国内市场看软件（</a:t>
            </a:r>
            <a:r>
              <a:rPr lang="en-US" altLang="zh-CN"/>
              <a:t>1</a:t>
            </a:r>
            <a:r>
              <a:rPr lang="zh-CN" altLang="en-US"/>
              <a:t>）</a:t>
            </a:r>
          </a:p>
        </p:txBody>
      </p:sp>
      <p:sp>
        <p:nvSpPr>
          <p:cNvPr id="151555" name="Rectangle 3"/>
          <p:cNvSpPr>
            <a:spLocks noGrp="1" noChangeArrowheads="1"/>
          </p:cNvSpPr>
          <p:nvPr>
            <p:ph type="body" idx="1"/>
          </p:nvPr>
        </p:nvSpPr>
        <p:spPr/>
        <p:txBody>
          <a:bodyPr/>
          <a:lstStyle/>
          <a:p>
            <a:r>
              <a:rPr lang="zh-CN" altLang="en-US">
                <a:solidFill>
                  <a:srgbClr val="CC0000"/>
                </a:solidFill>
              </a:rPr>
              <a:t>嵌入式软件</a:t>
            </a:r>
            <a:r>
              <a:rPr lang="zh-CN" altLang="en-US"/>
              <a:t>市场将进一步扩大</a:t>
            </a:r>
          </a:p>
          <a:p>
            <a:pPr lvl="1"/>
            <a:r>
              <a:rPr lang="zh-CN" altLang="en-US"/>
              <a:t>我国强大的</a:t>
            </a:r>
            <a:r>
              <a:rPr lang="zh-CN" altLang="en-US">
                <a:solidFill>
                  <a:srgbClr val="CC0000"/>
                </a:solidFill>
              </a:rPr>
              <a:t>整机制造业对提高整机系统附加值的需求更加强烈</a:t>
            </a:r>
            <a:r>
              <a:rPr lang="zh-CN" altLang="en-US"/>
              <a:t>，从而对嵌入式软件的需求日益增加，我国将有越来越多的企业加入嵌入式软件的开发与应用。</a:t>
            </a:r>
          </a:p>
          <a:p>
            <a:pPr lvl="1"/>
            <a:r>
              <a:rPr lang="zh-CN" altLang="en-US">
                <a:solidFill>
                  <a:srgbClr val="CC0000"/>
                </a:solidFill>
              </a:rPr>
              <a:t>消费电子产品数字化的趋势也日益显现</a:t>
            </a:r>
            <a:r>
              <a:rPr lang="zh-CN" altLang="en-US"/>
              <a:t>，消费者对电子产品的软件功能要求越来越高，也将促进嵌入式软件市场的扩大。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1555">
                                            <p:txEl>
                                              <p:pRg st="2" end="2"/>
                                            </p:txEl>
                                          </p:spTgt>
                                        </p:tgtEl>
                                        <p:attrNameLst>
                                          <p:attrName>style.visibility</p:attrName>
                                        </p:attrNameLst>
                                      </p:cBhvr>
                                      <p:to>
                                        <p:strVal val="visible"/>
                                      </p:to>
                                    </p:set>
                                    <p:animEffect transition="in" filter="strips(downRight)">
                                      <p:cBhvr>
                                        <p:cTn id="7" dur="500"/>
                                        <p:tgtEl>
                                          <p:spTgt spid="151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pPr/>
              <a:t>100</a:t>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p>
        </p:txBody>
      </p:sp>
      <p:pic>
        <p:nvPicPr>
          <p:cNvPr id="351235" name="Picture 3"/>
          <p:cNvPicPr>
            <a:picLocks noChangeAspect="1" noChangeArrowheads="1"/>
          </p:cNvPicPr>
          <p:nvPr/>
        </p:nvPicPr>
        <p:blipFill>
          <a:blip r:embed="rId3" cstate="print"/>
          <a:srcRect/>
          <a:stretch>
            <a:fillRect/>
          </a:stretch>
        </p:blipFill>
        <p:spPr bwMode="auto">
          <a:xfrm>
            <a:off x="0" y="766763"/>
            <a:ext cx="9163050"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pPr/>
              <a:t>101</a:t>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p>
        </p:txBody>
      </p:sp>
      <p:pic>
        <p:nvPicPr>
          <p:cNvPr id="318468" name="Picture 4" descr="http://h.hiphotos.baidu.com/baike/c%3DbaikeA1%2C10%2C95/sign=a69aa55db80e7bec37da54b04645dc79/63d9f2d3572c11df36770e71632762d0f603918fa0ecea02.jpg"/>
          <p:cNvPicPr>
            <a:picLocks noChangeAspect="1" noChangeArrowheads="1"/>
          </p:cNvPicPr>
          <p:nvPr/>
        </p:nvPicPr>
        <p:blipFill>
          <a:blip r:embed="rId3" cstate="print"/>
          <a:srcRect/>
          <a:stretch>
            <a:fillRect/>
          </a:stretch>
        </p:blipFill>
        <p:spPr bwMode="auto">
          <a:xfrm>
            <a:off x="838200" y="838200"/>
            <a:ext cx="6781800" cy="5719318"/>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pPr/>
              <a:t>102</a:t>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p>
        </p:txBody>
      </p:sp>
      <p:pic>
        <p:nvPicPr>
          <p:cNvPr id="355330" name="Picture 2" descr="http://b.hiphotos.baidu.com/baike/c%3DbaikeA1%2C10%2C95/sign=5a122d153912b31bd36c9a78ef73533b/32fa828ba61ea8d3d480c556970a304e241f95cad0c860fd.jpg"/>
          <p:cNvPicPr>
            <a:picLocks noChangeAspect="1" noChangeArrowheads="1"/>
          </p:cNvPicPr>
          <p:nvPr/>
        </p:nvPicPr>
        <p:blipFill>
          <a:blip r:embed="rId3" cstate="print"/>
          <a:srcRect/>
          <a:stretch>
            <a:fillRect/>
          </a:stretch>
        </p:blipFill>
        <p:spPr bwMode="auto">
          <a:xfrm>
            <a:off x="1104900" y="1084159"/>
            <a:ext cx="6934200" cy="5773841"/>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275B8800-C821-4A4D-82B7-EB228787431A}"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8271F1F1-7BF5-4804-A77A-0CAED500EA57}" type="slidenum">
              <a:rPr lang="en-US" altLang="zh-CN"/>
              <a:pPr/>
              <a:t>103</a:t>
            </a:fld>
            <a:endParaRPr lang="en-US" altLang="zh-CN"/>
          </a:p>
        </p:txBody>
      </p:sp>
      <p:sp>
        <p:nvSpPr>
          <p:cNvPr id="221186" name="Rectangle 2"/>
          <p:cNvSpPr>
            <a:spLocks noGrp="1" noChangeArrowheads="1"/>
          </p:cNvSpPr>
          <p:nvPr>
            <p:ph type="title"/>
          </p:nvPr>
        </p:nvSpPr>
        <p:spPr/>
        <p:txBody>
          <a:bodyPr/>
          <a:lstStyle/>
          <a:p>
            <a:r>
              <a:rPr lang="en-US" altLang="zh-CN"/>
              <a:t>1.6.2 </a:t>
            </a:r>
            <a:r>
              <a:rPr lang="zh-CN" altLang="en-US"/>
              <a:t>原型模型</a:t>
            </a:r>
          </a:p>
        </p:txBody>
      </p:sp>
      <p:sp>
        <p:nvSpPr>
          <p:cNvPr id="221187" name="Rectangle 3"/>
          <p:cNvSpPr>
            <a:spLocks noGrp="1" noChangeArrowheads="1"/>
          </p:cNvSpPr>
          <p:nvPr>
            <p:ph type="body" idx="1"/>
          </p:nvPr>
        </p:nvSpPr>
        <p:spPr/>
        <p:txBody>
          <a:bodyPr/>
          <a:lstStyle/>
          <a:p>
            <a:r>
              <a:rPr lang="zh-CN" altLang="en-US"/>
              <a:t>相对于“</a:t>
            </a:r>
            <a:r>
              <a:rPr lang="zh-CN" altLang="en-US">
                <a:solidFill>
                  <a:srgbClr val="CC0000"/>
                </a:solidFill>
              </a:rPr>
              <a:t>瀑布模型</a:t>
            </a:r>
            <a:r>
              <a:rPr lang="zh-CN" altLang="en-US"/>
              <a:t>”的</a:t>
            </a:r>
            <a:r>
              <a:rPr lang="en-US" altLang="zh-CN">
                <a:solidFill>
                  <a:srgbClr val="CC0000"/>
                </a:solidFill>
              </a:rPr>
              <a:t>【</a:t>
            </a:r>
            <a:r>
              <a:rPr lang="zh-CN" altLang="en-US">
                <a:solidFill>
                  <a:srgbClr val="CC0000"/>
                </a:solidFill>
              </a:rPr>
              <a:t>优点</a:t>
            </a:r>
            <a:r>
              <a:rPr lang="en-US" altLang="zh-CN">
                <a:solidFill>
                  <a:srgbClr val="CC0000"/>
                </a:solidFill>
              </a:rPr>
              <a:t>】</a:t>
            </a:r>
            <a:r>
              <a:rPr lang="zh-CN" altLang="en-US"/>
              <a:t>：</a:t>
            </a:r>
          </a:p>
          <a:p>
            <a:pPr lvl="1"/>
            <a:r>
              <a:rPr lang="zh-CN" altLang="en-US">
                <a:solidFill>
                  <a:srgbClr val="CC0000"/>
                </a:solidFill>
                <a:latin typeface="黑体" pitchFamily="2" charset="-122"/>
              </a:rPr>
              <a:t>⑴</a:t>
            </a:r>
            <a:r>
              <a:rPr lang="zh-CN" altLang="en-US">
                <a:solidFill>
                  <a:srgbClr val="CC0000"/>
                </a:solidFill>
              </a:rPr>
              <a:t>原型</a:t>
            </a:r>
            <a:r>
              <a:rPr lang="zh-CN" altLang="en-US"/>
              <a:t>为开发人员和用户提供了一种</a:t>
            </a:r>
            <a:r>
              <a:rPr lang="zh-CN" altLang="en-US">
                <a:solidFill>
                  <a:srgbClr val="CC0000"/>
                </a:solidFill>
              </a:rPr>
              <a:t>整理、分析和提炼软件需求的机制</a:t>
            </a:r>
          </a:p>
          <a:p>
            <a:pPr lvl="2"/>
            <a:r>
              <a:rPr lang="zh-CN" altLang="en-US"/>
              <a:t>建筑图纸</a:t>
            </a:r>
            <a:r>
              <a:rPr lang="en-US" altLang="zh-CN"/>
              <a:t>——</a:t>
            </a:r>
            <a:r>
              <a:rPr lang="zh-CN" altLang="en-US"/>
              <a:t>建筑物模型；</a:t>
            </a:r>
          </a:p>
          <a:p>
            <a:pPr lvl="1"/>
            <a:r>
              <a:rPr lang="zh-CN" altLang="en-US">
                <a:solidFill>
                  <a:srgbClr val="CC0000"/>
                </a:solidFill>
                <a:latin typeface="黑体" pitchFamily="2" charset="-122"/>
              </a:rPr>
              <a:t>⑵</a:t>
            </a:r>
            <a:r>
              <a:rPr lang="zh-CN" altLang="en-US"/>
              <a:t>用户不必等到项目开发周期的晚期才能得到程序的可运行版本</a:t>
            </a:r>
          </a:p>
        </p:txBody>
      </p:sp>
      <p:sp>
        <p:nvSpPr>
          <p:cNvPr id="221188" name="Rectangle 4"/>
          <p:cNvSpPr>
            <a:spLocks noChangeArrowheads="1"/>
          </p:cNvSpPr>
          <p:nvPr/>
        </p:nvSpPr>
        <p:spPr bwMode="auto">
          <a:xfrm>
            <a:off x="990600" y="4343400"/>
            <a:ext cx="7162800" cy="132715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建议：当你的客户有一个合理的需求，</a:t>
            </a:r>
          </a:p>
          <a:p>
            <a:pPr algn="ctr">
              <a:spcBef>
                <a:spcPct val="0"/>
              </a:spcBef>
              <a:buClrTx/>
              <a:buSzTx/>
              <a:buFontTx/>
              <a:buNone/>
            </a:pPr>
            <a:r>
              <a:rPr kumimoji="1" lang="zh-CN" altLang="en-US">
                <a:solidFill>
                  <a:srgbClr val="CC0000"/>
                </a:solidFill>
              </a:rPr>
              <a:t>但对细节没有任何线索时，先开发一个原型。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1187">
                                            <p:txEl>
                                              <p:pRg st="1" end="1"/>
                                            </p:txEl>
                                          </p:spTgt>
                                        </p:tgtEl>
                                        <p:attrNameLst>
                                          <p:attrName>style.visibility</p:attrName>
                                        </p:attrNameLst>
                                      </p:cBhvr>
                                      <p:to>
                                        <p:strVal val="visible"/>
                                      </p:to>
                                    </p:set>
                                    <p:animEffect transition="in" filter="strips(downRight)">
                                      <p:cBhvr>
                                        <p:cTn id="7" dur="500"/>
                                        <p:tgtEl>
                                          <p:spTgt spid="221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1187">
                                            <p:txEl>
                                              <p:pRg st="2" end="2"/>
                                            </p:txEl>
                                          </p:spTgt>
                                        </p:tgtEl>
                                        <p:attrNameLst>
                                          <p:attrName>style.visibility</p:attrName>
                                        </p:attrNameLst>
                                      </p:cBhvr>
                                      <p:to>
                                        <p:strVal val="visible"/>
                                      </p:to>
                                    </p:set>
                                    <p:animEffect transition="in" filter="strips(downRight)">
                                      <p:cBhvr>
                                        <p:cTn id="12" dur="500"/>
                                        <p:tgtEl>
                                          <p:spTgt spid="221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1187">
                                            <p:txEl>
                                              <p:pRg st="3" end="3"/>
                                            </p:txEl>
                                          </p:spTgt>
                                        </p:tgtEl>
                                        <p:attrNameLst>
                                          <p:attrName>style.visibility</p:attrName>
                                        </p:attrNameLst>
                                      </p:cBhvr>
                                      <p:to>
                                        <p:strVal val="visible"/>
                                      </p:to>
                                    </p:set>
                                    <p:animEffect transition="in" filter="strips(downRight)">
                                      <p:cBhvr>
                                        <p:cTn id="17" dur="500"/>
                                        <p:tgtEl>
                                          <p:spTgt spid="221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21188"/>
                                        </p:tgtEl>
                                        <p:attrNameLst>
                                          <p:attrName>style.visibility</p:attrName>
                                        </p:attrNameLst>
                                      </p:cBhvr>
                                      <p:to>
                                        <p:strVal val="visible"/>
                                      </p:to>
                                    </p:set>
                                    <p:animEffect transition="in" filter="wedge">
                                      <p:cBhvr>
                                        <p:cTn id="22" dur="1000"/>
                                        <p:tgtEl>
                                          <p:spTgt spid="22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1270095C-EC97-435D-8A1B-3EC1659F7F7D}"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D884941A-3264-444D-A58D-0AC9A880BD86}" type="slidenum">
              <a:rPr lang="en-US" altLang="zh-CN"/>
              <a:pPr/>
              <a:t>104</a:t>
            </a:fld>
            <a:endParaRPr lang="en-US" altLang="zh-CN"/>
          </a:p>
        </p:txBody>
      </p:sp>
      <p:sp>
        <p:nvSpPr>
          <p:cNvPr id="223234" name="Rectangle 2"/>
          <p:cNvSpPr>
            <a:spLocks noGrp="1" noChangeArrowheads="1"/>
          </p:cNvSpPr>
          <p:nvPr>
            <p:ph type="title"/>
          </p:nvPr>
        </p:nvSpPr>
        <p:spPr/>
        <p:txBody>
          <a:bodyPr/>
          <a:lstStyle/>
          <a:p>
            <a:r>
              <a:rPr lang="en-US" altLang="zh-CN"/>
              <a:t>1.6.2 </a:t>
            </a:r>
            <a:r>
              <a:rPr lang="zh-CN" altLang="en-US"/>
              <a:t>原型模型</a:t>
            </a:r>
          </a:p>
        </p:txBody>
      </p:sp>
      <p:sp>
        <p:nvSpPr>
          <p:cNvPr id="223235" name="Rectangle 3"/>
          <p:cNvSpPr>
            <a:spLocks noGrp="1" noChangeArrowheads="1"/>
          </p:cNvSpPr>
          <p:nvPr>
            <p:ph type="body" idx="1"/>
          </p:nvPr>
        </p:nvSpPr>
        <p:spPr/>
        <p:txBody>
          <a:bodyPr/>
          <a:lstStyle/>
          <a:p>
            <a:r>
              <a:rPr lang="zh-CN" altLang="en-US"/>
              <a:t>如何处理“原型”？</a:t>
            </a:r>
          </a:p>
          <a:p>
            <a:pPr lvl="1">
              <a:spcBef>
                <a:spcPct val="0"/>
              </a:spcBef>
            </a:pPr>
            <a:r>
              <a:rPr lang="zh-CN" altLang="en-US">
                <a:latin typeface="黑体" pitchFamily="2" charset="-122"/>
              </a:rPr>
              <a:t>⑴</a:t>
            </a:r>
            <a:r>
              <a:rPr lang="zh-CN" altLang="en-US"/>
              <a:t>做“一些修改”使得原型成为最终的工作产品？</a:t>
            </a:r>
          </a:p>
          <a:p>
            <a:pPr lvl="1"/>
            <a:r>
              <a:rPr lang="zh-CN" altLang="en-US">
                <a:latin typeface="黑体" pitchFamily="2" charset="-122"/>
              </a:rPr>
              <a:t>⑵丢弃原型，</a:t>
            </a:r>
            <a:r>
              <a:rPr lang="zh-CN" altLang="en-US"/>
              <a:t>重新设计建造一个的系统？</a:t>
            </a:r>
          </a:p>
        </p:txBody>
      </p:sp>
      <p:sp>
        <p:nvSpPr>
          <p:cNvPr id="223236" name="Rectangle 4"/>
          <p:cNvSpPr>
            <a:spLocks noChangeArrowheads="1"/>
          </p:cNvSpPr>
          <p:nvPr/>
        </p:nvSpPr>
        <p:spPr bwMode="auto">
          <a:xfrm>
            <a:off x="914400" y="3733800"/>
            <a:ext cx="7010400" cy="1828800"/>
          </a:xfrm>
          <a:prstGeom prst="rect">
            <a:avLst/>
          </a:prstGeom>
          <a:solidFill>
            <a:srgbClr val="FFFFCC"/>
          </a:solidFill>
          <a:ln w="9525" algn="ctr">
            <a:noFill/>
            <a:miter lim="800000"/>
            <a:headEnd/>
            <a:tailEnd/>
          </a:ln>
          <a:effectLst/>
        </p:spPr>
        <p:txBody>
          <a:bodyPr wrap="none" anchor="ctr"/>
          <a:lstStyle/>
          <a:p>
            <a:pPr>
              <a:spcBef>
                <a:spcPct val="0"/>
              </a:spcBef>
              <a:buClrTx/>
              <a:buSzTx/>
              <a:buFontTx/>
              <a:buNone/>
            </a:pPr>
            <a:r>
              <a:rPr kumimoji="1" lang="zh-CN" altLang="en-US"/>
              <a:t>用“</a:t>
            </a:r>
            <a:r>
              <a:rPr kumimoji="1" lang="zh-CN" altLang="en-US">
                <a:solidFill>
                  <a:srgbClr val="0000FF"/>
                </a:solidFill>
              </a:rPr>
              <a:t>口香糖和打包绳</a:t>
            </a:r>
            <a:r>
              <a:rPr kumimoji="1" lang="zh-CN" altLang="en-US"/>
              <a:t>”拼凑起来的</a:t>
            </a:r>
          </a:p>
          <a:p>
            <a:pPr>
              <a:spcBef>
                <a:spcPct val="0"/>
              </a:spcBef>
              <a:buClrTx/>
              <a:buSzTx/>
              <a:buFontTx/>
              <a:buNone/>
            </a:pPr>
            <a:r>
              <a:rPr kumimoji="1" lang="zh-CN" altLang="en-US"/>
              <a:t>可能</a:t>
            </a:r>
            <a:r>
              <a:rPr kumimoji="1" lang="zh-CN" altLang="en-US">
                <a:solidFill>
                  <a:srgbClr val="0000FF"/>
                </a:solidFill>
              </a:rPr>
              <a:t>太慢</a:t>
            </a:r>
            <a:r>
              <a:rPr kumimoji="1" lang="zh-CN" altLang="en-US"/>
              <a:t>、</a:t>
            </a:r>
            <a:r>
              <a:rPr kumimoji="1" lang="zh-CN" altLang="en-US">
                <a:solidFill>
                  <a:srgbClr val="0000FF"/>
                </a:solidFill>
              </a:rPr>
              <a:t>太大</a:t>
            </a:r>
            <a:r>
              <a:rPr kumimoji="1" lang="zh-CN" altLang="en-US"/>
              <a:t>、</a:t>
            </a:r>
            <a:r>
              <a:rPr kumimoji="1" lang="zh-CN" altLang="en-US">
                <a:solidFill>
                  <a:srgbClr val="0000FF"/>
                </a:solidFill>
              </a:rPr>
              <a:t>难以使用</a:t>
            </a:r>
          </a:p>
          <a:p>
            <a:pPr>
              <a:spcBef>
                <a:spcPct val="0"/>
              </a:spcBef>
              <a:buClrTx/>
              <a:buSzTx/>
              <a:buFontTx/>
              <a:buNone/>
            </a:pPr>
            <a:r>
              <a:rPr kumimoji="1" lang="zh-CN" altLang="en-US"/>
              <a:t>并没有考虑软件的总体质量和长期的可维护性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3235">
                                            <p:txEl>
                                              <p:pRg st="1" end="1"/>
                                            </p:txEl>
                                          </p:spTgt>
                                        </p:tgtEl>
                                        <p:attrNameLst>
                                          <p:attrName>style.visibility</p:attrName>
                                        </p:attrNameLst>
                                      </p:cBhvr>
                                      <p:to>
                                        <p:strVal val="visible"/>
                                      </p:to>
                                    </p:set>
                                    <p:animEffect transition="in" filter="strips(downRight)">
                                      <p:cBhvr>
                                        <p:cTn id="7" dur="500"/>
                                        <p:tgtEl>
                                          <p:spTgt spid="223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3235">
                                            <p:txEl>
                                              <p:pRg st="2" end="2"/>
                                            </p:txEl>
                                          </p:spTgt>
                                        </p:tgtEl>
                                        <p:attrNameLst>
                                          <p:attrName>style.visibility</p:attrName>
                                        </p:attrNameLst>
                                      </p:cBhvr>
                                      <p:to>
                                        <p:strVal val="visible"/>
                                      </p:to>
                                    </p:set>
                                    <p:animEffect transition="in" filter="strips(downRight)">
                                      <p:cBhvr>
                                        <p:cTn id="12" dur="500"/>
                                        <p:tgtEl>
                                          <p:spTgt spid="223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223235">
                                            <p:txEl>
                                              <p:pRg st="2" end="2"/>
                                            </p:txEl>
                                          </p:spTgt>
                                        </p:tgtEl>
                                        <p:attrNameLst>
                                          <p:attrName>style.color</p:attrName>
                                        </p:attrNameLst>
                                      </p:cBhvr>
                                      <p:to>
                                        <a:srgbClr val="CC0000"/>
                                      </p:to>
                                    </p:animClr>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3236"/>
                                        </p:tgtEl>
                                        <p:attrNameLst>
                                          <p:attrName>style.visibility</p:attrName>
                                        </p:attrNameLst>
                                      </p:cBhvr>
                                      <p:to>
                                        <p:strVal val="visible"/>
                                      </p:to>
                                    </p:set>
                                    <p:anim calcmode="lin" valueType="num">
                                      <p:cBhvr additive="base">
                                        <p:cTn id="21" dur="500" fill="hold"/>
                                        <p:tgtEl>
                                          <p:spTgt spid="223236"/>
                                        </p:tgtEl>
                                        <p:attrNameLst>
                                          <p:attrName>ppt_x</p:attrName>
                                        </p:attrNameLst>
                                      </p:cBhvr>
                                      <p:tavLst>
                                        <p:tav tm="0">
                                          <p:val>
                                            <p:strVal val="#ppt_x"/>
                                          </p:val>
                                        </p:tav>
                                        <p:tav tm="100000">
                                          <p:val>
                                            <p:strVal val="#ppt_x"/>
                                          </p:val>
                                        </p:tav>
                                      </p:tavLst>
                                    </p:anim>
                                    <p:anim calcmode="lin" valueType="num">
                                      <p:cBhvr additive="base">
                                        <p:cTn id="22" dur="500" fill="hold"/>
                                        <p:tgtEl>
                                          <p:spTgt spid="223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p:cNvSpPr>
            <a:spLocks noGrp="1"/>
          </p:cNvSpPr>
          <p:nvPr>
            <p:ph type="dt" sz="half" idx="10"/>
          </p:nvPr>
        </p:nvSpPr>
        <p:spPr/>
        <p:txBody>
          <a:bodyPr/>
          <a:lstStyle/>
          <a:p>
            <a:fld id="{F8BC8C1C-AC15-4120-9FBE-CFDB14374EB5}" type="datetime1">
              <a:rPr lang="zh-CN" altLang="en-US"/>
              <a:pPr/>
              <a:t>2019/11/7</a:t>
            </a:fld>
            <a:endParaRPr lang="en-US" altLang="zh-CN"/>
          </a:p>
        </p:txBody>
      </p:sp>
      <p:sp>
        <p:nvSpPr>
          <p:cNvPr id="41" name="灯片编号占位符 4"/>
          <p:cNvSpPr>
            <a:spLocks noGrp="1"/>
          </p:cNvSpPr>
          <p:nvPr>
            <p:ph type="sldNum" sz="quarter" idx="11"/>
          </p:nvPr>
        </p:nvSpPr>
        <p:spPr/>
        <p:txBody>
          <a:bodyPr/>
          <a:lstStyle/>
          <a:p>
            <a:fld id="{2C2927C9-1194-4282-9BC0-21D98D22EE80}" type="slidenum">
              <a:rPr lang="en-US" altLang="zh-CN"/>
              <a:pPr/>
              <a:t>105</a:t>
            </a:fld>
            <a:endParaRPr lang="en-US" altLang="zh-CN"/>
          </a:p>
        </p:txBody>
      </p:sp>
      <p:sp>
        <p:nvSpPr>
          <p:cNvPr id="225282" name="Rectangle 2"/>
          <p:cNvSpPr>
            <a:spLocks noGrp="1" noChangeArrowheads="1"/>
          </p:cNvSpPr>
          <p:nvPr>
            <p:ph type="title"/>
          </p:nvPr>
        </p:nvSpPr>
        <p:spPr/>
        <p:txBody>
          <a:bodyPr/>
          <a:lstStyle/>
          <a:p>
            <a:r>
              <a:rPr lang="en-US" altLang="zh-CN"/>
              <a:t>1.6.3 </a:t>
            </a:r>
            <a:r>
              <a:rPr lang="zh-CN" altLang="en-US"/>
              <a:t>增量模型</a:t>
            </a:r>
          </a:p>
        </p:txBody>
      </p:sp>
      <p:sp>
        <p:nvSpPr>
          <p:cNvPr id="225283" name="Rectangle 3"/>
          <p:cNvSpPr>
            <a:spLocks noGrp="1" noChangeArrowheads="1"/>
          </p:cNvSpPr>
          <p:nvPr>
            <p:ph type="body" idx="1"/>
          </p:nvPr>
        </p:nvSpPr>
        <p:spPr>
          <a:xfrm>
            <a:off x="468313" y="914400"/>
            <a:ext cx="8229600" cy="5073650"/>
          </a:xfrm>
        </p:spPr>
        <p:txBody>
          <a:bodyPr/>
          <a:lstStyle/>
          <a:p>
            <a:r>
              <a:rPr lang="zh-CN" altLang="en-US"/>
              <a:t>增量模型中，</a:t>
            </a:r>
            <a:r>
              <a:rPr lang="zh-CN" altLang="en-US">
                <a:solidFill>
                  <a:srgbClr val="0000FF"/>
                </a:solidFill>
              </a:rPr>
              <a:t>软件</a:t>
            </a:r>
            <a:r>
              <a:rPr lang="zh-CN" altLang="en-US"/>
              <a:t>被作为一系列的</a:t>
            </a:r>
            <a:r>
              <a:rPr lang="zh-CN" altLang="en-US">
                <a:solidFill>
                  <a:srgbClr val="0000FF"/>
                </a:solidFill>
              </a:rPr>
              <a:t>增量构件</a:t>
            </a:r>
            <a:r>
              <a:rPr lang="zh-CN" altLang="en-US"/>
              <a:t>来设计、实现、集成和测试。</a:t>
            </a:r>
          </a:p>
          <a:p>
            <a:pPr lvl="1"/>
            <a:r>
              <a:rPr lang="zh-CN" altLang="en-US"/>
              <a:t>如：开发字处理软件</a:t>
            </a:r>
          </a:p>
          <a:p>
            <a:pPr lvl="2"/>
            <a:r>
              <a:rPr lang="zh-CN" altLang="en-US">
                <a:solidFill>
                  <a:srgbClr val="0000FF"/>
                </a:solidFill>
              </a:rPr>
              <a:t>增量</a:t>
            </a:r>
            <a:r>
              <a:rPr lang="en-US" altLang="zh-CN">
                <a:solidFill>
                  <a:srgbClr val="0000FF"/>
                </a:solidFill>
              </a:rPr>
              <a:t>1</a:t>
            </a:r>
            <a:r>
              <a:rPr lang="zh-CN" altLang="en-US">
                <a:solidFill>
                  <a:srgbClr val="0000FF"/>
                </a:solidFill>
              </a:rPr>
              <a:t>：</a:t>
            </a:r>
            <a:r>
              <a:rPr lang="zh-CN" altLang="en-US"/>
              <a:t>基本的文件管理、编辑和文档生成功能；</a:t>
            </a:r>
          </a:p>
          <a:p>
            <a:pPr lvl="2"/>
            <a:r>
              <a:rPr lang="zh-CN" altLang="en-US">
                <a:solidFill>
                  <a:srgbClr val="0000FF"/>
                </a:solidFill>
              </a:rPr>
              <a:t>增量</a:t>
            </a:r>
            <a:r>
              <a:rPr lang="en-US" altLang="zh-CN">
                <a:solidFill>
                  <a:srgbClr val="0000FF"/>
                </a:solidFill>
              </a:rPr>
              <a:t>2</a:t>
            </a:r>
            <a:r>
              <a:rPr lang="zh-CN" altLang="en-US">
                <a:solidFill>
                  <a:srgbClr val="0000FF"/>
                </a:solidFill>
              </a:rPr>
              <a:t>：</a:t>
            </a:r>
            <a:r>
              <a:rPr lang="zh-CN" altLang="en-US"/>
              <a:t>发布更加完善的编辑和文档生成功能；</a:t>
            </a:r>
          </a:p>
          <a:p>
            <a:pPr lvl="2"/>
            <a:r>
              <a:rPr lang="zh-CN" altLang="en-US">
                <a:solidFill>
                  <a:srgbClr val="0000FF"/>
                </a:solidFill>
              </a:rPr>
              <a:t>增量</a:t>
            </a:r>
            <a:r>
              <a:rPr lang="en-US" altLang="zh-CN">
                <a:solidFill>
                  <a:srgbClr val="0000FF"/>
                </a:solidFill>
              </a:rPr>
              <a:t>3</a:t>
            </a:r>
            <a:r>
              <a:rPr lang="zh-CN" altLang="en-US">
                <a:solidFill>
                  <a:srgbClr val="0000FF"/>
                </a:solidFill>
              </a:rPr>
              <a:t>：</a:t>
            </a:r>
            <a:r>
              <a:rPr lang="zh-CN" altLang="en-US"/>
              <a:t>实现拼写和文法检查功能；</a:t>
            </a:r>
          </a:p>
          <a:p>
            <a:pPr lvl="2"/>
            <a:r>
              <a:rPr lang="zh-CN" altLang="en-US">
                <a:solidFill>
                  <a:srgbClr val="0000FF"/>
                </a:solidFill>
              </a:rPr>
              <a:t>增量</a:t>
            </a:r>
            <a:r>
              <a:rPr lang="en-US" altLang="zh-CN">
                <a:solidFill>
                  <a:srgbClr val="0000FF"/>
                </a:solidFill>
              </a:rPr>
              <a:t>4</a:t>
            </a:r>
            <a:r>
              <a:rPr lang="zh-CN" altLang="en-US">
                <a:solidFill>
                  <a:srgbClr val="0000FF"/>
                </a:solidFill>
              </a:rPr>
              <a:t>：</a:t>
            </a:r>
            <a:r>
              <a:rPr lang="zh-CN" altLang="en-US"/>
              <a:t>完成高级的页面布局功能</a:t>
            </a:r>
          </a:p>
        </p:txBody>
      </p:sp>
      <p:sp>
        <p:nvSpPr>
          <p:cNvPr id="225284" name="AutoShape 4"/>
          <p:cNvSpPr>
            <a:spLocks noChangeArrowheads="1"/>
          </p:cNvSpPr>
          <p:nvPr/>
        </p:nvSpPr>
        <p:spPr bwMode="auto">
          <a:xfrm>
            <a:off x="838200" y="40528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分析</a:t>
            </a:r>
          </a:p>
        </p:txBody>
      </p:sp>
      <p:sp>
        <p:nvSpPr>
          <p:cNvPr id="225285" name="AutoShape 5"/>
          <p:cNvSpPr>
            <a:spLocks noChangeArrowheads="1"/>
          </p:cNvSpPr>
          <p:nvPr/>
        </p:nvSpPr>
        <p:spPr bwMode="auto">
          <a:xfrm>
            <a:off x="2286000" y="40528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设计</a:t>
            </a:r>
          </a:p>
        </p:txBody>
      </p:sp>
      <p:sp>
        <p:nvSpPr>
          <p:cNvPr id="225286" name="AutoShape 6"/>
          <p:cNvSpPr>
            <a:spLocks noChangeArrowheads="1"/>
          </p:cNvSpPr>
          <p:nvPr/>
        </p:nvSpPr>
        <p:spPr bwMode="auto">
          <a:xfrm>
            <a:off x="3733800" y="40528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25287" name="AutoShape 7"/>
          <p:cNvSpPr>
            <a:spLocks noChangeArrowheads="1"/>
          </p:cNvSpPr>
          <p:nvPr/>
        </p:nvSpPr>
        <p:spPr bwMode="auto">
          <a:xfrm>
            <a:off x="5257800" y="40528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25288" name="AutoShape 8"/>
          <p:cNvSpPr>
            <a:spLocks noChangeArrowheads="1"/>
          </p:cNvSpPr>
          <p:nvPr/>
        </p:nvSpPr>
        <p:spPr bwMode="auto">
          <a:xfrm>
            <a:off x="6553200" y="4052887"/>
            <a:ext cx="14478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交付用户</a:t>
            </a:r>
          </a:p>
        </p:txBody>
      </p:sp>
      <p:cxnSp>
        <p:nvCxnSpPr>
          <p:cNvPr id="225289" name="AutoShape 9"/>
          <p:cNvCxnSpPr>
            <a:cxnSpLocks noChangeShapeType="1"/>
            <a:stCxn id="225284" idx="3"/>
            <a:endCxn id="225285" idx="1"/>
          </p:cNvCxnSpPr>
          <p:nvPr/>
        </p:nvCxnSpPr>
        <p:spPr bwMode="auto">
          <a:xfrm>
            <a:off x="1981200" y="4281487"/>
            <a:ext cx="304800" cy="0"/>
          </a:xfrm>
          <a:prstGeom prst="straightConnector1">
            <a:avLst/>
          </a:prstGeom>
          <a:noFill/>
          <a:ln w="76200">
            <a:solidFill>
              <a:schemeClr val="accent2"/>
            </a:solidFill>
            <a:round/>
            <a:headEnd/>
            <a:tailEnd type="triangle" w="med" len="med"/>
          </a:ln>
          <a:effectLst/>
        </p:spPr>
      </p:cxnSp>
      <p:cxnSp>
        <p:nvCxnSpPr>
          <p:cNvPr id="225290" name="AutoShape 10"/>
          <p:cNvCxnSpPr>
            <a:cxnSpLocks noChangeShapeType="1"/>
            <a:stCxn id="225285" idx="3"/>
            <a:endCxn id="225286" idx="1"/>
          </p:cNvCxnSpPr>
          <p:nvPr/>
        </p:nvCxnSpPr>
        <p:spPr bwMode="auto">
          <a:xfrm>
            <a:off x="3429000" y="4281487"/>
            <a:ext cx="304800" cy="0"/>
          </a:xfrm>
          <a:prstGeom prst="straightConnector1">
            <a:avLst/>
          </a:prstGeom>
          <a:noFill/>
          <a:ln w="76200">
            <a:solidFill>
              <a:schemeClr val="accent2"/>
            </a:solidFill>
            <a:round/>
            <a:headEnd/>
            <a:tailEnd type="triangle" w="med" len="med"/>
          </a:ln>
          <a:effectLst/>
        </p:spPr>
      </p:cxnSp>
      <p:cxnSp>
        <p:nvCxnSpPr>
          <p:cNvPr id="225291" name="AutoShape 11"/>
          <p:cNvCxnSpPr>
            <a:cxnSpLocks noChangeShapeType="1"/>
            <a:stCxn id="225286" idx="3"/>
            <a:endCxn id="225287" idx="1"/>
          </p:cNvCxnSpPr>
          <p:nvPr/>
        </p:nvCxnSpPr>
        <p:spPr bwMode="auto">
          <a:xfrm>
            <a:off x="4876800" y="4281487"/>
            <a:ext cx="381000" cy="0"/>
          </a:xfrm>
          <a:prstGeom prst="straightConnector1">
            <a:avLst/>
          </a:prstGeom>
          <a:noFill/>
          <a:ln w="76200">
            <a:solidFill>
              <a:schemeClr val="accent2"/>
            </a:solidFill>
            <a:round/>
            <a:headEnd/>
            <a:tailEnd type="triangle" w="med" len="med"/>
          </a:ln>
          <a:effectLst/>
        </p:spPr>
      </p:cxnSp>
      <p:sp>
        <p:nvSpPr>
          <p:cNvPr id="225292" name="AutoShape 12"/>
          <p:cNvSpPr>
            <a:spLocks noChangeArrowheads="1"/>
          </p:cNvSpPr>
          <p:nvPr/>
        </p:nvSpPr>
        <p:spPr bwMode="auto">
          <a:xfrm>
            <a:off x="1143000" y="47386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分析</a:t>
            </a:r>
          </a:p>
        </p:txBody>
      </p:sp>
      <p:sp>
        <p:nvSpPr>
          <p:cNvPr id="225293" name="AutoShape 13"/>
          <p:cNvSpPr>
            <a:spLocks noChangeArrowheads="1"/>
          </p:cNvSpPr>
          <p:nvPr/>
        </p:nvSpPr>
        <p:spPr bwMode="auto">
          <a:xfrm>
            <a:off x="2590800" y="47386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设计</a:t>
            </a:r>
          </a:p>
        </p:txBody>
      </p:sp>
      <p:sp>
        <p:nvSpPr>
          <p:cNvPr id="225294" name="AutoShape 14"/>
          <p:cNvSpPr>
            <a:spLocks noChangeArrowheads="1"/>
          </p:cNvSpPr>
          <p:nvPr/>
        </p:nvSpPr>
        <p:spPr bwMode="auto">
          <a:xfrm>
            <a:off x="4038600" y="47386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25295" name="AutoShape 15"/>
          <p:cNvSpPr>
            <a:spLocks noChangeArrowheads="1"/>
          </p:cNvSpPr>
          <p:nvPr/>
        </p:nvSpPr>
        <p:spPr bwMode="auto">
          <a:xfrm>
            <a:off x="5562600" y="47386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25296" name="AutoShape 16"/>
          <p:cNvSpPr>
            <a:spLocks noChangeArrowheads="1"/>
          </p:cNvSpPr>
          <p:nvPr/>
        </p:nvSpPr>
        <p:spPr bwMode="auto">
          <a:xfrm>
            <a:off x="6858000" y="4738687"/>
            <a:ext cx="14478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交付用户</a:t>
            </a:r>
          </a:p>
        </p:txBody>
      </p:sp>
      <p:cxnSp>
        <p:nvCxnSpPr>
          <p:cNvPr id="225297" name="AutoShape 17"/>
          <p:cNvCxnSpPr>
            <a:cxnSpLocks noChangeShapeType="1"/>
            <a:stCxn id="225292" idx="3"/>
            <a:endCxn id="225293" idx="1"/>
          </p:cNvCxnSpPr>
          <p:nvPr/>
        </p:nvCxnSpPr>
        <p:spPr bwMode="auto">
          <a:xfrm>
            <a:off x="2286000" y="4967287"/>
            <a:ext cx="304800" cy="0"/>
          </a:xfrm>
          <a:prstGeom prst="straightConnector1">
            <a:avLst/>
          </a:prstGeom>
          <a:noFill/>
          <a:ln w="76200">
            <a:solidFill>
              <a:schemeClr val="accent2"/>
            </a:solidFill>
            <a:round/>
            <a:headEnd/>
            <a:tailEnd type="triangle" w="med" len="med"/>
          </a:ln>
          <a:effectLst/>
        </p:spPr>
      </p:cxnSp>
      <p:cxnSp>
        <p:nvCxnSpPr>
          <p:cNvPr id="225298" name="AutoShape 18"/>
          <p:cNvCxnSpPr>
            <a:cxnSpLocks noChangeShapeType="1"/>
            <a:stCxn id="225293" idx="3"/>
            <a:endCxn id="225294" idx="1"/>
          </p:cNvCxnSpPr>
          <p:nvPr/>
        </p:nvCxnSpPr>
        <p:spPr bwMode="auto">
          <a:xfrm>
            <a:off x="3733800" y="4967287"/>
            <a:ext cx="304800" cy="0"/>
          </a:xfrm>
          <a:prstGeom prst="straightConnector1">
            <a:avLst/>
          </a:prstGeom>
          <a:noFill/>
          <a:ln w="76200">
            <a:solidFill>
              <a:schemeClr val="accent2"/>
            </a:solidFill>
            <a:round/>
            <a:headEnd/>
            <a:tailEnd type="triangle" w="med" len="med"/>
          </a:ln>
          <a:effectLst/>
        </p:spPr>
      </p:cxnSp>
      <p:cxnSp>
        <p:nvCxnSpPr>
          <p:cNvPr id="225299" name="AutoShape 19"/>
          <p:cNvCxnSpPr>
            <a:cxnSpLocks noChangeShapeType="1"/>
            <a:stCxn id="225294" idx="3"/>
            <a:endCxn id="225295" idx="1"/>
          </p:cNvCxnSpPr>
          <p:nvPr/>
        </p:nvCxnSpPr>
        <p:spPr bwMode="auto">
          <a:xfrm>
            <a:off x="5181600" y="4967287"/>
            <a:ext cx="381000" cy="0"/>
          </a:xfrm>
          <a:prstGeom prst="straightConnector1">
            <a:avLst/>
          </a:prstGeom>
          <a:noFill/>
          <a:ln w="76200">
            <a:solidFill>
              <a:schemeClr val="accent2"/>
            </a:solidFill>
            <a:round/>
            <a:headEnd/>
            <a:tailEnd type="triangle" w="med" len="med"/>
          </a:ln>
          <a:effectLst/>
        </p:spPr>
      </p:cxnSp>
      <p:sp>
        <p:nvSpPr>
          <p:cNvPr id="225300" name="AutoShape 20"/>
          <p:cNvSpPr>
            <a:spLocks noChangeArrowheads="1"/>
          </p:cNvSpPr>
          <p:nvPr/>
        </p:nvSpPr>
        <p:spPr bwMode="auto">
          <a:xfrm>
            <a:off x="1600200" y="54244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分析</a:t>
            </a:r>
          </a:p>
        </p:txBody>
      </p:sp>
      <p:sp>
        <p:nvSpPr>
          <p:cNvPr id="225301" name="AutoShape 21"/>
          <p:cNvSpPr>
            <a:spLocks noChangeArrowheads="1"/>
          </p:cNvSpPr>
          <p:nvPr/>
        </p:nvSpPr>
        <p:spPr bwMode="auto">
          <a:xfrm>
            <a:off x="3048000" y="54244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设计</a:t>
            </a:r>
          </a:p>
        </p:txBody>
      </p:sp>
      <p:sp>
        <p:nvSpPr>
          <p:cNvPr id="225302" name="AutoShape 22"/>
          <p:cNvSpPr>
            <a:spLocks noChangeArrowheads="1"/>
          </p:cNvSpPr>
          <p:nvPr/>
        </p:nvSpPr>
        <p:spPr bwMode="auto">
          <a:xfrm>
            <a:off x="4495800" y="54244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25303" name="AutoShape 23"/>
          <p:cNvSpPr>
            <a:spLocks noChangeArrowheads="1"/>
          </p:cNvSpPr>
          <p:nvPr/>
        </p:nvSpPr>
        <p:spPr bwMode="auto">
          <a:xfrm>
            <a:off x="6019800" y="54244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25304" name="AutoShape 24"/>
          <p:cNvSpPr>
            <a:spLocks noChangeArrowheads="1"/>
          </p:cNvSpPr>
          <p:nvPr/>
        </p:nvSpPr>
        <p:spPr bwMode="auto">
          <a:xfrm>
            <a:off x="7315200" y="5424487"/>
            <a:ext cx="14478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交付用户</a:t>
            </a:r>
          </a:p>
        </p:txBody>
      </p:sp>
      <p:cxnSp>
        <p:nvCxnSpPr>
          <p:cNvPr id="225305" name="AutoShape 25"/>
          <p:cNvCxnSpPr>
            <a:cxnSpLocks noChangeShapeType="1"/>
            <a:stCxn id="225300" idx="3"/>
            <a:endCxn id="225301" idx="1"/>
          </p:cNvCxnSpPr>
          <p:nvPr/>
        </p:nvCxnSpPr>
        <p:spPr bwMode="auto">
          <a:xfrm>
            <a:off x="2743200" y="5653087"/>
            <a:ext cx="304800" cy="0"/>
          </a:xfrm>
          <a:prstGeom prst="straightConnector1">
            <a:avLst/>
          </a:prstGeom>
          <a:noFill/>
          <a:ln w="76200">
            <a:solidFill>
              <a:schemeClr val="accent2"/>
            </a:solidFill>
            <a:round/>
            <a:headEnd/>
            <a:tailEnd type="triangle" w="med" len="med"/>
          </a:ln>
          <a:effectLst/>
        </p:spPr>
      </p:cxnSp>
      <p:cxnSp>
        <p:nvCxnSpPr>
          <p:cNvPr id="225306" name="AutoShape 26"/>
          <p:cNvCxnSpPr>
            <a:cxnSpLocks noChangeShapeType="1"/>
            <a:stCxn id="225301" idx="3"/>
            <a:endCxn id="225302" idx="1"/>
          </p:cNvCxnSpPr>
          <p:nvPr/>
        </p:nvCxnSpPr>
        <p:spPr bwMode="auto">
          <a:xfrm>
            <a:off x="4191000" y="5653087"/>
            <a:ext cx="304800" cy="0"/>
          </a:xfrm>
          <a:prstGeom prst="straightConnector1">
            <a:avLst/>
          </a:prstGeom>
          <a:noFill/>
          <a:ln w="76200">
            <a:solidFill>
              <a:schemeClr val="accent2"/>
            </a:solidFill>
            <a:round/>
            <a:headEnd/>
            <a:tailEnd type="triangle" w="med" len="med"/>
          </a:ln>
          <a:effectLst/>
        </p:spPr>
      </p:cxnSp>
      <p:cxnSp>
        <p:nvCxnSpPr>
          <p:cNvPr id="225307" name="AutoShape 27"/>
          <p:cNvCxnSpPr>
            <a:cxnSpLocks noChangeShapeType="1"/>
            <a:stCxn id="225302" idx="3"/>
            <a:endCxn id="225303" idx="1"/>
          </p:cNvCxnSpPr>
          <p:nvPr/>
        </p:nvCxnSpPr>
        <p:spPr bwMode="auto">
          <a:xfrm>
            <a:off x="5638800" y="5653087"/>
            <a:ext cx="381000" cy="0"/>
          </a:xfrm>
          <a:prstGeom prst="straightConnector1">
            <a:avLst/>
          </a:prstGeom>
          <a:noFill/>
          <a:ln w="76200">
            <a:solidFill>
              <a:schemeClr val="accent2"/>
            </a:solidFill>
            <a:round/>
            <a:headEnd/>
            <a:tailEnd type="triangle" w="med" len="med"/>
          </a:ln>
          <a:effectLst/>
        </p:spPr>
      </p:cxnSp>
      <p:sp>
        <p:nvSpPr>
          <p:cNvPr id="225308" name="Rectangle 28"/>
          <p:cNvSpPr>
            <a:spLocks noChangeArrowheads="1"/>
          </p:cNvSpPr>
          <p:nvPr/>
        </p:nvSpPr>
        <p:spPr bwMode="auto">
          <a:xfrm>
            <a:off x="0" y="4129087"/>
            <a:ext cx="887413" cy="42703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200">
                <a:solidFill>
                  <a:srgbClr val="0000FF"/>
                </a:solidFill>
                <a:latin typeface="黑体" pitchFamily="2" charset="-122"/>
              </a:rPr>
              <a:t>增量</a:t>
            </a:r>
            <a:r>
              <a:rPr lang="en-US" altLang="zh-CN" sz="2200">
                <a:solidFill>
                  <a:srgbClr val="0000FF"/>
                </a:solidFill>
                <a:latin typeface="黑体" pitchFamily="2" charset="-122"/>
              </a:rPr>
              <a:t>1</a:t>
            </a:r>
          </a:p>
        </p:txBody>
      </p:sp>
      <p:sp>
        <p:nvSpPr>
          <p:cNvPr id="225309" name="Rectangle 29"/>
          <p:cNvSpPr>
            <a:spLocks noChangeArrowheads="1"/>
          </p:cNvSpPr>
          <p:nvPr/>
        </p:nvSpPr>
        <p:spPr bwMode="auto">
          <a:xfrm>
            <a:off x="0" y="4738687"/>
            <a:ext cx="887413" cy="42703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200">
                <a:solidFill>
                  <a:srgbClr val="0000FF"/>
                </a:solidFill>
                <a:latin typeface="黑体" pitchFamily="2" charset="-122"/>
              </a:rPr>
              <a:t>增量</a:t>
            </a:r>
            <a:r>
              <a:rPr lang="en-US" altLang="zh-CN" sz="2200">
                <a:solidFill>
                  <a:srgbClr val="0000FF"/>
                </a:solidFill>
                <a:latin typeface="黑体" pitchFamily="2" charset="-122"/>
              </a:rPr>
              <a:t>2</a:t>
            </a:r>
          </a:p>
        </p:txBody>
      </p:sp>
      <p:sp>
        <p:nvSpPr>
          <p:cNvPr id="225310" name="Rectangle 30"/>
          <p:cNvSpPr>
            <a:spLocks noChangeArrowheads="1"/>
          </p:cNvSpPr>
          <p:nvPr/>
        </p:nvSpPr>
        <p:spPr bwMode="auto">
          <a:xfrm>
            <a:off x="0" y="5348287"/>
            <a:ext cx="887413" cy="42703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200">
                <a:solidFill>
                  <a:srgbClr val="0000FF"/>
                </a:solidFill>
                <a:latin typeface="黑体" pitchFamily="2" charset="-122"/>
              </a:rPr>
              <a:t>增量</a:t>
            </a:r>
            <a:r>
              <a:rPr lang="en-US" altLang="zh-CN" sz="2200">
                <a:solidFill>
                  <a:srgbClr val="0000FF"/>
                </a:solidFill>
                <a:latin typeface="黑体" pitchFamily="2" charset="-122"/>
              </a:rPr>
              <a:t>3</a:t>
            </a:r>
          </a:p>
        </p:txBody>
      </p:sp>
      <p:sp>
        <p:nvSpPr>
          <p:cNvPr id="225311" name="AutoShape 31"/>
          <p:cNvSpPr>
            <a:spLocks noChangeArrowheads="1"/>
          </p:cNvSpPr>
          <p:nvPr/>
        </p:nvSpPr>
        <p:spPr bwMode="auto">
          <a:xfrm>
            <a:off x="1981200" y="60340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分析</a:t>
            </a:r>
          </a:p>
        </p:txBody>
      </p:sp>
      <p:sp>
        <p:nvSpPr>
          <p:cNvPr id="225312" name="AutoShape 32"/>
          <p:cNvSpPr>
            <a:spLocks noChangeArrowheads="1"/>
          </p:cNvSpPr>
          <p:nvPr/>
        </p:nvSpPr>
        <p:spPr bwMode="auto">
          <a:xfrm>
            <a:off x="3429000" y="60340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设计</a:t>
            </a:r>
          </a:p>
        </p:txBody>
      </p:sp>
      <p:sp>
        <p:nvSpPr>
          <p:cNvPr id="225313" name="AutoShape 33"/>
          <p:cNvSpPr>
            <a:spLocks noChangeArrowheads="1"/>
          </p:cNvSpPr>
          <p:nvPr/>
        </p:nvSpPr>
        <p:spPr bwMode="auto">
          <a:xfrm>
            <a:off x="4876800" y="60340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25314" name="AutoShape 34"/>
          <p:cNvSpPr>
            <a:spLocks noChangeArrowheads="1"/>
          </p:cNvSpPr>
          <p:nvPr/>
        </p:nvSpPr>
        <p:spPr bwMode="auto">
          <a:xfrm>
            <a:off x="6400800" y="6034087"/>
            <a:ext cx="1143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25315" name="AutoShape 35"/>
          <p:cNvSpPr>
            <a:spLocks noChangeArrowheads="1"/>
          </p:cNvSpPr>
          <p:nvPr/>
        </p:nvSpPr>
        <p:spPr bwMode="auto">
          <a:xfrm>
            <a:off x="7696200" y="6034087"/>
            <a:ext cx="1447800" cy="457200"/>
          </a:xfrm>
          <a:prstGeom prst="roundRect">
            <a:avLst>
              <a:gd name="adj" fmla="val 16667"/>
            </a:avLst>
          </a:prstGeom>
          <a:solidFill>
            <a:schemeClr val="bg1"/>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交付用户</a:t>
            </a:r>
          </a:p>
        </p:txBody>
      </p:sp>
      <p:cxnSp>
        <p:nvCxnSpPr>
          <p:cNvPr id="225316" name="AutoShape 36"/>
          <p:cNvCxnSpPr>
            <a:cxnSpLocks noChangeShapeType="1"/>
            <a:stCxn id="225311" idx="3"/>
            <a:endCxn id="225312" idx="1"/>
          </p:cNvCxnSpPr>
          <p:nvPr/>
        </p:nvCxnSpPr>
        <p:spPr bwMode="auto">
          <a:xfrm>
            <a:off x="3124200" y="6262687"/>
            <a:ext cx="304800" cy="0"/>
          </a:xfrm>
          <a:prstGeom prst="straightConnector1">
            <a:avLst/>
          </a:prstGeom>
          <a:noFill/>
          <a:ln w="76200">
            <a:solidFill>
              <a:schemeClr val="accent2"/>
            </a:solidFill>
            <a:round/>
            <a:headEnd/>
            <a:tailEnd type="triangle" w="med" len="med"/>
          </a:ln>
          <a:effectLst/>
        </p:spPr>
      </p:cxnSp>
      <p:cxnSp>
        <p:nvCxnSpPr>
          <p:cNvPr id="225317" name="AutoShape 37"/>
          <p:cNvCxnSpPr>
            <a:cxnSpLocks noChangeShapeType="1"/>
            <a:stCxn id="225312" idx="3"/>
            <a:endCxn id="225313" idx="1"/>
          </p:cNvCxnSpPr>
          <p:nvPr/>
        </p:nvCxnSpPr>
        <p:spPr bwMode="auto">
          <a:xfrm>
            <a:off x="4572000" y="6262687"/>
            <a:ext cx="304800" cy="0"/>
          </a:xfrm>
          <a:prstGeom prst="straightConnector1">
            <a:avLst/>
          </a:prstGeom>
          <a:noFill/>
          <a:ln w="76200">
            <a:solidFill>
              <a:schemeClr val="accent2"/>
            </a:solidFill>
            <a:round/>
            <a:headEnd/>
            <a:tailEnd type="triangle" w="med" len="med"/>
          </a:ln>
          <a:effectLst/>
        </p:spPr>
      </p:cxnSp>
      <p:cxnSp>
        <p:nvCxnSpPr>
          <p:cNvPr id="225318" name="AutoShape 38"/>
          <p:cNvCxnSpPr>
            <a:cxnSpLocks noChangeShapeType="1"/>
            <a:stCxn id="225313" idx="3"/>
            <a:endCxn id="225314" idx="1"/>
          </p:cNvCxnSpPr>
          <p:nvPr/>
        </p:nvCxnSpPr>
        <p:spPr bwMode="auto">
          <a:xfrm>
            <a:off x="6019800" y="6262687"/>
            <a:ext cx="381000" cy="0"/>
          </a:xfrm>
          <a:prstGeom prst="straightConnector1">
            <a:avLst/>
          </a:prstGeom>
          <a:noFill/>
          <a:ln w="76200">
            <a:solidFill>
              <a:schemeClr val="accent2"/>
            </a:solidFill>
            <a:round/>
            <a:headEnd/>
            <a:tailEnd type="triangle" w="med" len="med"/>
          </a:ln>
          <a:effectLst/>
        </p:spPr>
      </p:cxnSp>
      <p:sp>
        <p:nvSpPr>
          <p:cNvPr id="225319" name="Rectangle 39"/>
          <p:cNvSpPr>
            <a:spLocks noChangeArrowheads="1"/>
          </p:cNvSpPr>
          <p:nvPr/>
        </p:nvSpPr>
        <p:spPr bwMode="auto">
          <a:xfrm>
            <a:off x="0" y="5957887"/>
            <a:ext cx="887413" cy="42703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200">
                <a:solidFill>
                  <a:srgbClr val="0000FF"/>
                </a:solidFill>
                <a:latin typeface="黑体" pitchFamily="2" charset="-122"/>
              </a:rPr>
              <a:t>增量</a:t>
            </a:r>
            <a:r>
              <a:rPr lang="en-US" altLang="zh-CN" sz="2200">
                <a:solidFill>
                  <a:srgbClr val="0000FF"/>
                </a:solidFill>
                <a:latin typeface="黑体" pitchFamily="2" charset="-122"/>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trips(downRight)">
                                      <p:cBhvr>
                                        <p:cTn id="7" dur="500"/>
                                        <p:tgtEl>
                                          <p:spTgt spid="225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283">
                                            <p:txEl>
                                              <p:pRg st="1" end="1"/>
                                            </p:txEl>
                                          </p:spTgt>
                                        </p:tgtEl>
                                        <p:attrNameLst>
                                          <p:attrName>style.visibility</p:attrName>
                                        </p:attrNameLst>
                                      </p:cBhvr>
                                      <p:to>
                                        <p:strVal val="visible"/>
                                      </p:to>
                                    </p:set>
                                    <p:animEffect transition="in" filter="strips(downRight)">
                                      <p:cBhvr>
                                        <p:cTn id="12" dur="500"/>
                                        <p:tgtEl>
                                          <p:spTgt spid="225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283">
                                            <p:txEl>
                                              <p:pRg st="2" end="2"/>
                                            </p:txEl>
                                          </p:spTgt>
                                        </p:tgtEl>
                                        <p:attrNameLst>
                                          <p:attrName>style.visibility</p:attrName>
                                        </p:attrNameLst>
                                      </p:cBhvr>
                                      <p:to>
                                        <p:strVal val="visible"/>
                                      </p:to>
                                    </p:set>
                                    <p:animEffect transition="in" filter="strips(downRight)">
                                      <p:cBhvr>
                                        <p:cTn id="17" dur="500"/>
                                        <p:tgtEl>
                                          <p:spTgt spid="225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25308"/>
                                        </p:tgtEl>
                                        <p:attrNameLst>
                                          <p:attrName>style.visibility</p:attrName>
                                        </p:attrNameLst>
                                      </p:cBhvr>
                                      <p:to>
                                        <p:strVal val="visible"/>
                                      </p:to>
                                    </p:set>
                                    <p:animEffect transition="in" filter="strips(downRight)">
                                      <p:cBhvr>
                                        <p:cTn id="22" dur="500"/>
                                        <p:tgtEl>
                                          <p:spTgt spid="22530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5284"/>
                                        </p:tgtEl>
                                        <p:attrNameLst>
                                          <p:attrName>style.visibility</p:attrName>
                                        </p:attrNameLst>
                                      </p:cBhvr>
                                      <p:to>
                                        <p:strVal val="visible"/>
                                      </p:to>
                                    </p:set>
                                    <p:animEffect transition="in" filter="strips(downRight)">
                                      <p:cBhvr>
                                        <p:cTn id="27" dur="500"/>
                                        <p:tgtEl>
                                          <p:spTgt spid="225284"/>
                                        </p:tgtEl>
                                      </p:cBhvr>
                                    </p:animEffect>
                                  </p:childTnLst>
                                </p:cTn>
                              </p:par>
                              <p:par>
                                <p:cTn id="28" presetID="18" presetClass="entr" presetSubtype="6" fill="hold" nodeType="withEffect">
                                  <p:stCondLst>
                                    <p:cond delay="0"/>
                                  </p:stCondLst>
                                  <p:childTnLst>
                                    <p:set>
                                      <p:cBhvr>
                                        <p:cTn id="29" dur="1" fill="hold">
                                          <p:stCondLst>
                                            <p:cond delay="0"/>
                                          </p:stCondLst>
                                        </p:cTn>
                                        <p:tgtEl>
                                          <p:spTgt spid="225289"/>
                                        </p:tgtEl>
                                        <p:attrNameLst>
                                          <p:attrName>style.visibility</p:attrName>
                                        </p:attrNameLst>
                                      </p:cBhvr>
                                      <p:to>
                                        <p:strVal val="visible"/>
                                      </p:to>
                                    </p:set>
                                    <p:animEffect transition="in" filter="strips(downRight)">
                                      <p:cBhvr>
                                        <p:cTn id="30" dur="500"/>
                                        <p:tgtEl>
                                          <p:spTgt spid="22528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225285"/>
                                        </p:tgtEl>
                                        <p:attrNameLst>
                                          <p:attrName>style.visibility</p:attrName>
                                        </p:attrNameLst>
                                      </p:cBhvr>
                                      <p:to>
                                        <p:strVal val="visible"/>
                                      </p:to>
                                    </p:set>
                                    <p:animEffect transition="in" filter="strips(downRight)">
                                      <p:cBhvr>
                                        <p:cTn id="35" dur="500"/>
                                        <p:tgtEl>
                                          <p:spTgt spid="225285"/>
                                        </p:tgtEl>
                                      </p:cBhvr>
                                    </p:animEffect>
                                  </p:childTnLst>
                                </p:cTn>
                              </p:par>
                              <p:par>
                                <p:cTn id="36" presetID="18" presetClass="entr" presetSubtype="6" fill="hold" nodeType="withEffect">
                                  <p:stCondLst>
                                    <p:cond delay="0"/>
                                  </p:stCondLst>
                                  <p:childTnLst>
                                    <p:set>
                                      <p:cBhvr>
                                        <p:cTn id="37" dur="1" fill="hold">
                                          <p:stCondLst>
                                            <p:cond delay="0"/>
                                          </p:stCondLst>
                                        </p:cTn>
                                        <p:tgtEl>
                                          <p:spTgt spid="225290"/>
                                        </p:tgtEl>
                                        <p:attrNameLst>
                                          <p:attrName>style.visibility</p:attrName>
                                        </p:attrNameLst>
                                      </p:cBhvr>
                                      <p:to>
                                        <p:strVal val="visible"/>
                                      </p:to>
                                    </p:set>
                                    <p:animEffect transition="in" filter="strips(downRight)">
                                      <p:cBhvr>
                                        <p:cTn id="38" dur="500"/>
                                        <p:tgtEl>
                                          <p:spTgt spid="225290"/>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225286"/>
                                        </p:tgtEl>
                                        <p:attrNameLst>
                                          <p:attrName>style.visibility</p:attrName>
                                        </p:attrNameLst>
                                      </p:cBhvr>
                                      <p:to>
                                        <p:strVal val="visible"/>
                                      </p:to>
                                    </p:set>
                                    <p:animEffect transition="in" filter="strips(downRight)">
                                      <p:cBhvr>
                                        <p:cTn id="43" dur="500"/>
                                        <p:tgtEl>
                                          <p:spTgt spid="225286"/>
                                        </p:tgtEl>
                                      </p:cBhvr>
                                    </p:animEffect>
                                  </p:childTnLst>
                                </p:cTn>
                              </p:par>
                              <p:par>
                                <p:cTn id="44" presetID="18" presetClass="entr" presetSubtype="6" fill="hold" nodeType="withEffect">
                                  <p:stCondLst>
                                    <p:cond delay="0"/>
                                  </p:stCondLst>
                                  <p:childTnLst>
                                    <p:set>
                                      <p:cBhvr>
                                        <p:cTn id="45" dur="1" fill="hold">
                                          <p:stCondLst>
                                            <p:cond delay="0"/>
                                          </p:stCondLst>
                                        </p:cTn>
                                        <p:tgtEl>
                                          <p:spTgt spid="225291"/>
                                        </p:tgtEl>
                                        <p:attrNameLst>
                                          <p:attrName>style.visibility</p:attrName>
                                        </p:attrNameLst>
                                      </p:cBhvr>
                                      <p:to>
                                        <p:strVal val="visible"/>
                                      </p:to>
                                    </p:set>
                                    <p:animEffect transition="in" filter="strips(downRight)">
                                      <p:cBhvr>
                                        <p:cTn id="46" dur="500"/>
                                        <p:tgtEl>
                                          <p:spTgt spid="225291"/>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225287"/>
                                        </p:tgtEl>
                                        <p:attrNameLst>
                                          <p:attrName>style.visibility</p:attrName>
                                        </p:attrNameLst>
                                      </p:cBhvr>
                                      <p:to>
                                        <p:strVal val="visible"/>
                                      </p:to>
                                    </p:set>
                                    <p:animEffect transition="in" filter="strips(downRight)">
                                      <p:cBhvr>
                                        <p:cTn id="51" dur="500"/>
                                        <p:tgtEl>
                                          <p:spTgt spid="22528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225288"/>
                                        </p:tgtEl>
                                        <p:attrNameLst>
                                          <p:attrName>style.visibility</p:attrName>
                                        </p:attrNameLst>
                                      </p:cBhvr>
                                      <p:to>
                                        <p:strVal val="visible"/>
                                      </p:to>
                                    </p:set>
                                    <p:animEffect transition="in" filter="strips(downRight)">
                                      <p:cBhvr>
                                        <p:cTn id="56" dur="500"/>
                                        <p:tgtEl>
                                          <p:spTgt spid="22528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nodeType="clickEffect">
                                  <p:stCondLst>
                                    <p:cond delay="0"/>
                                  </p:stCondLst>
                                  <p:childTnLst>
                                    <p:set>
                                      <p:cBhvr>
                                        <p:cTn id="60" dur="1" fill="hold">
                                          <p:stCondLst>
                                            <p:cond delay="0"/>
                                          </p:stCondLst>
                                        </p:cTn>
                                        <p:tgtEl>
                                          <p:spTgt spid="225283">
                                            <p:txEl>
                                              <p:pRg st="3" end="3"/>
                                            </p:txEl>
                                          </p:spTgt>
                                        </p:tgtEl>
                                        <p:attrNameLst>
                                          <p:attrName>style.visibility</p:attrName>
                                        </p:attrNameLst>
                                      </p:cBhvr>
                                      <p:to>
                                        <p:strVal val="visible"/>
                                      </p:to>
                                    </p:set>
                                    <p:animEffect transition="in" filter="strips(downRight)">
                                      <p:cBhvr>
                                        <p:cTn id="61" dur="500"/>
                                        <p:tgtEl>
                                          <p:spTgt spid="22528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grpId="0" nodeType="clickEffect">
                                  <p:stCondLst>
                                    <p:cond delay="0"/>
                                  </p:stCondLst>
                                  <p:childTnLst>
                                    <p:set>
                                      <p:cBhvr>
                                        <p:cTn id="65" dur="1" fill="hold">
                                          <p:stCondLst>
                                            <p:cond delay="0"/>
                                          </p:stCondLst>
                                        </p:cTn>
                                        <p:tgtEl>
                                          <p:spTgt spid="225309"/>
                                        </p:tgtEl>
                                        <p:attrNameLst>
                                          <p:attrName>style.visibility</p:attrName>
                                        </p:attrNameLst>
                                      </p:cBhvr>
                                      <p:to>
                                        <p:strVal val="visible"/>
                                      </p:to>
                                    </p:set>
                                    <p:animEffect transition="in" filter="strips(downRight)">
                                      <p:cBhvr>
                                        <p:cTn id="66" dur="500"/>
                                        <p:tgtEl>
                                          <p:spTgt spid="225309"/>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225292"/>
                                        </p:tgtEl>
                                        <p:attrNameLst>
                                          <p:attrName>style.visibility</p:attrName>
                                        </p:attrNameLst>
                                      </p:cBhvr>
                                      <p:to>
                                        <p:strVal val="visible"/>
                                      </p:to>
                                    </p:set>
                                    <p:animEffect transition="in" filter="strips(downRight)">
                                      <p:cBhvr>
                                        <p:cTn id="71" dur="500"/>
                                        <p:tgtEl>
                                          <p:spTgt spid="225292"/>
                                        </p:tgtEl>
                                      </p:cBhvr>
                                    </p:animEffect>
                                  </p:childTnLst>
                                </p:cTn>
                              </p:par>
                              <p:par>
                                <p:cTn id="72" presetID="18" presetClass="entr" presetSubtype="6" fill="hold" nodeType="withEffect">
                                  <p:stCondLst>
                                    <p:cond delay="0"/>
                                  </p:stCondLst>
                                  <p:childTnLst>
                                    <p:set>
                                      <p:cBhvr>
                                        <p:cTn id="73" dur="1" fill="hold">
                                          <p:stCondLst>
                                            <p:cond delay="0"/>
                                          </p:stCondLst>
                                        </p:cTn>
                                        <p:tgtEl>
                                          <p:spTgt spid="225297"/>
                                        </p:tgtEl>
                                        <p:attrNameLst>
                                          <p:attrName>style.visibility</p:attrName>
                                        </p:attrNameLst>
                                      </p:cBhvr>
                                      <p:to>
                                        <p:strVal val="visible"/>
                                      </p:to>
                                    </p:set>
                                    <p:animEffect transition="in" filter="strips(downRight)">
                                      <p:cBhvr>
                                        <p:cTn id="74" dur="500"/>
                                        <p:tgtEl>
                                          <p:spTgt spid="225297"/>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225293"/>
                                        </p:tgtEl>
                                        <p:attrNameLst>
                                          <p:attrName>style.visibility</p:attrName>
                                        </p:attrNameLst>
                                      </p:cBhvr>
                                      <p:to>
                                        <p:strVal val="visible"/>
                                      </p:to>
                                    </p:set>
                                    <p:animEffect transition="in" filter="strips(downRight)">
                                      <p:cBhvr>
                                        <p:cTn id="79" dur="500"/>
                                        <p:tgtEl>
                                          <p:spTgt spid="225293"/>
                                        </p:tgtEl>
                                      </p:cBhvr>
                                    </p:animEffect>
                                  </p:childTnLst>
                                </p:cTn>
                              </p:par>
                              <p:par>
                                <p:cTn id="80" presetID="18" presetClass="entr" presetSubtype="6" fill="hold" nodeType="withEffect">
                                  <p:stCondLst>
                                    <p:cond delay="0"/>
                                  </p:stCondLst>
                                  <p:childTnLst>
                                    <p:set>
                                      <p:cBhvr>
                                        <p:cTn id="81" dur="1" fill="hold">
                                          <p:stCondLst>
                                            <p:cond delay="0"/>
                                          </p:stCondLst>
                                        </p:cTn>
                                        <p:tgtEl>
                                          <p:spTgt spid="225298"/>
                                        </p:tgtEl>
                                        <p:attrNameLst>
                                          <p:attrName>style.visibility</p:attrName>
                                        </p:attrNameLst>
                                      </p:cBhvr>
                                      <p:to>
                                        <p:strVal val="visible"/>
                                      </p:to>
                                    </p:set>
                                    <p:animEffect transition="in" filter="strips(downRight)">
                                      <p:cBhvr>
                                        <p:cTn id="82" dur="500"/>
                                        <p:tgtEl>
                                          <p:spTgt spid="225298"/>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6" fill="hold" grpId="0" nodeType="clickEffect">
                                  <p:stCondLst>
                                    <p:cond delay="0"/>
                                  </p:stCondLst>
                                  <p:childTnLst>
                                    <p:set>
                                      <p:cBhvr>
                                        <p:cTn id="86" dur="1" fill="hold">
                                          <p:stCondLst>
                                            <p:cond delay="0"/>
                                          </p:stCondLst>
                                        </p:cTn>
                                        <p:tgtEl>
                                          <p:spTgt spid="225294"/>
                                        </p:tgtEl>
                                        <p:attrNameLst>
                                          <p:attrName>style.visibility</p:attrName>
                                        </p:attrNameLst>
                                      </p:cBhvr>
                                      <p:to>
                                        <p:strVal val="visible"/>
                                      </p:to>
                                    </p:set>
                                    <p:animEffect transition="in" filter="strips(downRight)">
                                      <p:cBhvr>
                                        <p:cTn id="87" dur="500"/>
                                        <p:tgtEl>
                                          <p:spTgt spid="225294"/>
                                        </p:tgtEl>
                                      </p:cBhvr>
                                    </p:animEffect>
                                  </p:childTnLst>
                                </p:cTn>
                              </p:par>
                              <p:par>
                                <p:cTn id="88" presetID="18" presetClass="entr" presetSubtype="6" fill="hold" nodeType="withEffect">
                                  <p:stCondLst>
                                    <p:cond delay="0"/>
                                  </p:stCondLst>
                                  <p:childTnLst>
                                    <p:set>
                                      <p:cBhvr>
                                        <p:cTn id="89" dur="1" fill="hold">
                                          <p:stCondLst>
                                            <p:cond delay="0"/>
                                          </p:stCondLst>
                                        </p:cTn>
                                        <p:tgtEl>
                                          <p:spTgt spid="225299"/>
                                        </p:tgtEl>
                                        <p:attrNameLst>
                                          <p:attrName>style.visibility</p:attrName>
                                        </p:attrNameLst>
                                      </p:cBhvr>
                                      <p:to>
                                        <p:strVal val="visible"/>
                                      </p:to>
                                    </p:set>
                                    <p:animEffect transition="in" filter="strips(downRight)">
                                      <p:cBhvr>
                                        <p:cTn id="90" dur="500"/>
                                        <p:tgtEl>
                                          <p:spTgt spid="225299"/>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grpId="0" nodeType="clickEffect">
                                  <p:stCondLst>
                                    <p:cond delay="0"/>
                                  </p:stCondLst>
                                  <p:childTnLst>
                                    <p:set>
                                      <p:cBhvr>
                                        <p:cTn id="94" dur="1" fill="hold">
                                          <p:stCondLst>
                                            <p:cond delay="0"/>
                                          </p:stCondLst>
                                        </p:cTn>
                                        <p:tgtEl>
                                          <p:spTgt spid="225295"/>
                                        </p:tgtEl>
                                        <p:attrNameLst>
                                          <p:attrName>style.visibility</p:attrName>
                                        </p:attrNameLst>
                                      </p:cBhvr>
                                      <p:to>
                                        <p:strVal val="visible"/>
                                      </p:to>
                                    </p:set>
                                    <p:animEffect transition="in" filter="strips(downRight)">
                                      <p:cBhvr>
                                        <p:cTn id="95" dur="500"/>
                                        <p:tgtEl>
                                          <p:spTgt spid="225295"/>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grpId="0" nodeType="clickEffect">
                                  <p:stCondLst>
                                    <p:cond delay="0"/>
                                  </p:stCondLst>
                                  <p:childTnLst>
                                    <p:set>
                                      <p:cBhvr>
                                        <p:cTn id="99" dur="1" fill="hold">
                                          <p:stCondLst>
                                            <p:cond delay="0"/>
                                          </p:stCondLst>
                                        </p:cTn>
                                        <p:tgtEl>
                                          <p:spTgt spid="225296"/>
                                        </p:tgtEl>
                                        <p:attrNameLst>
                                          <p:attrName>style.visibility</p:attrName>
                                        </p:attrNameLst>
                                      </p:cBhvr>
                                      <p:to>
                                        <p:strVal val="visible"/>
                                      </p:to>
                                    </p:set>
                                    <p:animEffect transition="in" filter="strips(downRight)">
                                      <p:cBhvr>
                                        <p:cTn id="100" dur="500"/>
                                        <p:tgtEl>
                                          <p:spTgt spid="225296"/>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nodeType="clickEffect">
                                  <p:stCondLst>
                                    <p:cond delay="0"/>
                                  </p:stCondLst>
                                  <p:childTnLst>
                                    <p:set>
                                      <p:cBhvr>
                                        <p:cTn id="104" dur="1" fill="hold">
                                          <p:stCondLst>
                                            <p:cond delay="0"/>
                                          </p:stCondLst>
                                        </p:cTn>
                                        <p:tgtEl>
                                          <p:spTgt spid="225283">
                                            <p:txEl>
                                              <p:pRg st="4" end="4"/>
                                            </p:txEl>
                                          </p:spTgt>
                                        </p:tgtEl>
                                        <p:attrNameLst>
                                          <p:attrName>style.visibility</p:attrName>
                                        </p:attrNameLst>
                                      </p:cBhvr>
                                      <p:to>
                                        <p:strVal val="visible"/>
                                      </p:to>
                                    </p:set>
                                    <p:animEffect transition="in" filter="strips(downRight)">
                                      <p:cBhvr>
                                        <p:cTn id="105" dur="500"/>
                                        <p:tgtEl>
                                          <p:spTgt spid="225283">
                                            <p:txEl>
                                              <p:pRg st="4" end="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grpId="0" nodeType="clickEffect">
                                  <p:stCondLst>
                                    <p:cond delay="0"/>
                                  </p:stCondLst>
                                  <p:childTnLst>
                                    <p:set>
                                      <p:cBhvr>
                                        <p:cTn id="109" dur="1" fill="hold">
                                          <p:stCondLst>
                                            <p:cond delay="0"/>
                                          </p:stCondLst>
                                        </p:cTn>
                                        <p:tgtEl>
                                          <p:spTgt spid="225310"/>
                                        </p:tgtEl>
                                        <p:attrNameLst>
                                          <p:attrName>style.visibility</p:attrName>
                                        </p:attrNameLst>
                                      </p:cBhvr>
                                      <p:to>
                                        <p:strVal val="visible"/>
                                      </p:to>
                                    </p:set>
                                    <p:animEffect transition="in" filter="strips(downRight)">
                                      <p:cBhvr>
                                        <p:cTn id="110" dur="500"/>
                                        <p:tgtEl>
                                          <p:spTgt spid="225310"/>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6" fill="hold" grpId="0" nodeType="clickEffect">
                                  <p:stCondLst>
                                    <p:cond delay="0"/>
                                  </p:stCondLst>
                                  <p:childTnLst>
                                    <p:set>
                                      <p:cBhvr>
                                        <p:cTn id="114" dur="1" fill="hold">
                                          <p:stCondLst>
                                            <p:cond delay="0"/>
                                          </p:stCondLst>
                                        </p:cTn>
                                        <p:tgtEl>
                                          <p:spTgt spid="225300"/>
                                        </p:tgtEl>
                                        <p:attrNameLst>
                                          <p:attrName>style.visibility</p:attrName>
                                        </p:attrNameLst>
                                      </p:cBhvr>
                                      <p:to>
                                        <p:strVal val="visible"/>
                                      </p:to>
                                    </p:set>
                                    <p:animEffect transition="in" filter="strips(downRight)">
                                      <p:cBhvr>
                                        <p:cTn id="115" dur="500"/>
                                        <p:tgtEl>
                                          <p:spTgt spid="225300"/>
                                        </p:tgtEl>
                                      </p:cBhvr>
                                    </p:animEffect>
                                  </p:childTnLst>
                                </p:cTn>
                              </p:par>
                              <p:par>
                                <p:cTn id="116" presetID="18" presetClass="entr" presetSubtype="6" fill="hold" nodeType="withEffect">
                                  <p:stCondLst>
                                    <p:cond delay="0"/>
                                  </p:stCondLst>
                                  <p:childTnLst>
                                    <p:set>
                                      <p:cBhvr>
                                        <p:cTn id="117" dur="1" fill="hold">
                                          <p:stCondLst>
                                            <p:cond delay="0"/>
                                          </p:stCondLst>
                                        </p:cTn>
                                        <p:tgtEl>
                                          <p:spTgt spid="225305"/>
                                        </p:tgtEl>
                                        <p:attrNameLst>
                                          <p:attrName>style.visibility</p:attrName>
                                        </p:attrNameLst>
                                      </p:cBhvr>
                                      <p:to>
                                        <p:strVal val="visible"/>
                                      </p:to>
                                    </p:set>
                                    <p:animEffect transition="in" filter="strips(downRight)">
                                      <p:cBhvr>
                                        <p:cTn id="118" dur="500"/>
                                        <p:tgtEl>
                                          <p:spTgt spid="225305"/>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6" fill="hold" grpId="0" nodeType="clickEffect">
                                  <p:stCondLst>
                                    <p:cond delay="0"/>
                                  </p:stCondLst>
                                  <p:childTnLst>
                                    <p:set>
                                      <p:cBhvr>
                                        <p:cTn id="122" dur="1" fill="hold">
                                          <p:stCondLst>
                                            <p:cond delay="0"/>
                                          </p:stCondLst>
                                        </p:cTn>
                                        <p:tgtEl>
                                          <p:spTgt spid="225301"/>
                                        </p:tgtEl>
                                        <p:attrNameLst>
                                          <p:attrName>style.visibility</p:attrName>
                                        </p:attrNameLst>
                                      </p:cBhvr>
                                      <p:to>
                                        <p:strVal val="visible"/>
                                      </p:to>
                                    </p:set>
                                    <p:animEffect transition="in" filter="strips(downRight)">
                                      <p:cBhvr>
                                        <p:cTn id="123" dur="500"/>
                                        <p:tgtEl>
                                          <p:spTgt spid="225301"/>
                                        </p:tgtEl>
                                      </p:cBhvr>
                                    </p:animEffect>
                                  </p:childTnLst>
                                </p:cTn>
                              </p:par>
                              <p:par>
                                <p:cTn id="124" presetID="18" presetClass="entr" presetSubtype="6" fill="hold" nodeType="withEffect">
                                  <p:stCondLst>
                                    <p:cond delay="0"/>
                                  </p:stCondLst>
                                  <p:childTnLst>
                                    <p:set>
                                      <p:cBhvr>
                                        <p:cTn id="125" dur="1" fill="hold">
                                          <p:stCondLst>
                                            <p:cond delay="0"/>
                                          </p:stCondLst>
                                        </p:cTn>
                                        <p:tgtEl>
                                          <p:spTgt spid="225306"/>
                                        </p:tgtEl>
                                        <p:attrNameLst>
                                          <p:attrName>style.visibility</p:attrName>
                                        </p:attrNameLst>
                                      </p:cBhvr>
                                      <p:to>
                                        <p:strVal val="visible"/>
                                      </p:to>
                                    </p:set>
                                    <p:animEffect transition="in" filter="strips(downRight)">
                                      <p:cBhvr>
                                        <p:cTn id="126" dur="500"/>
                                        <p:tgtEl>
                                          <p:spTgt spid="225306"/>
                                        </p:tgtEl>
                                      </p:cBhvr>
                                    </p:animEffect>
                                  </p:childTnLst>
                                </p:cTn>
                              </p:par>
                            </p:childTnLst>
                          </p:cTn>
                        </p:par>
                      </p:childTnLst>
                    </p:cTn>
                  </p:par>
                  <p:par>
                    <p:cTn id="127" fill="hold">
                      <p:stCondLst>
                        <p:cond delay="indefinite"/>
                      </p:stCondLst>
                      <p:childTnLst>
                        <p:par>
                          <p:cTn id="128" fill="hold">
                            <p:stCondLst>
                              <p:cond delay="0"/>
                            </p:stCondLst>
                            <p:childTnLst>
                              <p:par>
                                <p:cTn id="129" presetID="18" presetClass="entr" presetSubtype="6" fill="hold" grpId="0" nodeType="clickEffect">
                                  <p:stCondLst>
                                    <p:cond delay="0"/>
                                  </p:stCondLst>
                                  <p:childTnLst>
                                    <p:set>
                                      <p:cBhvr>
                                        <p:cTn id="130" dur="1" fill="hold">
                                          <p:stCondLst>
                                            <p:cond delay="0"/>
                                          </p:stCondLst>
                                        </p:cTn>
                                        <p:tgtEl>
                                          <p:spTgt spid="225302"/>
                                        </p:tgtEl>
                                        <p:attrNameLst>
                                          <p:attrName>style.visibility</p:attrName>
                                        </p:attrNameLst>
                                      </p:cBhvr>
                                      <p:to>
                                        <p:strVal val="visible"/>
                                      </p:to>
                                    </p:set>
                                    <p:animEffect transition="in" filter="strips(downRight)">
                                      <p:cBhvr>
                                        <p:cTn id="131" dur="500"/>
                                        <p:tgtEl>
                                          <p:spTgt spid="225302"/>
                                        </p:tgtEl>
                                      </p:cBhvr>
                                    </p:animEffect>
                                  </p:childTnLst>
                                </p:cTn>
                              </p:par>
                              <p:par>
                                <p:cTn id="132" presetID="18" presetClass="entr" presetSubtype="6" fill="hold" nodeType="withEffect">
                                  <p:stCondLst>
                                    <p:cond delay="0"/>
                                  </p:stCondLst>
                                  <p:childTnLst>
                                    <p:set>
                                      <p:cBhvr>
                                        <p:cTn id="133" dur="1" fill="hold">
                                          <p:stCondLst>
                                            <p:cond delay="0"/>
                                          </p:stCondLst>
                                        </p:cTn>
                                        <p:tgtEl>
                                          <p:spTgt spid="225307"/>
                                        </p:tgtEl>
                                        <p:attrNameLst>
                                          <p:attrName>style.visibility</p:attrName>
                                        </p:attrNameLst>
                                      </p:cBhvr>
                                      <p:to>
                                        <p:strVal val="visible"/>
                                      </p:to>
                                    </p:set>
                                    <p:animEffect transition="in" filter="strips(downRight)">
                                      <p:cBhvr>
                                        <p:cTn id="134" dur="500"/>
                                        <p:tgtEl>
                                          <p:spTgt spid="225307"/>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grpId="0" nodeType="clickEffect">
                                  <p:stCondLst>
                                    <p:cond delay="0"/>
                                  </p:stCondLst>
                                  <p:childTnLst>
                                    <p:set>
                                      <p:cBhvr>
                                        <p:cTn id="138" dur="1" fill="hold">
                                          <p:stCondLst>
                                            <p:cond delay="0"/>
                                          </p:stCondLst>
                                        </p:cTn>
                                        <p:tgtEl>
                                          <p:spTgt spid="225303"/>
                                        </p:tgtEl>
                                        <p:attrNameLst>
                                          <p:attrName>style.visibility</p:attrName>
                                        </p:attrNameLst>
                                      </p:cBhvr>
                                      <p:to>
                                        <p:strVal val="visible"/>
                                      </p:to>
                                    </p:set>
                                    <p:animEffect transition="in" filter="strips(downRight)">
                                      <p:cBhvr>
                                        <p:cTn id="139" dur="500"/>
                                        <p:tgtEl>
                                          <p:spTgt spid="225303"/>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grpId="0" nodeType="clickEffect">
                                  <p:stCondLst>
                                    <p:cond delay="0"/>
                                  </p:stCondLst>
                                  <p:childTnLst>
                                    <p:set>
                                      <p:cBhvr>
                                        <p:cTn id="143" dur="1" fill="hold">
                                          <p:stCondLst>
                                            <p:cond delay="0"/>
                                          </p:stCondLst>
                                        </p:cTn>
                                        <p:tgtEl>
                                          <p:spTgt spid="225304"/>
                                        </p:tgtEl>
                                        <p:attrNameLst>
                                          <p:attrName>style.visibility</p:attrName>
                                        </p:attrNameLst>
                                      </p:cBhvr>
                                      <p:to>
                                        <p:strVal val="visible"/>
                                      </p:to>
                                    </p:set>
                                    <p:animEffect transition="in" filter="strips(downRight)">
                                      <p:cBhvr>
                                        <p:cTn id="144" dur="500"/>
                                        <p:tgtEl>
                                          <p:spTgt spid="225304"/>
                                        </p:tgtEl>
                                      </p:cBhvr>
                                    </p:animEffect>
                                  </p:childTnLst>
                                </p:cTn>
                              </p:par>
                            </p:childTnLst>
                          </p:cTn>
                        </p:par>
                      </p:childTnLst>
                    </p:cTn>
                  </p:par>
                  <p:par>
                    <p:cTn id="145" fill="hold">
                      <p:stCondLst>
                        <p:cond delay="indefinite"/>
                      </p:stCondLst>
                      <p:childTnLst>
                        <p:par>
                          <p:cTn id="146" fill="hold">
                            <p:stCondLst>
                              <p:cond delay="0"/>
                            </p:stCondLst>
                            <p:childTnLst>
                              <p:par>
                                <p:cTn id="147" presetID="18" presetClass="entr" presetSubtype="6" fill="hold" nodeType="clickEffect">
                                  <p:stCondLst>
                                    <p:cond delay="0"/>
                                  </p:stCondLst>
                                  <p:childTnLst>
                                    <p:set>
                                      <p:cBhvr>
                                        <p:cTn id="148" dur="1" fill="hold">
                                          <p:stCondLst>
                                            <p:cond delay="0"/>
                                          </p:stCondLst>
                                        </p:cTn>
                                        <p:tgtEl>
                                          <p:spTgt spid="225283">
                                            <p:txEl>
                                              <p:pRg st="5" end="5"/>
                                            </p:txEl>
                                          </p:spTgt>
                                        </p:tgtEl>
                                        <p:attrNameLst>
                                          <p:attrName>style.visibility</p:attrName>
                                        </p:attrNameLst>
                                      </p:cBhvr>
                                      <p:to>
                                        <p:strVal val="visible"/>
                                      </p:to>
                                    </p:set>
                                    <p:animEffect transition="in" filter="strips(downRight)">
                                      <p:cBhvr>
                                        <p:cTn id="149" dur="500"/>
                                        <p:tgtEl>
                                          <p:spTgt spid="225283">
                                            <p:txEl>
                                              <p:pRg st="5" end="5"/>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8" presetClass="entr" presetSubtype="6" fill="hold" grpId="0" nodeType="clickEffect">
                                  <p:stCondLst>
                                    <p:cond delay="0"/>
                                  </p:stCondLst>
                                  <p:childTnLst>
                                    <p:set>
                                      <p:cBhvr>
                                        <p:cTn id="153" dur="1" fill="hold">
                                          <p:stCondLst>
                                            <p:cond delay="0"/>
                                          </p:stCondLst>
                                        </p:cTn>
                                        <p:tgtEl>
                                          <p:spTgt spid="225319"/>
                                        </p:tgtEl>
                                        <p:attrNameLst>
                                          <p:attrName>style.visibility</p:attrName>
                                        </p:attrNameLst>
                                      </p:cBhvr>
                                      <p:to>
                                        <p:strVal val="visible"/>
                                      </p:to>
                                    </p:set>
                                    <p:animEffect transition="in" filter="strips(downRight)">
                                      <p:cBhvr>
                                        <p:cTn id="154" dur="500"/>
                                        <p:tgtEl>
                                          <p:spTgt spid="225319"/>
                                        </p:tgtEl>
                                      </p:cBhvr>
                                    </p:animEffect>
                                  </p:childTnLst>
                                </p:cTn>
                              </p:par>
                            </p:childTnLst>
                          </p:cTn>
                        </p:par>
                      </p:childTnLst>
                    </p:cTn>
                  </p:par>
                  <p:par>
                    <p:cTn id="155" fill="hold">
                      <p:stCondLst>
                        <p:cond delay="indefinite"/>
                      </p:stCondLst>
                      <p:childTnLst>
                        <p:par>
                          <p:cTn id="156" fill="hold">
                            <p:stCondLst>
                              <p:cond delay="0"/>
                            </p:stCondLst>
                            <p:childTnLst>
                              <p:par>
                                <p:cTn id="157" presetID="18" presetClass="entr" presetSubtype="6" fill="hold" grpId="0" nodeType="clickEffect">
                                  <p:stCondLst>
                                    <p:cond delay="0"/>
                                  </p:stCondLst>
                                  <p:childTnLst>
                                    <p:set>
                                      <p:cBhvr>
                                        <p:cTn id="158" dur="1" fill="hold">
                                          <p:stCondLst>
                                            <p:cond delay="0"/>
                                          </p:stCondLst>
                                        </p:cTn>
                                        <p:tgtEl>
                                          <p:spTgt spid="225311"/>
                                        </p:tgtEl>
                                        <p:attrNameLst>
                                          <p:attrName>style.visibility</p:attrName>
                                        </p:attrNameLst>
                                      </p:cBhvr>
                                      <p:to>
                                        <p:strVal val="visible"/>
                                      </p:to>
                                    </p:set>
                                    <p:animEffect transition="in" filter="strips(downRight)">
                                      <p:cBhvr>
                                        <p:cTn id="159" dur="500"/>
                                        <p:tgtEl>
                                          <p:spTgt spid="225311"/>
                                        </p:tgtEl>
                                      </p:cBhvr>
                                    </p:animEffect>
                                  </p:childTnLst>
                                </p:cTn>
                              </p:par>
                              <p:par>
                                <p:cTn id="160" presetID="18" presetClass="entr" presetSubtype="6" fill="hold" nodeType="withEffect">
                                  <p:stCondLst>
                                    <p:cond delay="0"/>
                                  </p:stCondLst>
                                  <p:childTnLst>
                                    <p:set>
                                      <p:cBhvr>
                                        <p:cTn id="161" dur="1" fill="hold">
                                          <p:stCondLst>
                                            <p:cond delay="0"/>
                                          </p:stCondLst>
                                        </p:cTn>
                                        <p:tgtEl>
                                          <p:spTgt spid="225316"/>
                                        </p:tgtEl>
                                        <p:attrNameLst>
                                          <p:attrName>style.visibility</p:attrName>
                                        </p:attrNameLst>
                                      </p:cBhvr>
                                      <p:to>
                                        <p:strVal val="visible"/>
                                      </p:to>
                                    </p:set>
                                    <p:animEffect transition="in" filter="strips(downRight)">
                                      <p:cBhvr>
                                        <p:cTn id="162" dur="500"/>
                                        <p:tgtEl>
                                          <p:spTgt spid="225316"/>
                                        </p:tgtEl>
                                      </p:cBhvr>
                                    </p:animEffect>
                                  </p:childTnLst>
                                </p:cTn>
                              </p:par>
                            </p:childTnLst>
                          </p:cTn>
                        </p:par>
                      </p:childTnLst>
                    </p:cTn>
                  </p:par>
                  <p:par>
                    <p:cTn id="163" fill="hold">
                      <p:stCondLst>
                        <p:cond delay="indefinite"/>
                      </p:stCondLst>
                      <p:childTnLst>
                        <p:par>
                          <p:cTn id="164" fill="hold">
                            <p:stCondLst>
                              <p:cond delay="0"/>
                            </p:stCondLst>
                            <p:childTnLst>
                              <p:par>
                                <p:cTn id="165" presetID="18" presetClass="entr" presetSubtype="6" fill="hold" grpId="0" nodeType="clickEffect">
                                  <p:stCondLst>
                                    <p:cond delay="0"/>
                                  </p:stCondLst>
                                  <p:childTnLst>
                                    <p:set>
                                      <p:cBhvr>
                                        <p:cTn id="166" dur="1" fill="hold">
                                          <p:stCondLst>
                                            <p:cond delay="0"/>
                                          </p:stCondLst>
                                        </p:cTn>
                                        <p:tgtEl>
                                          <p:spTgt spid="225312"/>
                                        </p:tgtEl>
                                        <p:attrNameLst>
                                          <p:attrName>style.visibility</p:attrName>
                                        </p:attrNameLst>
                                      </p:cBhvr>
                                      <p:to>
                                        <p:strVal val="visible"/>
                                      </p:to>
                                    </p:set>
                                    <p:animEffect transition="in" filter="strips(downRight)">
                                      <p:cBhvr>
                                        <p:cTn id="167" dur="500"/>
                                        <p:tgtEl>
                                          <p:spTgt spid="225312"/>
                                        </p:tgtEl>
                                      </p:cBhvr>
                                    </p:animEffect>
                                  </p:childTnLst>
                                </p:cTn>
                              </p:par>
                              <p:par>
                                <p:cTn id="168" presetID="18" presetClass="entr" presetSubtype="6" fill="hold" nodeType="withEffect">
                                  <p:stCondLst>
                                    <p:cond delay="0"/>
                                  </p:stCondLst>
                                  <p:childTnLst>
                                    <p:set>
                                      <p:cBhvr>
                                        <p:cTn id="169" dur="1" fill="hold">
                                          <p:stCondLst>
                                            <p:cond delay="0"/>
                                          </p:stCondLst>
                                        </p:cTn>
                                        <p:tgtEl>
                                          <p:spTgt spid="225317"/>
                                        </p:tgtEl>
                                        <p:attrNameLst>
                                          <p:attrName>style.visibility</p:attrName>
                                        </p:attrNameLst>
                                      </p:cBhvr>
                                      <p:to>
                                        <p:strVal val="visible"/>
                                      </p:to>
                                    </p:set>
                                    <p:animEffect transition="in" filter="strips(downRight)">
                                      <p:cBhvr>
                                        <p:cTn id="170" dur="500"/>
                                        <p:tgtEl>
                                          <p:spTgt spid="225317"/>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6" fill="hold" grpId="0" nodeType="clickEffect">
                                  <p:stCondLst>
                                    <p:cond delay="0"/>
                                  </p:stCondLst>
                                  <p:childTnLst>
                                    <p:set>
                                      <p:cBhvr>
                                        <p:cTn id="174" dur="1" fill="hold">
                                          <p:stCondLst>
                                            <p:cond delay="0"/>
                                          </p:stCondLst>
                                        </p:cTn>
                                        <p:tgtEl>
                                          <p:spTgt spid="225313"/>
                                        </p:tgtEl>
                                        <p:attrNameLst>
                                          <p:attrName>style.visibility</p:attrName>
                                        </p:attrNameLst>
                                      </p:cBhvr>
                                      <p:to>
                                        <p:strVal val="visible"/>
                                      </p:to>
                                    </p:set>
                                    <p:animEffect transition="in" filter="strips(downRight)">
                                      <p:cBhvr>
                                        <p:cTn id="175" dur="500"/>
                                        <p:tgtEl>
                                          <p:spTgt spid="225313"/>
                                        </p:tgtEl>
                                      </p:cBhvr>
                                    </p:animEffect>
                                  </p:childTnLst>
                                </p:cTn>
                              </p:par>
                              <p:par>
                                <p:cTn id="176" presetID="18" presetClass="entr" presetSubtype="6" fill="hold" nodeType="withEffect">
                                  <p:stCondLst>
                                    <p:cond delay="0"/>
                                  </p:stCondLst>
                                  <p:childTnLst>
                                    <p:set>
                                      <p:cBhvr>
                                        <p:cTn id="177" dur="1" fill="hold">
                                          <p:stCondLst>
                                            <p:cond delay="0"/>
                                          </p:stCondLst>
                                        </p:cTn>
                                        <p:tgtEl>
                                          <p:spTgt spid="225318"/>
                                        </p:tgtEl>
                                        <p:attrNameLst>
                                          <p:attrName>style.visibility</p:attrName>
                                        </p:attrNameLst>
                                      </p:cBhvr>
                                      <p:to>
                                        <p:strVal val="visible"/>
                                      </p:to>
                                    </p:set>
                                    <p:animEffect transition="in" filter="strips(downRight)">
                                      <p:cBhvr>
                                        <p:cTn id="178" dur="500"/>
                                        <p:tgtEl>
                                          <p:spTgt spid="225318"/>
                                        </p:tgtEl>
                                      </p:cBhvr>
                                    </p:animEffect>
                                  </p:childTnLst>
                                </p:cTn>
                              </p:par>
                            </p:childTnLst>
                          </p:cTn>
                        </p:par>
                      </p:childTnLst>
                    </p:cTn>
                  </p:par>
                  <p:par>
                    <p:cTn id="179" fill="hold">
                      <p:stCondLst>
                        <p:cond delay="indefinite"/>
                      </p:stCondLst>
                      <p:childTnLst>
                        <p:par>
                          <p:cTn id="180" fill="hold">
                            <p:stCondLst>
                              <p:cond delay="0"/>
                            </p:stCondLst>
                            <p:childTnLst>
                              <p:par>
                                <p:cTn id="181" presetID="18" presetClass="entr" presetSubtype="6" fill="hold" grpId="0" nodeType="clickEffect">
                                  <p:stCondLst>
                                    <p:cond delay="0"/>
                                  </p:stCondLst>
                                  <p:childTnLst>
                                    <p:set>
                                      <p:cBhvr>
                                        <p:cTn id="182" dur="1" fill="hold">
                                          <p:stCondLst>
                                            <p:cond delay="0"/>
                                          </p:stCondLst>
                                        </p:cTn>
                                        <p:tgtEl>
                                          <p:spTgt spid="225314"/>
                                        </p:tgtEl>
                                        <p:attrNameLst>
                                          <p:attrName>style.visibility</p:attrName>
                                        </p:attrNameLst>
                                      </p:cBhvr>
                                      <p:to>
                                        <p:strVal val="visible"/>
                                      </p:to>
                                    </p:set>
                                    <p:animEffect transition="in" filter="strips(downRight)">
                                      <p:cBhvr>
                                        <p:cTn id="183" dur="500"/>
                                        <p:tgtEl>
                                          <p:spTgt spid="225314"/>
                                        </p:tgtEl>
                                      </p:cBhvr>
                                    </p:animEffect>
                                  </p:childTnLst>
                                </p:cTn>
                              </p:par>
                            </p:childTnLst>
                          </p:cTn>
                        </p:par>
                      </p:childTnLst>
                    </p:cTn>
                  </p:par>
                  <p:par>
                    <p:cTn id="184" fill="hold">
                      <p:stCondLst>
                        <p:cond delay="indefinite"/>
                      </p:stCondLst>
                      <p:childTnLst>
                        <p:par>
                          <p:cTn id="185" fill="hold">
                            <p:stCondLst>
                              <p:cond delay="0"/>
                            </p:stCondLst>
                            <p:childTnLst>
                              <p:par>
                                <p:cTn id="186" presetID="18" presetClass="entr" presetSubtype="6" fill="hold" grpId="0" nodeType="clickEffect">
                                  <p:stCondLst>
                                    <p:cond delay="0"/>
                                  </p:stCondLst>
                                  <p:childTnLst>
                                    <p:set>
                                      <p:cBhvr>
                                        <p:cTn id="187" dur="1" fill="hold">
                                          <p:stCondLst>
                                            <p:cond delay="0"/>
                                          </p:stCondLst>
                                        </p:cTn>
                                        <p:tgtEl>
                                          <p:spTgt spid="225315"/>
                                        </p:tgtEl>
                                        <p:attrNameLst>
                                          <p:attrName>style.visibility</p:attrName>
                                        </p:attrNameLst>
                                      </p:cBhvr>
                                      <p:to>
                                        <p:strVal val="visible"/>
                                      </p:to>
                                    </p:set>
                                    <p:animEffect transition="in" filter="strips(downRight)">
                                      <p:cBhvr>
                                        <p:cTn id="188" dur="500"/>
                                        <p:tgtEl>
                                          <p:spTgt spid="225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p:bldP spid="225285" grpId="0" animBg="1"/>
      <p:bldP spid="225286" grpId="0" animBg="1"/>
      <p:bldP spid="225287" grpId="0" animBg="1"/>
      <p:bldP spid="225288" grpId="0" animBg="1"/>
      <p:bldP spid="225292" grpId="0" animBg="1"/>
      <p:bldP spid="225293" grpId="0" animBg="1"/>
      <p:bldP spid="225294" grpId="0" animBg="1"/>
      <p:bldP spid="225295" grpId="0" animBg="1"/>
      <p:bldP spid="225296" grpId="0" animBg="1"/>
      <p:bldP spid="225300" grpId="0" animBg="1"/>
      <p:bldP spid="225301" grpId="0" animBg="1"/>
      <p:bldP spid="225302" grpId="0" animBg="1"/>
      <p:bldP spid="225303" grpId="0" animBg="1"/>
      <p:bldP spid="225304" grpId="0" animBg="1"/>
      <p:bldP spid="225308" grpId="0"/>
      <p:bldP spid="225309" grpId="0"/>
      <p:bldP spid="225310" grpId="0"/>
      <p:bldP spid="225311" grpId="0" animBg="1"/>
      <p:bldP spid="225312" grpId="0" animBg="1"/>
      <p:bldP spid="225313" grpId="0" animBg="1"/>
      <p:bldP spid="225314" grpId="0" animBg="1"/>
      <p:bldP spid="225315" grpId="0" animBg="1"/>
      <p:bldP spid="22531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77BB0E-4740-4FC1-8397-C994B116E377}"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3684510D-F152-4A36-830C-456AAB501144}" type="slidenum">
              <a:rPr lang="en-US" altLang="zh-CN"/>
              <a:pPr/>
              <a:t>106</a:t>
            </a:fld>
            <a:endParaRPr lang="en-US" altLang="zh-CN"/>
          </a:p>
        </p:txBody>
      </p:sp>
      <p:sp>
        <p:nvSpPr>
          <p:cNvPr id="227330" name="Rectangle 2"/>
          <p:cNvSpPr>
            <a:spLocks noGrp="1" noChangeArrowheads="1"/>
          </p:cNvSpPr>
          <p:nvPr>
            <p:ph type="title"/>
          </p:nvPr>
        </p:nvSpPr>
        <p:spPr/>
        <p:txBody>
          <a:bodyPr/>
          <a:lstStyle/>
          <a:p>
            <a:r>
              <a:rPr lang="en-US" altLang="zh-CN"/>
              <a:t>1.6.3 </a:t>
            </a:r>
            <a:r>
              <a:rPr lang="zh-CN" altLang="en-US"/>
              <a:t>增量模型</a:t>
            </a:r>
          </a:p>
        </p:txBody>
      </p:sp>
      <p:sp>
        <p:nvSpPr>
          <p:cNvPr id="227331" name="Rectangle 3"/>
          <p:cNvSpPr>
            <a:spLocks noGrp="1" noChangeArrowheads="1"/>
          </p:cNvSpPr>
          <p:nvPr>
            <p:ph type="body" idx="1"/>
          </p:nvPr>
        </p:nvSpPr>
        <p:spPr>
          <a:xfrm>
            <a:off x="468313" y="1052513"/>
            <a:ext cx="8229600" cy="5348287"/>
          </a:xfrm>
        </p:spPr>
        <p:txBody>
          <a:bodyPr/>
          <a:lstStyle/>
          <a:p>
            <a:pPr>
              <a:lnSpc>
                <a:spcPct val="90000"/>
              </a:lnSpc>
            </a:pPr>
            <a:r>
              <a:rPr lang="zh-CN" altLang="en-US"/>
              <a:t>增量模型中，</a:t>
            </a:r>
            <a:r>
              <a:rPr lang="zh-CN" altLang="en-US">
                <a:solidFill>
                  <a:srgbClr val="0000FF"/>
                </a:solidFill>
              </a:rPr>
              <a:t>软件</a:t>
            </a:r>
            <a:r>
              <a:rPr lang="zh-CN" altLang="en-US"/>
              <a:t>被作为一系列的</a:t>
            </a:r>
            <a:r>
              <a:rPr lang="zh-CN" altLang="en-US">
                <a:solidFill>
                  <a:srgbClr val="0000FF"/>
                </a:solidFill>
              </a:rPr>
              <a:t>增量构件</a:t>
            </a:r>
            <a:r>
              <a:rPr lang="zh-CN" altLang="en-US"/>
              <a:t>来设计、实现、集成和测试。</a:t>
            </a:r>
          </a:p>
          <a:p>
            <a:pPr lvl="1">
              <a:lnSpc>
                <a:spcPct val="90000"/>
              </a:lnSpc>
            </a:pPr>
            <a:r>
              <a:rPr lang="zh-CN" altLang="en-US"/>
              <a:t>如：开发字处理软件</a:t>
            </a:r>
          </a:p>
          <a:p>
            <a:pPr lvl="2">
              <a:lnSpc>
                <a:spcPct val="90000"/>
              </a:lnSpc>
            </a:pPr>
            <a:r>
              <a:rPr lang="zh-CN" altLang="en-US">
                <a:solidFill>
                  <a:srgbClr val="0000FF"/>
                </a:solidFill>
              </a:rPr>
              <a:t>增量</a:t>
            </a:r>
            <a:r>
              <a:rPr lang="en-US" altLang="zh-CN">
                <a:solidFill>
                  <a:srgbClr val="0000FF"/>
                </a:solidFill>
              </a:rPr>
              <a:t>1</a:t>
            </a:r>
            <a:r>
              <a:rPr lang="zh-CN" altLang="en-US">
                <a:solidFill>
                  <a:srgbClr val="0000FF"/>
                </a:solidFill>
              </a:rPr>
              <a:t>：</a:t>
            </a:r>
            <a:r>
              <a:rPr lang="zh-CN" altLang="en-US"/>
              <a:t>基本的文件管理、编辑和文档生成功能；</a:t>
            </a:r>
          </a:p>
          <a:p>
            <a:pPr lvl="2">
              <a:lnSpc>
                <a:spcPct val="90000"/>
              </a:lnSpc>
            </a:pPr>
            <a:r>
              <a:rPr lang="zh-CN" altLang="en-US">
                <a:solidFill>
                  <a:srgbClr val="0000FF"/>
                </a:solidFill>
              </a:rPr>
              <a:t>增量</a:t>
            </a:r>
            <a:r>
              <a:rPr lang="en-US" altLang="zh-CN">
                <a:solidFill>
                  <a:srgbClr val="0000FF"/>
                </a:solidFill>
              </a:rPr>
              <a:t>2</a:t>
            </a:r>
            <a:r>
              <a:rPr lang="zh-CN" altLang="en-US">
                <a:solidFill>
                  <a:srgbClr val="0000FF"/>
                </a:solidFill>
              </a:rPr>
              <a:t>：</a:t>
            </a:r>
            <a:r>
              <a:rPr lang="zh-CN" altLang="en-US"/>
              <a:t>发布更加完善的编辑和文档生成功能；</a:t>
            </a:r>
          </a:p>
          <a:p>
            <a:pPr lvl="2">
              <a:lnSpc>
                <a:spcPct val="90000"/>
              </a:lnSpc>
            </a:pPr>
            <a:r>
              <a:rPr lang="zh-CN" altLang="en-US">
                <a:solidFill>
                  <a:srgbClr val="0000FF"/>
                </a:solidFill>
              </a:rPr>
              <a:t>增量</a:t>
            </a:r>
            <a:r>
              <a:rPr lang="en-US" altLang="zh-CN">
                <a:solidFill>
                  <a:srgbClr val="0000FF"/>
                </a:solidFill>
              </a:rPr>
              <a:t>3</a:t>
            </a:r>
            <a:r>
              <a:rPr lang="zh-CN" altLang="en-US">
                <a:solidFill>
                  <a:srgbClr val="0000FF"/>
                </a:solidFill>
              </a:rPr>
              <a:t>：</a:t>
            </a:r>
            <a:r>
              <a:rPr lang="zh-CN" altLang="en-US"/>
              <a:t>实现拼写和文法检查功能；</a:t>
            </a:r>
          </a:p>
          <a:p>
            <a:pPr lvl="2">
              <a:lnSpc>
                <a:spcPct val="90000"/>
              </a:lnSpc>
            </a:pPr>
            <a:r>
              <a:rPr lang="zh-CN" altLang="en-US">
                <a:solidFill>
                  <a:srgbClr val="0000FF"/>
                </a:solidFill>
              </a:rPr>
              <a:t>增量</a:t>
            </a:r>
            <a:r>
              <a:rPr lang="en-US" altLang="zh-CN">
                <a:solidFill>
                  <a:srgbClr val="0000FF"/>
                </a:solidFill>
              </a:rPr>
              <a:t>4</a:t>
            </a:r>
            <a:r>
              <a:rPr lang="zh-CN" altLang="en-US">
                <a:solidFill>
                  <a:srgbClr val="0000FF"/>
                </a:solidFill>
              </a:rPr>
              <a:t>：</a:t>
            </a:r>
            <a:r>
              <a:rPr lang="zh-CN" altLang="en-US"/>
              <a:t>完成高级的页面布局功能</a:t>
            </a:r>
          </a:p>
          <a:p>
            <a:pPr>
              <a:lnSpc>
                <a:spcPct val="90000"/>
              </a:lnSpc>
            </a:pPr>
            <a:r>
              <a:rPr lang="zh-CN" altLang="en-US">
                <a:solidFill>
                  <a:srgbClr val="CC0000"/>
                </a:solidFill>
              </a:rPr>
              <a:t>增量模型</a:t>
            </a:r>
            <a:r>
              <a:rPr lang="zh-CN" altLang="en-US"/>
              <a:t>融合了</a:t>
            </a:r>
            <a:r>
              <a:rPr lang="zh-CN" altLang="en-US">
                <a:solidFill>
                  <a:srgbClr val="CC0000"/>
                </a:solidFill>
              </a:rPr>
              <a:t>瀑布模型</a:t>
            </a:r>
            <a:r>
              <a:rPr lang="zh-CN" altLang="en-US"/>
              <a:t>，</a:t>
            </a:r>
            <a:r>
              <a:rPr lang="zh-CN" altLang="en-US">
                <a:solidFill>
                  <a:srgbClr val="CC0000"/>
                </a:solidFill>
              </a:rPr>
              <a:t>原型模型</a:t>
            </a:r>
            <a:r>
              <a:rPr lang="zh-CN" altLang="en-US"/>
              <a:t>：</a:t>
            </a:r>
          </a:p>
          <a:p>
            <a:pPr lvl="1">
              <a:lnSpc>
                <a:spcPct val="90000"/>
              </a:lnSpc>
            </a:pPr>
            <a:r>
              <a:rPr lang="zh-CN" altLang="en-US">
                <a:latin typeface="黑体" pitchFamily="2" charset="-122"/>
              </a:rPr>
              <a:t>⑴</a:t>
            </a:r>
            <a:r>
              <a:rPr lang="zh-CN" altLang="en-US">
                <a:solidFill>
                  <a:srgbClr val="CC0000"/>
                </a:solidFill>
              </a:rPr>
              <a:t>增量模型</a:t>
            </a:r>
            <a:r>
              <a:rPr lang="zh-CN" altLang="en-US"/>
              <a:t>由一系列</a:t>
            </a:r>
            <a:r>
              <a:rPr lang="zh-CN" altLang="en-US">
                <a:solidFill>
                  <a:srgbClr val="CC0000"/>
                </a:solidFill>
              </a:rPr>
              <a:t>瀑布模型</a:t>
            </a:r>
            <a:r>
              <a:rPr lang="zh-CN" altLang="en-US"/>
              <a:t>组成；</a:t>
            </a:r>
            <a:endParaRPr lang="zh-CN" altLang="en-US">
              <a:latin typeface="黑体" pitchFamily="2" charset="-122"/>
            </a:endParaRPr>
          </a:p>
          <a:p>
            <a:pPr lvl="1">
              <a:lnSpc>
                <a:spcPct val="90000"/>
              </a:lnSpc>
            </a:pPr>
            <a:r>
              <a:rPr lang="zh-CN" altLang="en-US">
                <a:latin typeface="黑体" pitchFamily="2" charset="-122"/>
              </a:rPr>
              <a:t>⑵</a:t>
            </a:r>
            <a:r>
              <a:rPr lang="zh-CN" altLang="en-US">
                <a:solidFill>
                  <a:srgbClr val="CC0000"/>
                </a:solidFill>
              </a:rPr>
              <a:t>原型模型</a:t>
            </a:r>
            <a:r>
              <a:rPr lang="zh-CN" altLang="en-US"/>
              <a:t>是开发一个原型交给用户使用，然后根据用户的使用和评价，重新修改原型。</a:t>
            </a:r>
            <a:r>
              <a:rPr lang="zh-CN" altLang="en-US">
                <a:solidFill>
                  <a:srgbClr val="CC0000"/>
                </a:solidFill>
              </a:rPr>
              <a:t>增量模型</a:t>
            </a:r>
            <a:r>
              <a:rPr lang="zh-CN" altLang="en-US"/>
              <a:t>也有类似的过程。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7331">
                                            <p:txEl>
                                              <p:pRg st="6" end="6"/>
                                            </p:txEl>
                                          </p:spTgt>
                                        </p:tgtEl>
                                        <p:attrNameLst>
                                          <p:attrName>style.visibility</p:attrName>
                                        </p:attrNameLst>
                                      </p:cBhvr>
                                      <p:to>
                                        <p:strVal val="visible"/>
                                      </p:to>
                                    </p:set>
                                    <p:animEffect transition="in" filter="strips(downRight)">
                                      <p:cBhvr>
                                        <p:cTn id="7" dur="500"/>
                                        <p:tgtEl>
                                          <p:spTgt spid="227331">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7331">
                                            <p:txEl>
                                              <p:pRg st="7" end="7"/>
                                            </p:txEl>
                                          </p:spTgt>
                                        </p:tgtEl>
                                        <p:attrNameLst>
                                          <p:attrName>style.visibility</p:attrName>
                                        </p:attrNameLst>
                                      </p:cBhvr>
                                      <p:to>
                                        <p:strVal val="visible"/>
                                      </p:to>
                                    </p:set>
                                    <p:animEffect transition="in" filter="strips(downRight)">
                                      <p:cBhvr>
                                        <p:cTn id="12" dur="500"/>
                                        <p:tgtEl>
                                          <p:spTgt spid="227331">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7331">
                                            <p:txEl>
                                              <p:pRg st="8" end="8"/>
                                            </p:txEl>
                                          </p:spTgt>
                                        </p:tgtEl>
                                        <p:attrNameLst>
                                          <p:attrName>style.visibility</p:attrName>
                                        </p:attrNameLst>
                                      </p:cBhvr>
                                      <p:to>
                                        <p:strVal val="visible"/>
                                      </p:to>
                                    </p:set>
                                    <p:animEffect transition="in" filter="strips(downRight)">
                                      <p:cBhvr>
                                        <p:cTn id="17" dur="500"/>
                                        <p:tgtEl>
                                          <p:spTgt spid="227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46AA5E6-322C-4F58-BAF9-DA0B893D03AB}"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32081C14-12E3-4325-9656-9EBB6025B1C7}" type="slidenum">
              <a:rPr lang="en-US" altLang="zh-CN"/>
              <a:pPr/>
              <a:t>107</a:t>
            </a:fld>
            <a:endParaRPr lang="en-US" altLang="zh-CN"/>
          </a:p>
        </p:txBody>
      </p:sp>
      <p:sp>
        <p:nvSpPr>
          <p:cNvPr id="229378" name="Rectangle 2"/>
          <p:cNvSpPr>
            <a:spLocks noGrp="1" noChangeArrowheads="1"/>
          </p:cNvSpPr>
          <p:nvPr>
            <p:ph type="title"/>
          </p:nvPr>
        </p:nvSpPr>
        <p:spPr/>
        <p:txBody>
          <a:bodyPr/>
          <a:lstStyle/>
          <a:p>
            <a:r>
              <a:rPr lang="en-US" altLang="zh-CN"/>
              <a:t>1.6.3 </a:t>
            </a:r>
            <a:r>
              <a:rPr lang="zh-CN" altLang="en-US"/>
              <a:t>增量模型</a:t>
            </a:r>
          </a:p>
        </p:txBody>
      </p:sp>
      <p:sp>
        <p:nvSpPr>
          <p:cNvPr id="229379" name="Rectangle 3"/>
          <p:cNvSpPr>
            <a:spLocks noGrp="1" noChangeArrowheads="1"/>
          </p:cNvSpPr>
          <p:nvPr>
            <p:ph type="body" idx="1"/>
          </p:nvPr>
        </p:nvSpPr>
        <p:spPr/>
        <p:txBody>
          <a:bodyPr/>
          <a:lstStyle/>
          <a:p>
            <a:r>
              <a:rPr lang="zh-CN" altLang="en-US">
                <a:solidFill>
                  <a:srgbClr val="CC0000"/>
                </a:solidFill>
              </a:rPr>
              <a:t>增量模型</a:t>
            </a:r>
            <a:r>
              <a:rPr lang="zh-CN" altLang="en-US"/>
              <a:t>与</a:t>
            </a:r>
            <a:r>
              <a:rPr lang="zh-CN" altLang="en-US">
                <a:solidFill>
                  <a:srgbClr val="CC0000"/>
                </a:solidFill>
              </a:rPr>
              <a:t>原型模型</a:t>
            </a:r>
            <a:r>
              <a:rPr lang="zh-CN" altLang="en-US"/>
              <a:t>不同：</a:t>
            </a:r>
          </a:p>
          <a:p>
            <a:pPr lvl="1"/>
            <a:r>
              <a:rPr lang="zh-CN" altLang="en-US">
                <a:solidFill>
                  <a:srgbClr val="CC0000"/>
                </a:solidFill>
              </a:rPr>
              <a:t>原型模型</a:t>
            </a:r>
            <a:r>
              <a:rPr lang="zh-CN" altLang="en-US"/>
              <a:t>迭代中产生的“</a:t>
            </a:r>
            <a:r>
              <a:rPr lang="zh-CN" altLang="en-US">
                <a:solidFill>
                  <a:srgbClr val="0000FF"/>
                </a:solidFill>
              </a:rPr>
              <a:t>原型系统</a:t>
            </a:r>
            <a:r>
              <a:rPr lang="zh-CN" altLang="en-US"/>
              <a:t>”是为了明确产品需求，</a:t>
            </a:r>
            <a:r>
              <a:rPr lang="zh-CN" altLang="en-US">
                <a:solidFill>
                  <a:srgbClr val="0000FF"/>
                </a:solidFill>
              </a:rPr>
              <a:t>最终将被废弃</a:t>
            </a:r>
            <a:r>
              <a:rPr lang="zh-CN" altLang="en-US"/>
              <a:t>。</a:t>
            </a:r>
          </a:p>
          <a:p>
            <a:pPr lvl="1"/>
            <a:r>
              <a:rPr lang="zh-CN" altLang="en-US">
                <a:solidFill>
                  <a:srgbClr val="CC0000"/>
                </a:solidFill>
              </a:rPr>
              <a:t>增量模型</a:t>
            </a:r>
            <a:r>
              <a:rPr lang="zh-CN" altLang="en-US"/>
              <a:t>强调每一个</a:t>
            </a:r>
            <a:r>
              <a:rPr lang="zh-CN" altLang="en-US">
                <a:solidFill>
                  <a:srgbClr val="0000FF"/>
                </a:solidFill>
              </a:rPr>
              <a:t>增量</a:t>
            </a:r>
            <a:r>
              <a:rPr lang="zh-CN" altLang="en-US"/>
              <a:t>均为发布的</a:t>
            </a:r>
            <a:r>
              <a:rPr lang="zh-CN" altLang="en-US">
                <a:solidFill>
                  <a:srgbClr val="0000FF"/>
                </a:solidFill>
              </a:rPr>
              <a:t>产品</a:t>
            </a:r>
            <a:r>
              <a:rPr lang="zh-CN" altLang="en-US"/>
              <a:t>。</a:t>
            </a:r>
          </a:p>
          <a:p>
            <a:r>
              <a:rPr lang="en-US" altLang="zh-CN">
                <a:solidFill>
                  <a:srgbClr val="CC0000"/>
                </a:solidFill>
              </a:rPr>
              <a:t>【</a:t>
            </a:r>
            <a:r>
              <a:rPr lang="zh-CN" altLang="en-US">
                <a:solidFill>
                  <a:srgbClr val="CC0000"/>
                </a:solidFill>
              </a:rPr>
              <a:t>优点</a:t>
            </a:r>
            <a:r>
              <a:rPr lang="en-US" altLang="zh-CN">
                <a:solidFill>
                  <a:srgbClr val="CC0000"/>
                </a:solidFill>
              </a:rPr>
              <a:t>】</a:t>
            </a:r>
          </a:p>
          <a:p>
            <a:pPr lvl="1"/>
            <a:r>
              <a:rPr lang="zh-CN" altLang="en-US">
                <a:solidFill>
                  <a:srgbClr val="CC0000"/>
                </a:solidFill>
              </a:rPr>
              <a:t>需求的变化</a:t>
            </a:r>
            <a:r>
              <a:rPr lang="zh-CN" altLang="en-US"/>
              <a:t>是不可避免时，</a:t>
            </a:r>
            <a:r>
              <a:rPr lang="zh-CN" altLang="en-US">
                <a:solidFill>
                  <a:srgbClr val="CC0000"/>
                </a:solidFill>
              </a:rPr>
              <a:t>增量模型</a:t>
            </a:r>
            <a:r>
              <a:rPr lang="zh-CN" altLang="en-US"/>
              <a:t>适应这种变化的能力大大优于</a:t>
            </a:r>
            <a:r>
              <a:rPr lang="zh-CN" altLang="en-US">
                <a:solidFill>
                  <a:srgbClr val="CC0000"/>
                </a:solidFill>
              </a:rPr>
              <a:t>瀑布模型</a:t>
            </a:r>
            <a:r>
              <a:rPr lang="zh-CN" altLang="en-US"/>
              <a:t>和</a:t>
            </a:r>
            <a:r>
              <a:rPr lang="zh-CN" altLang="en-US">
                <a:solidFill>
                  <a:srgbClr val="CC0000"/>
                </a:solidFill>
              </a:rPr>
              <a:t>原型模型</a:t>
            </a:r>
            <a:r>
              <a:rPr lang="zh-CN" altLang="en-US"/>
              <a:t>。</a:t>
            </a:r>
          </a:p>
          <a:p>
            <a:r>
              <a:rPr lang="en-US" altLang="zh-CN">
                <a:solidFill>
                  <a:srgbClr val="0000FF"/>
                </a:solidFill>
              </a:rPr>
              <a:t>【</a:t>
            </a:r>
            <a:r>
              <a:rPr lang="zh-CN" altLang="en-US">
                <a:solidFill>
                  <a:srgbClr val="0000FF"/>
                </a:solidFill>
              </a:rPr>
              <a:t>缺点</a:t>
            </a:r>
            <a:r>
              <a:rPr lang="en-US" altLang="zh-CN">
                <a:solidFill>
                  <a:srgbClr val="0000FF"/>
                </a:solidFill>
              </a:rPr>
              <a:t>】</a:t>
            </a:r>
          </a:p>
          <a:p>
            <a:pPr lvl="1"/>
            <a:r>
              <a:rPr lang="zh-CN" altLang="en-US"/>
              <a:t>软件过程的控制失去整体性，容易退化为</a:t>
            </a:r>
            <a:r>
              <a:rPr lang="zh-CN" altLang="en-US">
                <a:solidFill>
                  <a:srgbClr val="CC0000"/>
                </a:solidFill>
              </a:rPr>
              <a:t>边做边改模型</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trips(downRight)">
                                      <p:cBhvr>
                                        <p:cTn id="7" dur="500"/>
                                        <p:tgtEl>
                                          <p:spTgt spid="229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9379">
                                            <p:txEl>
                                              <p:pRg st="1" end="1"/>
                                            </p:txEl>
                                          </p:spTgt>
                                        </p:tgtEl>
                                        <p:attrNameLst>
                                          <p:attrName>style.visibility</p:attrName>
                                        </p:attrNameLst>
                                      </p:cBhvr>
                                      <p:to>
                                        <p:strVal val="visible"/>
                                      </p:to>
                                    </p:set>
                                    <p:animEffect transition="in" filter="strips(downRight)">
                                      <p:cBhvr>
                                        <p:cTn id="12" dur="500"/>
                                        <p:tgtEl>
                                          <p:spTgt spid="229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9379">
                                            <p:txEl>
                                              <p:pRg st="2" end="2"/>
                                            </p:txEl>
                                          </p:spTgt>
                                        </p:tgtEl>
                                        <p:attrNameLst>
                                          <p:attrName>style.visibility</p:attrName>
                                        </p:attrNameLst>
                                      </p:cBhvr>
                                      <p:to>
                                        <p:strVal val="visible"/>
                                      </p:to>
                                    </p:set>
                                    <p:animEffect transition="in" filter="strips(downRight)">
                                      <p:cBhvr>
                                        <p:cTn id="17" dur="500"/>
                                        <p:tgtEl>
                                          <p:spTgt spid="229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9379">
                                            <p:txEl>
                                              <p:pRg st="3" end="3"/>
                                            </p:txEl>
                                          </p:spTgt>
                                        </p:tgtEl>
                                        <p:attrNameLst>
                                          <p:attrName>style.visibility</p:attrName>
                                        </p:attrNameLst>
                                      </p:cBhvr>
                                      <p:to>
                                        <p:strVal val="visible"/>
                                      </p:to>
                                    </p:set>
                                    <p:animEffect transition="in" filter="strips(downRight)">
                                      <p:cBhvr>
                                        <p:cTn id="22" dur="500"/>
                                        <p:tgtEl>
                                          <p:spTgt spid="229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9379">
                                            <p:txEl>
                                              <p:pRg st="4" end="4"/>
                                            </p:txEl>
                                          </p:spTgt>
                                        </p:tgtEl>
                                        <p:attrNameLst>
                                          <p:attrName>style.visibility</p:attrName>
                                        </p:attrNameLst>
                                      </p:cBhvr>
                                      <p:to>
                                        <p:strVal val="visible"/>
                                      </p:to>
                                    </p:set>
                                    <p:animEffect transition="in" filter="strips(downRight)">
                                      <p:cBhvr>
                                        <p:cTn id="27" dur="500"/>
                                        <p:tgtEl>
                                          <p:spTgt spid="2293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9379">
                                            <p:txEl>
                                              <p:pRg st="5" end="5"/>
                                            </p:txEl>
                                          </p:spTgt>
                                        </p:tgtEl>
                                        <p:attrNameLst>
                                          <p:attrName>style.visibility</p:attrName>
                                        </p:attrNameLst>
                                      </p:cBhvr>
                                      <p:to>
                                        <p:strVal val="visible"/>
                                      </p:to>
                                    </p:set>
                                    <p:animEffect transition="in" filter="strips(downRight)">
                                      <p:cBhvr>
                                        <p:cTn id="32" dur="500"/>
                                        <p:tgtEl>
                                          <p:spTgt spid="2293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9379">
                                            <p:txEl>
                                              <p:pRg st="6" end="6"/>
                                            </p:txEl>
                                          </p:spTgt>
                                        </p:tgtEl>
                                        <p:attrNameLst>
                                          <p:attrName>style.visibility</p:attrName>
                                        </p:attrNameLst>
                                      </p:cBhvr>
                                      <p:to>
                                        <p:strVal val="visible"/>
                                      </p:to>
                                    </p:set>
                                    <p:animEffect transition="in" filter="strips(downRight)">
                                      <p:cBhvr>
                                        <p:cTn id="37" dur="500"/>
                                        <p:tgtEl>
                                          <p:spTgt spid="2293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B7AEBBB5-02D9-4896-B149-D3D738F9F005}" type="datetime1">
              <a:rPr lang="zh-CN" altLang="en-US"/>
              <a:pPr/>
              <a:t>2019/11/7</a:t>
            </a:fld>
            <a:endParaRPr lang="en-US" altLang="zh-CN"/>
          </a:p>
        </p:txBody>
      </p:sp>
      <p:sp>
        <p:nvSpPr>
          <p:cNvPr id="15" name="灯片编号占位符 4"/>
          <p:cNvSpPr>
            <a:spLocks noGrp="1"/>
          </p:cNvSpPr>
          <p:nvPr>
            <p:ph type="sldNum" sz="quarter" idx="11"/>
          </p:nvPr>
        </p:nvSpPr>
        <p:spPr/>
        <p:txBody>
          <a:bodyPr/>
          <a:lstStyle/>
          <a:p>
            <a:fld id="{6576945D-4B9A-4981-B532-8B4028726FAD}" type="slidenum">
              <a:rPr lang="en-US" altLang="zh-CN"/>
              <a:pPr/>
              <a:t>108</a:t>
            </a:fld>
            <a:endParaRPr lang="en-US" altLang="zh-CN"/>
          </a:p>
        </p:txBody>
      </p:sp>
      <p:sp>
        <p:nvSpPr>
          <p:cNvPr id="230402" name="Rectangle 2"/>
          <p:cNvSpPr>
            <a:spLocks noGrp="1" noChangeArrowheads="1"/>
          </p:cNvSpPr>
          <p:nvPr>
            <p:ph type="title"/>
          </p:nvPr>
        </p:nvSpPr>
        <p:spPr/>
        <p:txBody>
          <a:bodyPr/>
          <a:lstStyle/>
          <a:p>
            <a:r>
              <a:rPr lang="en-US" altLang="zh-CN"/>
              <a:t>1.6.4 </a:t>
            </a:r>
            <a:r>
              <a:rPr lang="zh-CN" altLang="en-US"/>
              <a:t>螺旋模型</a:t>
            </a:r>
          </a:p>
        </p:txBody>
      </p:sp>
      <p:sp>
        <p:nvSpPr>
          <p:cNvPr id="230403" name="Rectangle 3"/>
          <p:cNvSpPr>
            <a:spLocks noGrp="1" noChangeArrowheads="1"/>
          </p:cNvSpPr>
          <p:nvPr>
            <p:ph type="body" idx="1"/>
          </p:nvPr>
        </p:nvSpPr>
        <p:spPr/>
        <p:txBody>
          <a:bodyPr/>
          <a:lstStyle/>
          <a:p>
            <a:r>
              <a:rPr lang="en-US" altLang="zh-CN">
                <a:solidFill>
                  <a:srgbClr val="CC0000"/>
                </a:solidFill>
              </a:rPr>
              <a:t>1988</a:t>
            </a:r>
            <a:r>
              <a:rPr lang="zh-CN" altLang="en-US"/>
              <a:t>年，</a:t>
            </a:r>
            <a:r>
              <a:rPr lang="en-US" altLang="zh-CN"/>
              <a:t>Barry Boehm</a:t>
            </a:r>
            <a:r>
              <a:rPr lang="zh-CN" altLang="en-US"/>
              <a:t>正式发表了软件系统开发的</a:t>
            </a:r>
            <a:r>
              <a:rPr lang="zh-CN" altLang="en-US">
                <a:solidFill>
                  <a:srgbClr val="CC0000"/>
                </a:solidFill>
              </a:rPr>
              <a:t>“螺旋模型”</a:t>
            </a:r>
            <a:r>
              <a:rPr lang="zh-CN" altLang="en-US"/>
              <a:t> </a:t>
            </a:r>
          </a:p>
          <a:p>
            <a:pPr lvl="1"/>
            <a:r>
              <a:rPr lang="en-US" altLang="zh-CN">
                <a:solidFill>
                  <a:srgbClr val="CC0000"/>
                </a:solidFill>
              </a:rPr>
              <a:t>=</a:t>
            </a:r>
            <a:r>
              <a:rPr lang="zh-CN" altLang="en-US">
                <a:solidFill>
                  <a:srgbClr val="CC0000"/>
                </a:solidFill>
              </a:rPr>
              <a:t>瀑布模型</a:t>
            </a:r>
            <a:r>
              <a:rPr lang="en-US" altLang="zh-CN">
                <a:solidFill>
                  <a:srgbClr val="CC0000"/>
                </a:solidFill>
              </a:rPr>
              <a:t>+</a:t>
            </a:r>
            <a:r>
              <a:rPr lang="zh-CN" altLang="en-US">
                <a:solidFill>
                  <a:srgbClr val="CC0000"/>
                </a:solidFill>
              </a:rPr>
              <a:t>原型模型</a:t>
            </a:r>
            <a:r>
              <a:rPr lang="zh-CN" altLang="en-US"/>
              <a:t>；</a:t>
            </a:r>
          </a:p>
          <a:p>
            <a:pPr lvl="1"/>
            <a:r>
              <a:rPr lang="zh-CN" altLang="en-US"/>
              <a:t>强调了其他模型所忽视的</a:t>
            </a:r>
            <a:r>
              <a:rPr lang="zh-CN" altLang="en-US">
                <a:solidFill>
                  <a:srgbClr val="CC0000"/>
                </a:solidFill>
              </a:rPr>
              <a:t>风险分析</a:t>
            </a:r>
            <a:r>
              <a:rPr lang="zh-CN" altLang="en-US"/>
              <a:t>；</a:t>
            </a:r>
          </a:p>
          <a:p>
            <a:pPr lvl="1"/>
            <a:r>
              <a:rPr lang="zh-CN" altLang="en-US"/>
              <a:t>特别适合于大型复杂的系统；</a:t>
            </a:r>
          </a:p>
          <a:p>
            <a:endParaRPr lang="en-US" altLang="zh-CN"/>
          </a:p>
        </p:txBody>
      </p:sp>
      <p:grpSp>
        <p:nvGrpSpPr>
          <p:cNvPr id="230404" name="Group 4"/>
          <p:cNvGrpSpPr>
            <a:grpSpLocks/>
          </p:cNvGrpSpPr>
          <p:nvPr/>
        </p:nvGrpSpPr>
        <p:grpSpPr bwMode="auto">
          <a:xfrm>
            <a:off x="2667000" y="3482975"/>
            <a:ext cx="3048000" cy="2994025"/>
            <a:chOff x="1680" y="2194"/>
            <a:chExt cx="1920" cy="1920"/>
          </a:xfrm>
        </p:grpSpPr>
        <p:sp>
          <p:nvSpPr>
            <p:cNvPr id="230405" name="Line 5"/>
            <p:cNvSpPr>
              <a:spLocks noChangeShapeType="1"/>
            </p:cNvSpPr>
            <p:nvPr/>
          </p:nvSpPr>
          <p:spPr bwMode="auto">
            <a:xfrm>
              <a:off x="2592" y="2194"/>
              <a:ext cx="48" cy="1920"/>
            </a:xfrm>
            <a:prstGeom prst="line">
              <a:avLst/>
            </a:prstGeom>
            <a:noFill/>
            <a:ln w="38100">
              <a:solidFill>
                <a:schemeClr val="tx1"/>
              </a:solidFill>
              <a:round/>
              <a:headEnd/>
              <a:tailEnd/>
            </a:ln>
            <a:effectLst/>
          </p:spPr>
          <p:txBody>
            <a:bodyPr/>
            <a:lstStyle/>
            <a:p>
              <a:endParaRPr lang="zh-CN" altLang="en-US"/>
            </a:p>
          </p:txBody>
        </p:sp>
        <p:sp>
          <p:nvSpPr>
            <p:cNvPr id="230406" name="Line 6"/>
            <p:cNvSpPr>
              <a:spLocks noChangeShapeType="1"/>
            </p:cNvSpPr>
            <p:nvPr/>
          </p:nvSpPr>
          <p:spPr bwMode="auto">
            <a:xfrm rot="5400000">
              <a:off x="2616" y="2232"/>
              <a:ext cx="48" cy="1920"/>
            </a:xfrm>
            <a:prstGeom prst="line">
              <a:avLst/>
            </a:prstGeom>
            <a:noFill/>
            <a:ln w="38100">
              <a:solidFill>
                <a:schemeClr val="tx1"/>
              </a:solidFill>
              <a:round/>
              <a:headEnd/>
              <a:tailEnd/>
            </a:ln>
            <a:effectLst/>
          </p:spPr>
          <p:txBody>
            <a:bodyPr/>
            <a:lstStyle/>
            <a:p>
              <a:endParaRPr lang="zh-CN" altLang="en-US"/>
            </a:p>
          </p:txBody>
        </p:sp>
      </p:grpSp>
      <p:sp>
        <p:nvSpPr>
          <p:cNvPr id="230407" name="Rectangle 7"/>
          <p:cNvSpPr>
            <a:spLocks noChangeArrowheads="1"/>
          </p:cNvSpPr>
          <p:nvPr/>
        </p:nvSpPr>
        <p:spPr bwMode="auto">
          <a:xfrm>
            <a:off x="2286000" y="35814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⑴</a:t>
            </a:r>
            <a:r>
              <a:rPr lang="zh-CN" altLang="en-US" sz="2200" u="sng">
                <a:solidFill>
                  <a:srgbClr val="0000FF"/>
                </a:solidFill>
              </a:rPr>
              <a:t>制定计划</a:t>
            </a:r>
          </a:p>
          <a:p>
            <a:pPr algn="ctr">
              <a:spcBef>
                <a:spcPct val="0"/>
              </a:spcBef>
              <a:buClrTx/>
              <a:buSzTx/>
              <a:buFontTx/>
              <a:buNone/>
            </a:pPr>
            <a:r>
              <a:rPr lang="zh-CN" altLang="en-US" sz="2200"/>
              <a:t>确定目标</a:t>
            </a:r>
          </a:p>
          <a:p>
            <a:pPr algn="ctr">
              <a:spcBef>
                <a:spcPct val="0"/>
              </a:spcBef>
              <a:buClrTx/>
              <a:buSzTx/>
              <a:buFontTx/>
              <a:buNone/>
            </a:pPr>
            <a:r>
              <a:rPr lang="zh-CN" altLang="en-US" sz="2200"/>
              <a:t>选择方案</a:t>
            </a:r>
          </a:p>
          <a:p>
            <a:pPr algn="ctr">
              <a:spcBef>
                <a:spcPct val="0"/>
              </a:spcBef>
              <a:buClrTx/>
              <a:buSzTx/>
              <a:buFontTx/>
              <a:buNone/>
            </a:pPr>
            <a:r>
              <a:rPr lang="zh-CN" altLang="en-US" sz="2200"/>
              <a:t>设定约束</a:t>
            </a:r>
          </a:p>
        </p:txBody>
      </p:sp>
      <p:sp>
        <p:nvSpPr>
          <p:cNvPr id="230408" name="Rectangle 8"/>
          <p:cNvSpPr>
            <a:spLocks noChangeArrowheads="1"/>
          </p:cNvSpPr>
          <p:nvPr/>
        </p:nvSpPr>
        <p:spPr bwMode="auto">
          <a:xfrm>
            <a:off x="4114800" y="35814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⑵</a:t>
            </a:r>
            <a:r>
              <a:rPr lang="zh-CN" altLang="en-US" sz="2200" u="sng">
                <a:solidFill>
                  <a:srgbClr val="0000FF"/>
                </a:solidFill>
              </a:rPr>
              <a:t>风险分析</a:t>
            </a:r>
          </a:p>
          <a:p>
            <a:pPr algn="ctr">
              <a:spcBef>
                <a:spcPct val="0"/>
              </a:spcBef>
              <a:buClrTx/>
              <a:buSzTx/>
              <a:buFontTx/>
              <a:buNone/>
            </a:pPr>
            <a:r>
              <a:rPr lang="zh-CN" altLang="en-US" sz="2200"/>
              <a:t>评价方案</a:t>
            </a:r>
          </a:p>
          <a:p>
            <a:pPr algn="ctr">
              <a:spcBef>
                <a:spcPct val="0"/>
              </a:spcBef>
              <a:buClrTx/>
              <a:buSzTx/>
              <a:buFontTx/>
              <a:buNone/>
            </a:pPr>
            <a:r>
              <a:rPr lang="zh-CN" altLang="en-US" sz="2200"/>
              <a:t>明确风险</a:t>
            </a:r>
          </a:p>
          <a:p>
            <a:pPr algn="ctr">
              <a:spcBef>
                <a:spcPct val="0"/>
              </a:spcBef>
              <a:buClrTx/>
              <a:buSzTx/>
              <a:buFontTx/>
              <a:buNone/>
            </a:pPr>
            <a:r>
              <a:rPr lang="zh-CN" altLang="en-US" sz="2200"/>
              <a:t>排出风险</a:t>
            </a:r>
          </a:p>
        </p:txBody>
      </p:sp>
      <p:sp>
        <p:nvSpPr>
          <p:cNvPr id="230409" name="Rectangle 9"/>
          <p:cNvSpPr>
            <a:spLocks noChangeArrowheads="1"/>
          </p:cNvSpPr>
          <p:nvPr/>
        </p:nvSpPr>
        <p:spPr bwMode="auto">
          <a:xfrm>
            <a:off x="4191000" y="5638800"/>
            <a:ext cx="1828800" cy="427038"/>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⑶</a:t>
            </a:r>
            <a:r>
              <a:rPr lang="zh-CN" altLang="en-US" sz="2200" u="sng">
                <a:solidFill>
                  <a:srgbClr val="0000FF"/>
                </a:solidFill>
              </a:rPr>
              <a:t>实施工程</a:t>
            </a:r>
            <a:endParaRPr lang="zh-CN" altLang="en-US" sz="2200"/>
          </a:p>
        </p:txBody>
      </p:sp>
      <p:sp>
        <p:nvSpPr>
          <p:cNvPr id="230410" name="Rectangle 10"/>
          <p:cNvSpPr>
            <a:spLocks noChangeArrowheads="1"/>
          </p:cNvSpPr>
          <p:nvPr/>
        </p:nvSpPr>
        <p:spPr bwMode="auto">
          <a:xfrm>
            <a:off x="2362200" y="5638800"/>
            <a:ext cx="1828800" cy="427038"/>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⑷</a:t>
            </a:r>
            <a:r>
              <a:rPr lang="zh-CN" altLang="en-US" sz="2200" u="sng">
                <a:solidFill>
                  <a:srgbClr val="0000FF"/>
                </a:solidFill>
              </a:rPr>
              <a:t>客户评估</a:t>
            </a:r>
            <a:endParaRPr lang="zh-CN" altLang="en-US" sz="2200"/>
          </a:p>
        </p:txBody>
      </p:sp>
      <p:grpSp>
        <p:nvGrpSpPr>
          <p:cNvPr id="230411" name="Group 11"/>
          <p:cNvGrpSpPr>
            <a:grpSpLocks/>
          </p:cNvGrpSpPr>
          <p:nvPr/>
        </p:nvGrpSpPr>
        <p:grpSpPr bwMode="auto">
          <a:xfrm>
            <a:off x="3798888" y="4681538"/>
            <a:ext cx="685800" cy="685800"/>
            <a:chOff x="480" y="2592"/>
            <a:chExt cx="432" cy="432"/>
          </a:xfrm>
        </p:grpSpPr>
        <p:sp>
          <p:nvSpPr>
            <p:cNvPr id="230412" name="AutoShape 12"/>
            <p:cNvSpPr>
              <a:spLocks noChangeArrowheads="1"/>
            </p:cNvSpPr>
            <p:nvPr/>
          </p:nvSpPr>
          <p:spPr bwMode="auto">
            <a:xfrm>
              <a:off x="480" y="2592"/>
              <a:ext cx="432"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9900"/>
            </a:solidFill>
            <a:ln w="9525">
              <a:solidFill>
                <a:schemeClr val="tx1"/>
              </a:solidFill>
              <a:miter lim="800000"/>
              <a:headEnd/>
              <a:tailEnd/>
            </a:ln>
            <a:effectLst/>
          </p:spPr>
          <p:txBody>
            <a:bodyPr wrap="none" anchor="ctr"/>
            <a:lstStyle/>
            <a:p>
              <a:endParaRPr lang="zh-CN" altLang="en-US"/>
            </a:p>
          </p:txBody>
        </p:sp>
        <p:sp>
          <p:nvSpPr>
            <p:cNvPr id="230413" name="AutoShape 13"/>
            <p:cNvSpPr>
              <a:spLocks noChangeArrowheads="1"/>
            </p:cNvSpPr>
            <p:nvPr/>
          </p:nvSpPr>
          <p:spPr bwMode="auto">
            <a:xfrm rot="10800000">
              <a:off x="480" y="2688"/>
              <a:ext cx="432" cy="3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9900"/>
            </a:solidFill>
            <a:ln w="9525">
              <a:solidFill>
                <a:schemeClr val="tx1"/>
              </a:solidFill>
              <a:miter lim="800000"/>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animEffect transition="in" filter="strips(downRight)">
                                      <p:cBhvr>
                                        <p:cTn id="7" dur="500"/>
                                        <p:tgtEl>
                                          <p:spTgt spid="230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30403">
                                            <p:txEl>
                                              <p:pRg st="1" end="1"/>
                                            </p:txEl>
                                          </p:spTgt>
                                        </p:tgtEl>
                                        <p:attrNameLst>
                                          <p:attrName>style.visibility</p:attrName>
                                        </p:attrNameLst>
                                      </p:cBhvr>
                                      <p:to>
                                        <p:strVal val="visible"/>
                                      </p:to>
                                    </p:set>
                                    <p:animEffect transition="in" filter="strips(downRight)">
                                      <p:cBhvr>
                                        <p:cTn id="12" dur="500"/>
                                        <p:tgtEl>
                                          <p:spTgt spid="230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30403">
                                            <p:txEl>
                                              <p:pRg st="2" end="2"/>
                                            </p:txEl>
                                          </p:spTgt>
                                        </p:tgtEl>
                                        <p:attrNameLst>
                                          <p:attrName>style.visibility</p:attrName>
                                        </p:attrNameLst>
                                      </p:cBhvr>
                                      <p:to>
                                        <p:strVal val="visible"/>
                                      </p:to>
                                    </p:set>
                                    <p:animEffect transition="in" filter="strips(downRight)">
                                      <p:cBhvr>
                                        <p:cTn id="17" dur="500"/>
                                        <p:tgtEl>
                                          <p:spTgt spid="230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30403">
                                            <p:txEl>
                                              <p:pRg st="3" end="3"/>
                                            </p:txEl>
                                          </p:spTgt>
                                        </p:tgtEl>
                                        <p:attrNameLst>
                                          <p:attrName>style.visibility</p:attrName>
                                        </p:attrNameLst>
                                      </p:cBhvr>
                                      <p:to>
                                        <p:strVal val="visible"/>
                                      </p:to>
                                    </p:set>
                                    <p:animEffect transition="in" filter="strips(downRight)">
                                      <p:cBhvr>
                                        <p:cTn id="22" dur="500"/>
                                        <p:tgtEl>
                                          <p:spTgt spid="230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230404"/>
                                        </p:tgtEl>
                                        <p:attrNameLst>
                                          <p:attrName>style.visibility</p:attrName>
                                        </p:attrNameLst>
                                      </p:cBhvr>
                                      <p:to>
                                        <p:strVal val="visible"/>
                                      </p:to>
                                    </p:set>
                                    <p:animEffect transition="in" filter="wedge">
                                      <p:cBhvr>
                                        <p:cTn id="27" dur="500"/>
                                        <p:tgtEl>
                                          <p:spTgt spid="230404"/>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230407"/>
                                        </p:tgtEl>
                                        <p:attrNameLst>
                                          <p:attrName>style.visibility</p:attrName>
                                        </p:attrNameLst>
                                      </p:cBhvr>
                                      <p:to>
                                        <p:strVal val="visible"/>
                                      </p:to>
                                    </p:set>
                                    <p:animEffect transition="in" filter="wedge">
                                      <p:cBhvr>
                                        <p:cTn id="32" dur="500"/>
                                        <p:tgtEl>
                                          <p:spTgt spid="230407"/>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230408"/>
                                        </p:tgtEl>
                                        <p:attrNameLst>
                                          <p:attrName>style.visibility</p:attrName>
                                        </p:attrNameLst>
                                      </p:cBhvr>
                                      <p:to>
                                        <p:strVal val="visible"/>
                                      </p:to>
                                    </p:set>
                                    <p:animEffect transition="in" filter="wedge">
                                      <p:cBhvr>
                                        <p:cTn id="37" dur="500"/>
                                        <p:tgtEl>
                                          <p:spTgt spid="230408"/>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230409"/>
                                        </p:tgtEl>
                                        <p:attrNameLst>
                                          <p:attrName>style.visibility</p:attrName>
                                        </p:attrNameLst>
                                      </p:cBhvr>
                                      <p:to>
                                        <p:strVal val="visible"/>
                                      </p:to>
                                    </p:set>
                                    <p:animEffect transition="in" filter="wedge">
                                      <p:cBhvr>
                                        <p:cTn id="42" dur="500"/>
                                        <p:tgtEl>
                                          <p:spTgt spid="230409"/>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230410"/>
                                        </p:tgtEl>
                                        <p:attrNameLst>
                                          <p:attrName>style.visibility</p:attrName>
                                        </p:attrNameLst>
                                      </p:cBhvr>
                                      <p:to>
                                        <p:strVal val="visible"/>
                                      </p:to>
                                    </p:set>
                                    <p:animEffect transition="in" filter="wedge">
                                      <p:cBhvr>
                                        <p:cTn id="47" dur="500"/>
                                        <p:tgtEl>
                                          <p:spTgt spid="23041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230411"/>
                                        </p:tgtEl>
                                        <p:attrNameLst>
                                          <p:attrName>style.visibility</p:attrName>
                                        </p:attrNameLst>
                                      </p:cBhvr>
                                      <p:to>
                                        <p:strVal val="visible"/>
                                      </p:to>
                                    </p:set>
                                    <p:animEffect transition="in" filter="wheel(1)">
                                      <p:cBhvr>
                                        <p:cTn id="52" dur="2000"/>
                                        <p:tgtEl>
                                          <p:spTgt spid="230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p:bldP spid="230408" grpId="0"/>
      <p:bldP spid="230409" grpId="0"/>
      <p:bldP spid="2304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C36647DC-FD9F-44EF-A5B8-C59AD97A73B1}" type="datetime1">
              <a:rPr lang="zh-CN" altLang="en-US"/>
              <a:pPr/>
              <a:t>2019/11/7</a:t>
            </a:fld>
            <a:endParaRPr lang="en-US" altLang="zh-CN"/>
          </a:p>
        </p:txBody>
      </p:sp>
      <p:sp>
        <p:nvSpPr>
          <p:cNvPr id="31" name="灯片编号占位符 4"/>
          <p:cNvSpPr>
            <a:spLocks noGrp="1"/>
          </p:cNvSpPr>
          <p:nvPr>
            <p:ph type="sldNum" sz="quarter" idx="11"/>
          </p:nvPr>
        </p:nvSpPr>
        <p:spPr/>
        <p:txBody>
          <a:bodyPr/>
          <a:lstStyle/>
          <a:p>
            <a:fld id="{2AF29843-8C18-496E-B70B-22C5E3503969}" type="slidenum">
              <a:rPr lang="en-US" altLang="zh-CN"/>
              <a:pPr/>
              <a:t>109</a:t>
            </a:fld>
            <a:endParaRPr lang="en-US" altLang="zh-CN"/>
          </a:p>
        </p:txBody>
      </p:sp>
      <p:sp>
        <p:nvSpPr>
          <p:cNvPr id="245762"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45763"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45764"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cxnSp>
        <p:nvCxnSpPr>
          <p:cNvPr id="245765" name="AutoShape 5"/>
          <p:cNvCxnSpPr>
            <a:cxnSpLocks noChangeShapeType="1"/>
            <a:stCxn id="245762" idx="2"/>
            <a:endCxn id="245763" idx="0"/>
          </p:cNvCxnSpPr>
          <p:nvPr/>
        </p:nvCxnSpPr>
        <p:spPr bwMode="auto">
          <a:xfrm rot="5400000">
            <a:off x="1181100" y="1676400"/>
            <a:ext cx="304800" cy="0"/>
          </a:xfrm>
          <a:prstGeom prst="straightConnector1">
            <a:avLst/>
          </a:prstGeom>
          <a:noFill/>
          <a:ln w="76200">
            <a:solidFill>
              <a:schemeClr val="accent2"/>
            </a:solidFill>
            <a:round/>
            <a:headEnd/>
            <a:tailEnd type="triangle" w="med" len="med"/>
          </a:ln>
          <a:effectLst/>
        </p:spPr>
      </p:cxnSp>
      <p:cxnSp>
        <p:nvCxnSpPr>
          <p:cNvPr id="245766" name="AutoShape 6"/>
          <p:cNvCxnSpPr>
            <a:cxnSpLocks noChangeShapeType="1"/>
            <a:stCxn id="245763" idx="2"/>
            <a:endCxn id="245764" idx="0"/>
          </p:cNvCxnSpPr>
          <p:nvPr/>
        </p:nvCxnSpPr>
        <p:spPr bwMode="auto">
          <a:xfrm rot="5400000">
            <a:off x="1181100" y="2438400"/>
            <a:ext cx="304800" cy="0"/>
          </a:xfrm>
          <a:prstGeom prst="straightConnector1">
            <a:avLst/>
          </a:prstGeom>
          <a:noFill/>
          <a:ln w="76200">
            <a:solidFill>
              <a:schemeClr val="accent2"/>
            </a:solidFill>
            <a:round/>
            <a:headEnd/>
            <a:tailEnd type="triangle" w="med" len="med"/>
          </a:ln>
          <a:effectLst/>
        </p:spPr>
      </p:cxnSp>
      <p:sp>
        <p:nvSpPr>
          <p:cNvPr id="245767" name="Rectangle 7"/>
          <p:cNvSpPr>
            <a:spLocks noGrp="1" noChangeArrowheads="1"/>
          </p:cNvSpPr>
          <p:nvPr>
            <p:ph type="title"/>
          </p:nvPr>
        </p:nvSpPr>
        <p:spPr/>
        <p:txBody>
          <a:bodyPr/>
          <a:lstStyle/>
          <a:p>
            <a:r>
              <a:rPr lang="en-US" altLang="zh-CN"/>
              <a:t>1.6.4 </a:t>
            </a:r>
            <a:r>
              <a:rPr lang="zh-CN" altLang="en-US"/>
              <a:t>螺旋模型</a:t>
            </a:r>
          </a:p>
        </p:txBody>
      </p:sp>
      <p:grpSp>
        <p:nvGrpSpPr>
          <p:cNvPr id="245768" name="Group 8"/>
          <p:cNvGrpSpPr>
            <a:grpSpLocks/>
          </p:cNvGrpSpPr>
          <p:nvPr/>
        </p:nvGrpSpPr>
        <p:grpSpPr bwMode="auto">
          <a:xfrm>
            <a:off x="2895600" y="990600"/>
            <a:ext cx="5562600" cy="5410200"/>
            <a:chOff x="1680" y="2194"/>
            <a:chExt cx="1920" cy="1920"/>
          </a:xfrm>
        </p:grpSpPr>
        <p:sp>
          <p:nvSpPr>
            <p:cNvPr id="245769" name="Line 9"/>
            <p:cNvSpPr>
              <a:spLocks noChangeShapeType="1"/>
            </p:cNvSpPr>
            <p:nvPr/>
          </p:nvSpPr>
          <p:spPr bwMode="auto">
            <a:xfrm>
              <a:off x="2592" y="2194"/>
              <a:ext cx="48" cy="1920"/>
            </a:xfrm>
            <a:prstGeom prst="line">
              <a:avLst/>
            </a:prstGeom>
            <a:noFill/>
            <a:ln w="38100">
              <a:solidFill>
                <a:schemeClr val="tx1"/>
              </a:solidFill>
              <a:round/>
              <a:headEnd/>
              <a:tailEnd/>
            </a:ln>
            <a:effectLst/>
          </p:spPr>
          <p:txBody>
            <a:bodyPr/>
            <a:lstStyle/>
            <a:p>
              <a:endParaRPr lang="zh-CN" altLang="en-US"/>
            </a:p>
          </p:txBody>
        </p:sp>
        <p:sp>
          <p:nvSpPr>
            <p:cNvPr id="245770" name="Line 10"/>
            <p:cNvSpPr>
              <a:spLocks noChangeShapeType="1"/>
            </p:cNvSpPr>
            <p:nvPr/>
          </p:nvSpPr>
          <p:spPr bwMode="auto">
            <a:xfrm rot="5400000">
              <a:off x="2616" y="2232"/>
              <a:ext cx="48" cy="1920"/>
            </a:xfrm>
            <a:prstGeom prst="line">
              <a:avLst/>
            </a:prstGeom>
            <a:noFill/>
            <a:ln w="38100">
              <a:solidFill>
                <a:schemeClr val="tx1"/>
              </a:solidFill>
              <a:round/>
              <a:headEnd/>
              <a:tailEnd/>
            </a:ln>
            <a:effectLst/>
          </p:spPr>
          <p:txBody>
            <a:bodyPr/>
            <a:lstStyle/>
            <a:p>
              <a:endParaRPr lang="zh-CN" altLang="en-US"/>
            </a:p>
          </p:txBody>
        </p:sp>
      </p:grpSp>
      <p:sp>
        <p:nvSpPr>
          <p:cNvPr id="245771" name="Rectangle 11"/>
          <p:cNvSpPr>
            <a:spLocks noChangeArrowheads="1"/>
          </p:cNvSpPr>
          <p:nvPr/>
        </p:nvSpPr>
        <p:spPr bwMode="auto">
          <a:xfrm>
            <a:off x="26670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⑴</a:t>
            </a:r>
            <a:r>
              <a:rPr lang="zh-CN" altLang="en-US" sz="2200" u="sng">
                <a:solidFill>
                  <a:srgbClr val="0000FF"/>
                </a:solidFill>
              </a:rPr>
              <a:t>制定计划</a:t>
            </a:r>
          </a:p>
          <a:p>
            <a:pPr algn="ctr">
              <a:spcBef>
                <a:spcPct val="0"/>
              </a:spcBef>
              <a:buClrTx/>
              <a:buSzTx/>
              <a:buFontTx/>
              <a:buNone/>
            </a:pPr>
            <a:r>
              <a:rPr lang="zh-CN" altLang="en-US" sz="2200"/>
              <a:t>确定目标</a:t>
            </a:r>
          </a:p>
          <a:p>
            <a:pPr algn="ctr">
              <a:spcBef>
                <a:spcPct val="0"/>
              </a:spcBef>
              <a:buClrTx/>
              <a:buSzTx/>
              <a:buFontTx/>
              <a:buNone/>
            </a:pPr>
            <a:r>
              <a:rPr lang="zh-CN" altLang="en-US" sz="2200"/>
              <a:t>选择方案</a:t>
            </a:r>
          </a:p>
          <a:p>
            <a:pPr algn="ctr">
              <a:spcBef>
                <a:spcPct val="0"/>
              </a:spcBef>
              <a:buClrTx/>
              <a:buSzTx/>
              <a:buFontTx/>
              <a:buNone/>
            </a:pPr>
            <a:r>
              <a:rPr lang="zh-CN" altLang="en-US" sz="2200"/>
              <a:t>设定约束</a:t>
            </a:r>
          </a:p>
        </p:txBody>
      </p:sp>
      <p:sp>
        <p:nvSpPr>
          <p:cNvPr id="245772" name="Rectangle 12"/>
          <p:cNvSpPr>
            <a:spLocks noChangeArrowheads="1"/>
          </p:cNvSpPr>
          <p:nvPr/>
        </p:nvSpPr>
        <p:spPr bwMode="auto">
          <a:xfrm>
            <a:off x="69342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⑵</a:t>
            </a:r>
            <a:r>
              <a:rPr lang="zh-CN" altLang="en-US" sz="2200" u="sng">
                <a:solidFill>
                  <a:srgbClr val="0000FF"/>
                </a:solidFill>
              </a:rPr>
              <a:t>风险分析</a:t>
            </a:r>
          </a:p>
          <a:p>
            <a:pPr algn="ctr">
              <a:spcBef>
                <a:spcPct val="0"/>
              </a:spcBef>
              <a:buClrTx/>
              <a:buSzTx/>
              <a:buFontTx/>
              <a:buNone/>
            </a:pPr>
            <a:r>
              <a:rPr lang="zh-CN" altLang="en-US" sz="2200"/>
              <a:t>评价方案</a:t>
            </a:r>
          </a:p>
          <a:p>
            <a:pPr algn="ctr">
              <a:spcBef>
                <a:spcPct val="0"/>
              </a:spcBef>
              <a:buClrTx/>
              <a:buSzTx/>
              <a:buFontTx/>
              <a:buNone/>
            </a:pPr>
            <a:r>
              <a:rPr lang="zh-CN" altLang="en-US" sz="2200"/>
              <a:t>明确风险</a:t>
            </a:r>
          </a:p>
          <a:p>
            <a:pPr algn="ctr">
              <a:spcBef>
                <a:spcPct val="0"/>
              </a:spcBef>
              <a:buClrTx/>
              <a:buSzTx/>
              <a:buFontTx/>
              <a:buNone/>
            </a:pPr>
            <a:r>
              <a:rPr lang="zh-CN" altLang="en-US" sz="2200"/>
              <a:t>排出风险</a:t>
            </a:r>
          </a:p>
        </p:txBody>
      </p:sp>
      <p:sp>
        <p:nvSpPr>
          <p:cNvPr id="245773" name="Rectangle 13"/>
          <p:cNvSpPr>
            <a:spLocks noChangeArrowheads="1"/>
          </p:cNvSpPr>
          <p:nvPr/>
        </p:nvSpPr>
        <p:spPr bwMode="auto">
          <a:xfrm>
            <a:off x="6934200" y="6126163"/>
            <a:ext cx="1828800" cy="427037"/>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⑶</a:t>
            </a:r>
            <a:r>
              <a:rPr lang="zh-CN" altLang="en-US" sz="2200" u="sng">
                <a:solidFill>
                  <a:srgbClr val="0000FF"/>
                </a:solidFill>
              </a:rPr>
              <a:t>实施工程</a:t>
            </a:r>
            <a:endParaRPr lang="zh-CN" altLang="en-US" sz="2200"/>
          </a:p>
        </p:txBody>
      </p:sp>
      <p:sp>
        <p:nvSpPr>
          <p:cNvPr id="245774" name="Rectangle 14"/>
          <p:cNvSpPr>
            <a:spLocks noChangeArrowheads="1"/>
          </p:cNvSpPr>
          <p:nvPr/>
        </p:nvSpPr>
        <p:spPr bwMode="auto">
          <a:xfrm>
            <a:off x="2743200" y="6096000"/>
            <a:ext cx="1828800" cy="427038"/>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⑷</a:t>
            </a:r>
            <a:r>
              <a:rPr lang="zh-CN" altLang="en-US" sz="2200" u="sng">
                <a:solidFill>
                  <a:srgbClr val="0000FF"/>
                </a:solidFill>
              </a:rPr>
              <a:t>客户评估</a:t>
            </a:r>
            <a:endParaRPr lang="zh-CN" altLang="en-US" sz="2200"/>
          </a:p>
        </p:txBody>
      </p:sp>
      <p:sp>
        <p:nvSpPr>
          <p:cNvPr id="245775" name="Arc 15"/>
          <p:cNvSpPr>
            <a:spLocks/>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45776" name="Arc 16"/>
          <p:cNvSpPr>
            <a:spLocks/>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45777" name="Arc 17"/>
          <p:cNvSpPr>
            <a:spLocks/>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45778" name="Arc 18"/>
          <p:cNvSpPr>
            <a:spLocks/>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45779" name="Arc 19"/>
          <p:cNvSpPr>
            <a:spLocks/>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45780" name="Arc 20"/>
          <p:cNvSpPr>
            <a:spLocks/>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45781" name="Arc 21"/>
          <p:cNvSpPr>
            <a:spLocks/>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45782" name="Arc 22"/>
          <p:cNvSpPr>
            <a:spLocks/>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45783" name="Rectangle 23"/>
          <p:cNvSpPr>
            <a:spLocks noChangeArrowheads="1"/>
          </p:cNvSpPr>
          <p:nvPr/>
        </p:nvSpPr>
        <p:spPr bwMode="auto">
          <a:xfrm>
            <a:off x="5638800" y="4800600"/>
            <a:ext cx="2057400" cy="7016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初步</a:t>
            </a:r>
          </a:p>
          <a:p>
            <a:pPr algn="ctr">
              <a:spcBef>
                <a:spcPct val="0"/>
              </a:spcBef>
              <a:buClrTx/>
              <a:buSzTx/>
              <a:buFontTx/>
              <a:buNone/>
            </a:pPr>
            <a:r>
              <a:rPr lang="zh-CN" altLang="en-US" sz="2000">
                <a:solidFill>
                  <a:srgbClr val="0000FF"/>
                </a:solidFill>
              </a:rPr>
              <a:t>软件需求</a:t>
            </a:r>
          </a:p>
        </p:txBody>
      </p:sp>
      <p:sp>
        <p:nvSpPr>
          <p:cNvPr id="245784" name="Line 24"/>
          <p:cNvSpPr>
            <a:spLocks noChangeShapeType="1"/>
          </p:cNvSpPr>
          <p:nvPr/>
        </p:nvSpPr>
        <p:spPr bwMode="auto">
          <a:xfrm flipV="1">
            <a:off x="5638800" y="2711450"/>
            <a:ext cx="2667000" cy="1066800"/>
          </a:xfrm>
          <a:prstGeom prst="line">
            <a:avLst/>
          </a:prstGeom>
          <a:noFill/>
          <a:ln w="38100" cap="rnd">
            <a:solidFill>
              <a:schemeClr val="tx1"/>
            </a:solidFill>
            <a:prstDash val="sysDot"/>
            <a:round/>
            <a:headEnd/>
            <a:tailEnd/>
          </a:ln>
          <a:effectLst/>
        </p:spPr>
        <p:txBody>
          <a:bodyPr/>
          <a:lstStyle/>
          <a:p>
            <a:endParaRPr lang="zh-CN" altLang="en-US"/>
          </a:p>
        </p:txBody>
      </p:sp>
      <p:sp>
        <p:nvSpPr>
          <p:cNvPr id="245785" name="Rectangle 25"/>
          <p:cNvSpPr>
            <a:spLocks noChangeArrowheads="1"/>
          </p:cNvSpPr>
          <p:nvPr/>
        </p:nvSpPr>
        <p:spPr bwMode="auto">
          <a:xfrm>
            <a:off x="6858000" y="3276600"/>
            <a:ext cx="10668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1</a:t>
            </a:r>
          </a:p>
        </p:txBody>
      </p:sp>
      <p:sp>
        <p:nvSpPr>
          <p:cNvPr id="245786" name="Line 26"/>
          <p:cNvSpPr>
            <a:spLocks noChangeShapeType="1"/>
          </p:cNvSpPr>
          <p:nvPr/>
        </p:nvSpPr>
        <p:spPr bwMode="auto">
          <a:xfrm>
            <a:off x="5562600" y="3810000"/>
            <a:ext cx="2743200" cy="762000"/>
          </a:xfrm>
          <a:prstGeom prst="line">
            <a:avLst/>
          </a:prstGeom>
          <a:noFill/>
          <a:ln w="38100" cap="rnd">
            <a:solidFill>
              <a:schemeClr val="tx1"/>
            </a:solidFill>
            <a:prstDash val="sysDot"/>
            <a:round/>
            <a:headEnd/>
            <a:tailEnd/>
          </a:ln>
          <a:effectLst/>
        </p:spPr>
        <p:txBody>
          <a:bodyPr/>
          <a:lstStyle/>
          <a:p>
            <a:endParaRPr lang="zh-CN" altLang="en-US"/>
          </a:p>
        </p:txBody>
      </p:sp>
      <p:sp>
        <p:nvSpPr>
          <p:cNvPr id="245787" name="Line 27"/>
          <p:cNvSpPr>
            <a:spLocks noChangeShapeType="1"/>
          </p:cNvSpPr>
          <p:nvPr/>
        </p:nvSpPr>
        <p:spPr bwMode="auto">
          <a:xfrm flipH="1">
            <a:off x="5029200" y="3810000"/>
            <a:ext cx="533400" cy="2514600"/>
          </a:xfrm>
          <a:prstGeom prst="line">
            <a:avLst/>
          </a:prstGeom>
          <a:noFill/>
          <a:ln w="38100">
            <a:solidFill>
              <a:schemeClr val="tx1"/>
            </a:solidFill>
            <a:round/>
            <a:headEnd/>
            <a:tailEnd/>
          </a:ln>
          <a:effectLst/>
        </p:spPr>
        <p:txBody>
          <a:bodyPr/>
          <a:lstStyle/>
          <a:p>
            <a:endParaRPr lang="zh-CN" altLang="en-US"/>
          </a:p>
        </p:txBody>
      </p:sp>
      <p:sp>
        <p:nvSpPr>
          <p:cNvPr id="245788" name="Rectangle 28"/>
          <p:cNvSpPr>
            <a:spLocks noChangeArrowheads="1"/>
          </p:cNvSpPr>
          <p:nvPr/>
        </p:nvSpPr>
        <p:spPr bwMode="auto">
          <a:xfrm>
            <a:off x="2895600" y="4572000"/>
            <a:ext cx="2057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需求计划</a:t>
            </a:r>
          </a:p>
        </p:txBody>
      </p:sp>
      <p:sp>
        <p:nvSpPr>
          <p:cNvPr id="245789" name="Rectangle 29"/>
          <p:cNvSpPr>
            <a:spLocks noChangeArrowheads="1"/>
          </p:cNvSpPr>
          <p:nvPr/>
        </p:nvSpPr>
        <p:spPr bwMode="auto">
          <a:xfrm>
            <a:off x="5181600" y="58674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确认与验证需求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strips(downRight)">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5765"/>
                                        </p:tgtEl>
                                        <p:attrNameLst>
                                          <p:attrName>style.visibility</p:attrName>
                                        </p:attrNameLst>
                                      </p:cBhvr>
                                      <p:to>
                                        <p:strVal val="visible"/>
                                      </p:to>
                                    </p:set>
                                    <p:animEffect transition="in" filter="strips(downRight)">
                                      <p:cBhvr>
                                        <p:cTn id="12" dur="500"/>
                                        <p:tgtEl>
                                          <p:spTgt spid="24576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5763"/>
                                        </p:tgtEl>
                                        <p:attrNameLst>
                                          <p:attrName>style.visibility</p:attrName>
                                        </p:attrNameLst>
                                      </p:cBhvr>
                                      <p:to>
                                        <p:strVal val="visible"/>
                                      </p:to>
                                    </p:set>
                                    <p:animEffect transition="in" filter="strips(downRight)">
                                      <p:cBhvr>
                                        <p:cTn id="17" dur="500"/>
                                        <p:tgtEl>
                                          <p:spTgt spid="24576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245775"/>
                                        </p:tgtEl>
                                        <p:attrNameLst>
                                          <p:attrName>style.visibility</p:attrName>
                                        </p:attrNameLst>
                                      </p:cBhvr>
                                      <p:to>
                                        <p:strVal val="visible"/>
                                      </p:to>
                                    </p:set>
                                    <p:animEffect transition="in" filter="strips(upRight)">
                                      <p:cBhvr>
                                        <p:cTn id="22" dur="1000"/>
                                        <p:tgtEl>
                                          <p:spTgt spid="24577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5776"/>
                                        </p:tgtEl>
                                        <p:attrNameLst>
                                          <p:attrName>style.visibility</p:attrName>
                                        </p:attrNameLst>
                                      </p:cBhvr>
                                      <p:to>
                                        <p:strVal val="visible"/>
                                      </p:to>
                                    </p:set>
                                    <p:animEffect transition="in" filter="strips(downRight)">
                                      <p:cBhvr>
                                        <p:cTn id="27" dur="1000"/>
                                        <p:tgtEl>
                                          <p:spTgt spid="24577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45777"/>
                                        </p:tgtEl>
                                        <p:attrNameLst>
                                          <p:attrName>style.visibility</p:attrName>
                                        </p:attrNameLst>
                                      </p:cBhvr>
                                      <p:to>
                                        <p:strVal val="visible"/>
                                      </p:to>
                                    </p:set>
                                    <p:animEffect transition="in" filter="strips(downLeft)">
                                      <p:cBhvr>
                                        <p:cTn id="32" dur="1000"/>
                                        <p:tgtEl>
                                          <p:spTgt spid="24577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grpId="0" nodeType="clickEffect">
                                  <p:stCondLst>
                                    <p:cond delay="0"/>
                                  </p:stCondLst>
                                  <p:childTnLst>
                                    <p:set>
                                      <p:cBhvr>
                                        <p:cTn id="36" dur="1" fill="hold">
                                          <p:stCondLst>
                                            <p:cond delay="0"/>
                                          </p:stCondLst>
                                        </p:cTn>
                                        <p:tgtEl>
                                          <p:spTgt spid="245778"/>
                                        </p:tgtEl>
                                        <p:attrNameLst>
                                          <p:attrName>style.visibility</p:attrName>
                                        </p:attrNameLst>
                                      </p:cBhvr>
                                      <p:to>
                                        <p:strVal val="visible"/>
                                      </p:to>
                                    </p:set>
                                    <p:animEffect transition="in" filter="strips(upLeft)">
                                      <p:cBhvr>
                                        <p:cTn id="37" dur="1000"/>
                                        <p:tgtEl>
                                          <p:spTgt spid="245778"/>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45766"/>
                                        </p:tgtEl>
                                        <p:attrNameLst>
                                          <p:attrName>style.visibility</p:attrName>
                                        </p:attrNameLst>
                                      </p:cBhvr>
                                      <p:to>
                                        <p:strVal val="visible"/>
                                      </p:to>
                                    </p:set>
                                    <p:animEffect transition="in" filter="strips(downRight)">
                                      <p:cBhvr>
                                        <p:cTn id="42" dur="500"/>
                                        <p:tgtEl>
                                          <p:spTgt spid="24576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45764"/>
                                        </p:tgtEl>
                                        <p:attrNameLst>
                                          <p:attrName>style.visibility</p:attrName>
                                        </p:attrNameLst>
                                      </p:cBhvr>
                                      <p:to>
                                        <p:strVal val="visible"/>
                                      </p:to>
                                    </p:set>
                                    <p:animEffect transition="in" filter="strips(downRight)">
                                      <p:cBhvr>
                                        <p:cTn id="47" dur="500"/>
                                        <p:tgtEl>
                                          <p:spTgt spid="24576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245779"/>
                                        </p:tgtEl>
                                        <p:attrNameLst>
                                          <p:attrName>style.visibility</p:attrName>
                                        </p:attrNameLst>
                                      </p:cBhvr>
                                      <p:to>
                                        <p:strVal val="visible"/>
                                      </p:to>
                                    </p:set>
                                    <p:animEffect transition="in" filter="strips(upRight)">
                                      <p:cBhvr>
                                        <p:cTn id="52" dur="1000"/>
                                        <p:tgtEl>
                                          <p:spTgt spid="24577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45780"/>
                                        </p:tgtEl>
                                        <p:attrNameLst>
                                          <p:attrName>style.visibility</p:attrName>
                                        </p:attrNameLst>
                                      </p:cBhvr>
                                      <p:to>
                                        <p:strVal val="visible"/>
                                      </p:to>
                                    </p:set>
                                    <p:animEffect transition="in" filter="strips(downRight)">
                                      <p:cBhvr>
                                        <p:cTn id="57" dur="1000"/>
                                        <p:tgtEl>
                                          <p:spTgt spid="24578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45784"/>
                                        </p:tgtEl>
                                        <p:attrNameLst>
                                          <p:attrName>style.visibility</p:attrName>
                                        </p:attrNameLst>
                                      </p:cBhvr>
                                      <p:to>
                                        <p:strVal val="visible"/>
                                      </p:to>
                                    </p:set>
                                    <p:animEffect transition="in" filter="strips(downRight)">
                                      <p:cBhvr>
                                        <p:cTn id="62" dur="500"/>
                                        <p:tgtEl>
                                          <p:spTgt spid="245784"/>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45785"/>
                                        </p:tgtEl>
                                        <p:attrNameLst>
                                          <p:attrName>style.visibility</p:attrName>
                                        </p:attrNameLst>
                                      </p:cBhvr>
                                      <p:to>
                                        <p:strVal val="visible"/>
                                      </p:to>
                                    </p:set>
                                    <p:animEffect transition="in" filter="strips(downRight)">
                                      <p:cBhvr>
                                        <p:cTn id="67" dur="500"/>
                                        <p:tgtEl>
                                          <p:spTgt spid="245785"/>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245781"/>
                                        </p:tgtEl>
                                        <p:attrNameLst>
                                          <p:attrName>style.visibility</p:attrName>
                                        </p:attrNameLst>
                                      </p:cBhvr>
                                      <p:to>
                                        <p:strVal val="visible"/>
                                      </p:to>
                                    </p:set>
                                    <p:animEffect transition="in" filter="strips(downLeft)">
                                      <p:cBhvr>
                                        <p:cTn id="72" dur="1000"/>
                                        <p:tgtEl>
                                          <p:spTgt spid="24578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45786"/>
                                        </p:tgtEl>
                                        <p:attrNameLst>
                                          <p:attrName>style.visibility</p:attrName>
                                        </p:attrNameLst>
                                      </p:cBhvr>
                                      <p:to>
                                        <p:strVal val="visible"/>
                                      </p:to>
                                    </p:set>
                                    <p:animEffect transition="in" filter="strips(downRight)">
                                      <p:cBhvr>
                                        <p:cTn id="77" dur="500"/>
                                        <p:tgtEl>
                                          <p:spTgt spid="245786"/>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45783"/>
                                        </p:tgtEl>
                                        <p:attrNameLst>
                                          <p:attrName>style.visibility</p:attrName>
                                        </p:attrNameLst>
                                      </p:cBhvr>
                                      <p:to>
                                        <p:strVal val="visible"/>
                                      </p:to>
                                    </p:set>
                                    <p:animEffect transition="in" filter="box(in)">
                                      <p:cBhvr>
                                        <p:cTn id="82" dur="500"/>
                                        <p:tgtEl>
                                          <p:spTgt spid="245783"/>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9" fill="hold" grpId="0" nodeType="clickEffect">
                                  <p:stCondLst>
                                    <p:cond delay="0"/>
                                  </p:stCondLst>
                                  <p:childTnLst>
                                    <p:set>
                                      <p:cBhvr>
                                        <p:cTn id="86" dur="1" fill="hold">
                                          <p:stCondLst>
                                            <p:cond delay="0"/>
                                          </p:stCondLst>
                                        </p:cTn>
                                        <p:tgtEl>
                                          <p:spTgt spid="245782"/>
                                        </p:tgtEl>
                                        <p:attrNameLst>
                                          <p:attrName>style.visibility</p:attrName>
                                        </p:attrNameLst>
                                      </p:cBhvr>
                                      <p:to>
                                        <p:strVal val="visible"/>
                                      </p:to>
                                    </p:set>
                                    <p:animEffect transition="in" filter="strips(upLeft)">
                                      <p:cBhvr>
                                        <p:cTn id="87" dur="1000"/>
                                        <p:tgtEl>
                                          <p:spTgt spid="245782"/>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grpId="0" nodeType="clickEffect">
                                  <p:stCondLst>
                                    <p:cond delay="0"/>
                                  </p:stCondLst>
                                  <p:childTnLst>
                                    <p:set>
                                      <p:cBhvr>
                                        <p:cTn id="91" dur="1" fill="hold">
                                          <p:stCondLst>
                                            <p:cond delay="0"/>
                                          </p:stCondLst>
                                        </p:cTn>
                                        <p:tgtEl>
                                          <p:spTgt spid="245787"/>
                                        </p:tgtEl>
                                        <p:attrNameLst>
                                          <p:attrName>style.visibility</p:attrName>
                                        </p:attrNameLst>
                                      </p:cBhvr>
                                      <p:to>
                                        <p:strVal val="visible"/>
                                      </p:to>
                                    </p:set>
                                    <p:animEffect transition="in" filter="strips(downRight)">
                                      <p:cBhvr>
                                        <p:cTn id="92" dur="500"/>
                                        <p:tgtEl>
                                          <p:spTgt spid="245787"/>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245789"/>
                                        </p:tgtEl>
                                        <p:attrNameLst>
                                          <p:attrName>style.visibility</p:attrName>
                                        </p:attrNameLst>
                                      </p:cBhvr>
                                      <p:to>
                                        <p:strVal val="visible"/>
                                      </p:to>
                                    </p:set>
                                    <p:animEffect transition="in" filter="strips(downRight)">
                                      <p:cBhvr>
                                        <p:cTn id="97" dur="500"/>
                                        <p:tgtEl>
                                          <p:spTgt spid="245789"/>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245788"/>
                                        </p:tgtEl>
                                        <p:attrNameLst>
                                          <p:attrName>style.visibility</p:attrName>
                                        </p:attrNameLst>
                                      </p:cBhvr>
                                      <p:to>
                                        <p:strVal val="visible"/>
                                      </p:to>
                                    </p:set>
                                    <p:animEffect transition="in" filter="box(in)">
                                      <p:cBhvr>
                                        <p:cTn id="102" dur="500"/>
                                        <p:tgtEl>
                                          <p:spTgt spid="245788"/>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1" nodeType="clickEffect">
                                  <p:stCondLst>
                                    <p:cond delay="0"/>
                                  </p:stCondLst>
                                  <p:childTnLst>
                                    <p:anim calcmode="lin" valueType="num">
                                      <p:cBhvr additive="base">
                                        <p:cTn id="106" dur="500"/>
                                        <p:tgtEl>
                                          <p:spTgt spid="245784"/>
                                        </p:tgtEl>
                                        <p:attrNameLst>
                                          <p:attrName>ppt_x</p:attrName>
                                        </p:attrNameLst>
                                      </p:cBhvr>
                                      <p:tavLst>
                                        <p:tav tm="0">
                                          <p:val>
                                            <p:strVal val="ppt_x"/>
                                          </p:val>
                                        </p:tav>
                                        <p:tav tm="100000">
                                          <p:val>
                                            <p:strVal val="ppt_x"/>
                                          </p:val>
                                        </p:tav>
                                      </p:tavLst>
                                    </p:anim>
                                    <p:anim calcmode="lin" valueType="num">
                                      <p:cBhvr additive="base">
                                        <p:cTn id="107" dur="500"/>
                                        <p:tgtEl>
                                          <p:spTgt spid="245784"/>
                                        </p:tgtEl>
                                        <p:attrNameLst>
                                          <p:attrName>ppt_y</p:attrName>
                                        </p:attrNameLst>
                                      </p:cBhvr>
                                      <p:tavLst>
                                        <p:tav tm="0">
                                          <p:val>
                                            <p:strVal val="ppt_y"/>
                                          </p:val>
                                        </p:tav>
                                        <p:tav tm="100000">
                                          <p:val>
                                            <p:strVal val="1+ppt_h/2"/>
                                          </p:val>
                                        </p:tav>
                                      </p:tavLst>
                                    </p:anim>
                                    <p:set>
                                      <p:cBhvr>
                                        <p:cTn id="108" dur="1" fill="hold">
                                          <p:stCondLst>
                                            <p:cond delay="499"/>
                                          </p:stCondLst>
                                        </p:cTn>
                                        <p:tgtEl>
                                          <p:spTgt spid="245784"/>
                                        </p:tgtEl>
                                        <p:attrNameLst>
                                          <p:attrName>style.visibility</p:attrName>
                                        </p:attrNameLst>
                                      </p:cBhvr>
                                      <p:to>
                                        <p:strVal val="hidden"/>
                                      </p:to>
                                    </p:set>
                                  </p:childTnLst>
                                </p:cTn>
                              </p:par>
                              <p:par>
                                <p:cTn id="109" presetID="2" presetClass="exit" presetSubtype="4" fill="hold" grpId="1" nodeType="withEffect">
                                  <p:stCondLst>
                                    <p:cond delay="0"/>
                                  </p:stCondLst>
                                  <p:childTnLst>
                                    <p:anim calcmode="lin" valueType="num">
                                      <p:cBhvr additive="base">
                                        <p:cTn id="110" dur="500"/>
                                        <p:tgtEl>
                                          <p:spTgt spid="245785"/>
                                        </p:tgtEl>
                                        <p:attrNameLst>
                                          <p:attrName>ppt_x</p:attrName>
                                        </p:attrNameLst>
                                      </p:cBhvr>
                                      <p:tavLst>
                                        <p:tav tm="0">
                                          <p:val>
                                            <p:strVal val="ppt_x"/>
                                          </p:val>
                                        </p:tav>
                                        <p:tav tm="100000">
                                          <p:val>
                                            <p:strVal val="ppt_x"/>
                                          </p:val>
                                        </p:tav>
                                      </p:tavLst>
                                    </p:anim>
                                    <p:anim calcmode="lin" valueType="num">
                                      <p:cBhvr additive="base">
                                        <p:cTn id="111" dur="500"/>
                                        <p:tgtEl>
                                          <p:spTgt spid="245785"/>
                                        </p:tgtEl>
                                        <p:attrNameLst>
                                          <p:attrName>ppt_y</p:attrName>
                                        </p:attrNameLst>
                                      </p:cBhvr>
                                      <p:tavLst>
                                        <p:tav tm="0">
                                          <p:val>
                                            <p:strVal val="ppt_y"/>
                                          </p:val>
                                        </p:tav>
                                        <p:tav tm="100000">
                                          <p:val>
                                            <p:strVal val="1+ppt_h/2"/>
                                          </p:val>
                                        </p:tav>
                                      </p:tavLst>
                                    </p:anim>
                                    <p:set>
                                      <p:cBhvr>
                                        <p:cTn id="112" dur="1" fill="hold">
                                          <p:stCondLst>
                                            <p:cond delay="499"/>
                                          </p:stCondLst>
                                        </p:cTn>
                                        <p:tgtEl>
                                          <p:spTgt spid="245785"/>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additive="base">
                                        <p:cTn id="114" dur="500"/>
                                        <p:tgtEl>
                                          <p:spTgt spid="245786"/>
                                        </p:tgtEl>
                                        <p:attrNameLst>
                                          <p:attrName>ppt_x</p:attrName>
                                        </p:attrNameLst>
                                      </p:cBhvr>
                                      <p:tavLst>
                                        <p:tav tm="0">
                                          <p:val>
                                            <p:strVal val="ppt_x"/>
                                          </p:val>
                                        </p:tav>
                                        <p:tav tm="100000">
                                          <p:val>
                                            <p:strVal val="ppt_x"/>
                                          </p:val>
                                        </p:tav>
                                      </p:tavLst>
                                    </p:anim>
                                    <p:anim calcmode="lin" valueType="num">
                                      <p:cBhvr additive="base">
                                        <p:cTn id="115" dur="500"/>
                                        <p:tgtEl>
                                          <p:spTgt spid="245786"/>
                                        </p:tgtEl>
                                        <p:attrNameLst>
                                          <p:attrName>ppt_y</p:attrName>
                                        </p:attrNameLst>
                                      </p:cBhvr>
                                      <p:tavLst>
                                        <p:tav tm="0">
                                          <p:val>
                                            <p:strVal val="ppt_y"/>
                                          </p:val>
                                        </p:tav>
                                        <p:tav tm="100000">
                                          <p:val>
                                            <p:strVal val="1+ppt_h/2"/>
                                          </p:val>
                                        </p:tav>
                                      </p:tavLst>
                                    </p:anim>
                                    <p:set>
                                      <p:cBhvr>
                                        <p:cTn id="116" dur="1" fill="hold">
                                          <p:stCondLst>
                                            <p:cond delay="499"/>
                                          </p:stCondLst>
                                        </p:cTn>
                                        <p:tgtEl>
                                          <p:spTgt spid="245786"/>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additive="base">
                                        <p:cTn id="118" dur="500"/>
                                        <p:tgtEl>
                                          <p:spTgt spid="245783"/>
                                        </p:tgtEl>
                                        <p:attrNameLst>
                                          <p:attrName>ppt_x</p:attrName>
                                        </p:attrNameLst>
                                      </p:cBhvr>
                                      <p:tavLst>
                                        <p:tav tm="0">
                                          <p:val>
                                            <p:strVal val="ppt_x"/>
                                          </p:val>
                                        </p:tav>
                                        <p:tav tm="100000">
                                          <p:val>
                                            <p:strVal val="ppt_x"/>
                                          </p:val>
                                        </p:tav>
                                      </p:tavLst>
                                    </p:anim>
                                    <p:anim calcmode="lin" valueType="num">
                                      <p:cBhvr additive="base">
                                        <p:cTn id="119" dur="500"/>
                                        <p:tgtEl>
                                          <p:spTgt spid="245783"/>
                                        </p:tgtEl>
                                        <p:attrNameLst>
                                          <p:attrName>ppt_y</p:attrName>
                                        </p:attrNameLst>
                                      </p:cBhvr>
                                      <p:tavLst>
                                        <p:tav tm="0">
                                          <p:val>
                                            <p:strVal val="ppt_y"/>
                                          </p:val>
                                        </p:tav>
                                        <p:tav tm="100000">
                                          <p:val>
                                            <p:strVal val="1+ppt_h/2"/>
                                          </p:val>
                                        </p:tav>
                                      </p:tavLst>
                                    </p:anim>
                                    <p:set>
                                      <p:cBhvr>
                                        <p:cTn id="120" dur="1" fill="hold">
                                          <p:stCondLst>
                                            <p:cond delay="499"/>
                                          </p:stCondLst>
                                        </p:cTn>
                                        <p:tgtEl>
                                          <p:spTgt spid="245783"/>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additive="base">
                                        <p:cTn id="122" dur="500"/>
                                        <p:tgtEl>
                                          <p:spTgt spid="245788"/>
                                        </p:tgtEl>
                                        <p:attrNameLst>
                                          <p:attrName>ppt_x</p:attrName>
                                        </p:attrNameLst>
                                      </p:cBhvr>
                                      <p:tavLst>
                                        <p:tav tm="0">
                                          <p:val>
                                            <p:strVal val="ppt_x"/>
                                          </p:val>
                                        </p:tav>
                                        <p:tav tm="100000">
                                          <p:val>
                                            <p:strVal val="ppt_x"/>
                                          </p:val>
                                        </p:tav>
                                      </p:tavLst>
                                    </p:anim>
                                    <p:anim calcmode="lin" valueType="num">
                                      <p:cBhvr additive="base">
                                        <p:cTn id="123" dur="500"/>
                                        <p:tgtEl>
                                          <p:spTgt spid="245788"/>
                                        </p:tgtEl>
                                        <p:attrNameLst>
                                          <p:attrName>ppt_y</p:attrName>
                                        </p:attrNameLst>
                                      </p:cBhvr>
                                      <p:tavLst>
                                        <p:tav tm="0">
                                          <p:val>
                                            <p:strVal val="ppt_y"/>
                                          </p:val>
                                        </p:tav>
                                        <p:tav tm="100000">
                                          <p:val>
                                            <p:strVal val="1+ppt_h/2"/>
                                          </p:val>
                                        </p:tav>
                                      </p:tavLst>
                                    </p:anim>
                                    <p:set>
                                      <p:cBhvr>
                                        <p:cTn id="124" dur="1" fill="hold">
                                          <p:stCondLst>
                                            <p:cond delay="499"/>
                                          </p:stCondLst>
                                        </p:cTn>
                                        <p:tgtEl>
                                          <p:spTgt spid="245788"/>
                                        </p:tgtEl>
                                        <p:attrNameLst>
                                          <p:attrName>style.visibility</p:attrName>
                                        </p:attrNameLst>
                                      </p:cBhvr>
                                      <p:to>
                                        <p:strVal val="hidden"/>
                                      </p:to>
                                    </p:set>
                                  </p:childTnLst>
                                </p:cTn>
                              </p:par>
                              <p:par>
                                <p:cTn id="125" presetID="2" presetClass="exit" presetSubtype="4" fill="hold" grpId="1" nodeType="withEffect">
                                  <p:stCondLst>
                                    <p:cond delay="0"/>
                                  </p:stCondLst>
                                  <p:childTnLst>
                                    <p:anim calcmode="lin" valueType="num">
                                      <p:cBhvr additive="base">
                                        <p:cTn id="126" dur="500"/>
                                        <p:tgtEl>
                                          <p:spTgt spid="245787"/>
                                        </p:tgtEl>
                                        <p:attrNameLst>
                                          <p:attrName>ppt_x</p:attrName>
                                        </p:attrNameLst>
                                      </p:cBhvr>
                                      <p:tavLst>
                                        <p:tav tm="0">
                                          <p:val>
                                            <p:strVal val="ppt_x"/>
                                          </p:val>
                                        </p:tav>
                                        <p:tav tm="100000">
                                          <p:val>
                                            <p:strVal val="ppt_x"/>
                                          </p:val>
                                        </p:tav>
                                      </p:tavLst>
                                    </p:anim>
                                    <p:anim calcmode="lin" valueType="num">
                                      <p:cBhvr additive="base">
                                        <p:cTn id="127" dur="500"/>
                                        <p:tgtEl>
                                          <p:spTgt spid="245787"/>
                                        </p:tgtEl>
                                        <p:attrNameLst>
                                          <p:attrName>ppt_y</p:attrName>
                                        </p:attrNameLst>
                                      </p:cBhvr>
                                      <p:tavLst>
                                        <p:tav tm="0">
                                          <p:val>
                                            <p:strVal val="ppt_y"/>
                                          </p:val>
                                        </p:tav>
                                        <p:tav tm="100000">
                                          <p:val>
                                            <p:strVal val="1+ppt_h/2"/>
                                          </p:val>
                                        </p:tav>
                                      </p:tavLst>
                                    </p:anim>
                                    <p:set>
                                      <p:cBhvr>
                                        <p:cTn id="128" dur="1" fill="hold">
                                          <p:stCondLst>
                                            <p:cond delay="499"/>
                                          </p:stCondLst>
                                        </p:cTn>
                                        <p:tgtEl>
                                          <p:spTgt spid="245787"/>
                                        </p:tgtEl>
                                        <p:attrNameLst>
                                          <p:attrName>style.visibility</p:attrName>
                                        </p:attrNameLst>
                                      </p:cBhvr>
                                      <p:to>
                                        <p:strVal val="hidden"/>
                                      </p:to>
                                    </p:set>
                                  </p:childTnLst>
                                </p:cTn>
                              </p:par>
                              <p:par>
                                <p:cTn id="129" presetID="2" presetClass="exit" presetSubtype="4" fill="hold" grpId="1" nodeType="withEffect">
                                  <p:stCondLst>
                                    <p:cond delay="0"/>
                                  </p:stCondLst>
                                  <p:childTnLst>
                                    <p:anim calcmode="lin" valueType="num">
                                      <p:cBhvr additive="base">
                                        <p:cTn id="130" dur="500"/>
                                        <p:tgtEl>
                                          <p:spTgt spid="245789"/>
                                        </p:tgtEl>
                                        <p:attrNameLst>
                                          <p:attrName>ppt_x</p:attrName>
                                        </p:attrNameLst>
                                      </p:cBhvr>
                                      <p:tavLst>
                                        <p:tav tm="0">
                                          <p:val>
                                            <p:strVal val="ppt_x"/>
                                          </p:val>
                                        </p:tav>
                                        <p:tav tm="100000">
                                          <p:val>
                                            <p:strVal val="ppt_x"/>
                                          </p:val>
                                        </p:tav>
                                      </p:tavLst>
                                    </p:anim>
                                    <p:anim calcmode="lin" valueType="num">
                                      <p:cBhvr additive="base">
                                        <p:cTn id="131" dur="500"/>
                                        <p:tgtEl>
                                          <p:spTgt spid="245789"/>
                                        </p:tgtEl>
                                        <p:attrNameLst>
                                          <p:attrName>ppt_y</p:attrName>
                                        </p:attrNameLst>
                                      </p:cBhvr>
                                      <p:tavLst>
                                        <p:tav tm="0">
                                          <p:val>
                                            <p:strVal val="ppt_y"/>
                                          </p:val>
                                        </p:tav>
                                        <p:tav tm="100000">
                                          <p:val>
                                            <p:strVal val="1+ppt_h/2"/>
                                          </p:val>
                                        </p:tav>
                                      </p:tavLst>
                                    </p:anim>
                                    <p:set>
                                      <p:cBhvr>
                                        <p:cTn id="132" dur="1" fill="hold">
                                          <p:stCondLst>
                                            <p:cond delay="499"/>
                                          </p:stCondLst>
                                        </p:cTn>
                                        <p:tgtEl>
                                          <p:spTgt spid="2457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nimBg="1"/>
      <p:bldP spid="245763" grpId="0" animBg="1"/>
      <p:bldP spid="245764" grpId="0" animBg="1"/>
      <p:bldP spid="245775" grpId="0" animBg="1"/>
      <p:bldP spid="245776" grpId="0" animBg="1"/>
      <p:bldP spid="245777" grpId="0" animBg="1"/>
      <p:bldP spid="245778" grpId="0" animBg="1"/>
      <p:bldP spid="245779" grpId="0" animBg="1"/>
      <p:bldP spid="245780" grpId="0" animBg="1"/>
      <p:bldP spid="245781" grpId="0" animBg="1"/>
      <p:bldP spid="245782" grpId="0" animBg="1"/>
      <p:bldP spid="245783" grpId="0"/>
      <p:bldP spid="245783" grpId="1"/>
      <p:bldP spid="245784" grpId="0" animBg="1"/>
      <p:bldP spid="245784" grpId="1" animBg="1"/>
      <p:bldP spid="245785" grpId="0"/>
      <p:bldP spid="245785" grpId="1"/>
      <p:bldP spid="245786" grpId="0" animBg="1"/>
      <p:bldP spid="245786" grpId="1" animBg="1"/>
      <p:bldP spid="245787" grpId="0" animBg="1"/>
      <p:bldP spid="245787" grpId="1" animBg="1"/>
      <p:bldP spid="245788" grpId="0"/>
      <p:bldP spid="245788" grpId="1"/>
      <p:bldP spid="245789" grpId="0" animBg="1"/>
      <p:bldP spid="24578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4F6F2691-A82F-4FC8-A83C-BA471AA389A4}" type="datetime1">
              <a:rPr lang="zh-CN" altLang="en-US"/>
              <a:pPr/>
              <a:t>2019/11/7</a:t>
            </a:fld>
            <a:endParaRPr lang="en-US" altLang="zh-CN"/>
          </a:p>
        </p:txBody>
      </p:sp>
      <p:sp>
        <p:nvSpPr>
          <p:cNvPr id="8" name="灯片编号占位符 4"/>
          <p:cNvSpPr>
            <a:spLocks noGrp="1"/>
          </p:cNvSpPr>
          <p:nvPr>
            <p:ph type="sldNum" sz="quarter" idx="11"/>
          </p:nvPr>
        </p:nvSpPr>
        <p:spPr/>
        <p:txBody>
          <a:bodyPr/>
          <a:lstStyle/>
          <a:p>
            <a:fld id="{9BC35E0F-0365-4A71-BCAF-69B4588F948F}" type="slidenum">
              <a:rPr lang="en-US" altLang="zh-CN"/>
              <a:pPr/>
              <a:t>11</a:t>
            </a:fld>
            <a:endParaRPr lang="en-US" altLang="zh-CN"/>
          </a:p>
        </p:txBody>
      </p:sp>
      <p:sp>
        <p:nvSpPr>
          <p:cNvPr id="254978" name="Rectangle 2"/>
          <p:cNvSpPr>
            <a:spLocks noGrp="1" noChangeArrowheads="1"/>
          </p:cNvSpPr>
          <p:nvPr>
            <p:ph type="title"/>
          </p:nvPr>
        </p:nvSpPr>
        <p:spPr/>
        <p:txBody>
          <a:bodyPr/>
          <a:lstStyle/>
          <a:p>
            <a:r>
              <a:rPr lang="zh-CN" altLang="en-US"/>
              <a:t>从国内市场看软件（</a:t>
            </a:r>
            <a:r>
              <a:rPr lang="en-US" altLang="zh-CN"/>
              <a:t>1</a:t>
            </a:r>
            <a:r>
              <a:rPr lang="zh-CN" altLang="en-US"/>
              <a:t>）</a:t>
            </a:r>
          </a:p>
        </p:txBody>
      </p:sp>
      <p:pic>
        <p:nvPicPr>
          <p:cNvPr id="254980" name="Picture 4" descr="symbian"/>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2000" y="4191000"/>
            <a:ext cx="3886200" cy="2278063"/>
          </a:xfrm>
          <a:prstGeom prst="rect">
            <a:avLst/>
          </a:prstGeom>
          <a:noFill/>
        </p:spPr>
      </p:pic>
      <p:pic>
        <p:nvPicPr>
          <p:cNvPr id="254982" name="Picture 6" descr="google-phone-os-android"/>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7200" y="838200"/>
            <a:ext cx="3429000" cy="3305175"/>
          </a:xfrm>
          <a:prstGeom prst="rect">
            <a:avLst/>
          </a:prstGeom>
          <a:noFill/>
        </p:spPr>
      </p:pic>
      <p:sp>
        <p:nvSpPr>
          <p:cNvPr id="254989" name="AutoShape 13" descr="data:image/jpeg;base64,/9j/4AAQSkZJRgABAQAAAQABAAD/2wCEAAkGBg0QDxAPDw8PDw0PEBYPEBAODxUQDxAQFhAVFxUQFBUXHCYfFxkjHRQUHy8gJTMpLCwsFR4xNTAqNSYrLCkBCQoKDgwOGg8PGjUlHCQpKjUpKiwsLCkvKi81KS0pLCksLSwsLCkpLCwsLCwsKiw1LCksKSwsKiwsKSwpLCkpLP/AABEIAOQA3QMBIgACEQEDEQH/xAAcAAEAAQUBAQAAAAAAAAAAAAAABQEEBgcIAgP/xABLEAABAwIDAwYJBwoEBwEAAAABAAIDBBEFEiEGEzEHIkFRYXEUMlJTkZKys9EWIzNyc4GhFRckNEJ0k6Kx4VSCtPAlQ2Jjg8HSNf/EABsBAQACAwEBAAAAAAAAAAAAAAABBAMFBgIH/8QANxEAAgIAAwQEDgEFAQAAAAAAAAECAwQRMRIhUaEFQXGxBhMUFSIyMzRSYXKBwdHwI0JikfEk/9oADAMBAAIRAxEAPwDeBNtVG1uLOZ4jL9rjYehe6usGfJ0N495XiOmbMXXJDG2HN0ubXOv3hU7LZSexW94IKbbSaM8+GNzenKS0/jdTmC7RU9WDuyQ9vjRv0e3t7R2hY/i2zj5ZJGU/O3YbfO6xzOBNgbdVvSsSxOGpw6eJ+ZonA3gDXXGW5GV3YbEWVau66D/qb0VZWSg83obhRW2HVrZ4Y5meJKxrx1gOF7fdwWLYZjVUzHaygnlL4JaZlXRtcGjIAcsjGkAE6l3G/iLalozJFrnlY2xrKJ1LHRvLXtD6uoDWtdemjc1uU3BsHFx1GvNWW4/j7IMOnrWuGVlMZoz0Ell4/SS30oCZRYPs1R1UjcIqKvE5RUmB8r6XMxgq940uGZgtfI1zeg+KOGpOVT45Rxte6Spp2Midkkc+ZjRG/wAhxJ5ruw6oC+RW9DiEE7BJBLHNGdA+J7XsuOIu02VtU7R0Ecu5kq6aOc6CJ87GyXPAZSboCRRYVydVMj5cYD3veGYtMxge4uytFrNbfgOwLIZdqMOZJuX1tK2a9t26ojDwerKTe/YgJRF8X1sQe2IyMErwXMjLwHvA4lrb3IHYk1ZExzGPkY18hIja54a55AuQ0E3dbsQH2RfGasiY5jXyMY+Q5Y2ueGue7qaCece5WnyjoN94P4XTeEXy7nfs3ubyct737EBIorZ1U10T3xva4BrrOaQRcArW2x9Hj1fQQ1rcbkjkkz2jfRwvYCyRzdToSDlvw6UBtJFqHH9rqyowStbOdziFDXR0k76dzmNeRM0Z2kG4vqCOzovYbNk2hoWSinfVUzagkAQunYJbngMpN7oCRRfOedjGl73NYxou5z3BrWjrJOgVlh+0VDUOLKerpp3jUthnZI4Drs03QEiitpcRgY4sfLE17Wb1zXSNa5sYNjIQTcN7eC+WHY3SVObwaognyeNuZWSZe/KTZAXyKxxHHKOmy+E1MEGbxd9KyPN3ZiLq6p6hkjQ+N7XxuF2vY4Oa4dYI0KAwzFsRLKqZpNrO/AtBCyGkw0blrnyStcW5zlflDSRfh8VA7eYNJpVxAnK3LM1vHKOEluzgey3UVhh2kqed8/LzgWuvISCCLEEFahpVWy21nnoVJXbEmpI2JhEtaI94yKOZs53oc+XdvsdBmGUjgAdOtay2vxV81TK9+XMHbvmElgDObzSeI0J+9ZE7lScyERsp2B7WBgdvDlFhYENt/wC1h2B4LPiNS2CO+W4M0ttI476uJ8o62HSfvXuXpKMIvMxWSU8oxeZt7YAOGGUmbiYyR9UyOLfwIUHyhDwauwnExo2Kp8DnP/ZnBFz2DnelZhhtNJHeOzG08YayAN4hjWgWPoVjtps8a+gnpWlrZJGgxuffK2Vrg5hJAJAu0cOglbOKySRfiskkYvh+HtxLEcbkfrCyAYPETwHNLpiO55Cxp2Jvq8Ew3CiSKiaubhs46Wx08l337m7pbG2E2akoKIQzPbJUvlknnkYSWvlkeTcEgE6ZR9yhML5OpYsblxAyRmjzSzwxAu3jKiaNjZHEZbAaP1B8lSSetomAY/ggAAAhqwAOAAg0CjditnKWoxLGpqiJk+6r3NjZK0PiYXAl0gYdMxGUX4gDtKynF9nJpsUw+ta6MQ0bJ2yNcTvHGWPK3KALHXjchNlNm5qSoxKWR0bm1tWaiIMLiWsItZ9wLHuugMKM4wuvx9tI0RRNw5lYyJo+bZPlsHNbwAu4m33cAFkOxmwuGnDYHT00NTNVwtnqJp2CSWR8rQ8892otmtpbhfjqrt+xjpMSr6mYxupK2hbRlgJ3vU4nSwFr2Nyo3CMD2ko4hQwzYfLSx3ZBVTiXfxRfsgxN5ri3oF7dtkBiEFVJQYVjsdPI8PGKmkZKXEyNY4sYXF3HNluL8bm62PScnGEMpRSmjge3JlfI+Npme62shk8YOJ1uDp0KIwXkzLaLEqGrlEsdbUumZK0kyjRuWV9wBvMzcxAuO1fSCj2qjiFK2XDZA1u7bWyb3fZQLB7orWL7fdfjdAYXRzSw0dJWOe6T8hYzJRGQ6uNC8tY4E9QzAdgKleUCSWWtnroiSzZ9tM8AcHyyTNknH3RBl1lsOwEMeETYW1xeZo5M80nF9Q/XfOte3ODTbXRo4quy2xz4MPnpax7JaisMrqqRhJa4yNyCxcATZgaEJIfFY3YjjGWCSzaDDHyRSDgyqrGFsT7jqZZ33KL2Kkw2l8Gw7EsObSYlHIDFPNC1zKmYSXbJHUDi4m3TbgL62WRbE7G1tBR1TZJon4hOAGTDM+Noip2xU4dmaCQ3Lci3SrSv2axvEXU8WI/k+Glp6hlS91IZXzSuZezWh4swG5ueKEGavpmRwvaxoa3I42HWQVqzk6xDHxhVPHRUVI+D5wR1FRU21Mz8xdENdDcdtltqdhcxzRxc0j7yFBbA7PzUGHQUkzmOliz5nRElhzSucLFwB4OHQgMF2x2VfQYBVCWXfVlVWR1NTMBZrpnzs0aPJHx4XsJ7a/YTDWYPVAU8e9hp3zioLQah0zGl5lfL4zi4g3udblTW3+zk2IUD6WF0bZHSRvBlJDLMkDj4oJ4BSO0WGvqaKqpmFoknp5IWl5IaHPYWgmwJtqgNdBzsSqcDoqpxfSnDG4hPGXG1RMG5Wh/lAEXt2lSnKbsvRwYe+upYYqSsoSyaCWnjbE4ESNBacoGYEE6FXNVsFVCnw2SmnjhxXDIGwtkIL6eZuQNfE/TNlOtja+p01uPFds5jeJBlPiTqKnoA9r5o6J0kktSGuBEZc8AMZcA9aAjJ8NhxDaCn8IZmidg0dQ+E/RyHfkhjx+00OcHWOl2BXeNYTT0ePYRJSxMpzVCognbC0RskY2IObdrbC9z/ACjqWQt2alGM/lAGMU4w/wADDATvA/fZ72tbLbt+5V2g2cmqMQwyqY6MR0L5nShxIe4SRhrcgAIOo1uQgNd7L4myeSrrqrB6vE556iRjZWwxTQwwsNmwMEjubbp06lkPJ7HV08uIMZQVNLQSSxzUsFQ0N3Zc129a2xIAu1psOsK6j2YxfD56h2FupJqKqlM5pqwvjMErvHMbmA3abcD1Dqucm2eixEMe6vfTume+7GUrXCKJmUDJmdznm9zc9aAlli+L8ndBUOLwHwPOpMBAaT1lhBHossoReZRUtzR5lFS1RgcHJDRh15Z6iQeSC1gPYSBf0WWYYXhFPSxiKniZFGNbNHE+U4nVx7SrxFEYRjoiIwjHRBERez2EREAREQBERAEREAREQBERAEREAREQBERAEREAREQBERAFS6qtH8o+3NTTSsLWte6Vz/HJyta1wAaAO9SQbvzDrCZh1rl7861b5qH+b4p+dWt81D/N8U3A6hzDrTMOtcvfnUrfNQ/zfFPzoVvmov5vim4HUOYdaZh1rl3851b5uL+b4p+cus83H6XfFNwOosw60uFy7+cir83H6XfFPziVfkR+lybgdRZglwuXPzgVXkM9LlcYdtzUvmiYWgB8jW3a5wIu4C49KZEnTiKJ2WrJJqOGSQ5nkOBd0nLI5oJ7bNCllACIiAIiIAiIgCIiAIiIAiIgCIiALmzlgHzlN/5vbauk1zbyvuBkprEG2+vY3tz2qVoQa43g61Tet61bv4nvVFBJdb1vWvfhX/V+CskQF8KoeV+H9lUVQ8oej+ysEQEh4Szyh6FUVLPKH4qORAS7DexAcQeBDHEHu01V7gmtTT/bx+8Ch6fFZ4w0MflyXLdG3F731Iv0n0nrUvs44uqKYnUmdhJ6yZRdAdS7GD9Bh/z++eptQux4/Qof8/vnqaRgIiIAiIgCIiAIiIAiIgCIiAgztKPNfz/2T5SjzX8/9lBu4nvRfPn0zjM/X5L9G9WDp4c2TnylHmv5/wCy0RytOzPpT1iU+lzVttai5VDrSfVk/qxb/oTHX4pzVrzySy3JdxRxlMK1HZRiOy+yrq90wbKIt1Y6sLr5iR0EW4LIPzTSf4tn8I//AEvXJT9JV/Vj9p62zTYRGaSSpfJlcHZI29DnCxIPTc627lfvutVrjB7kvlwNHZZYptRNSfmmk/xbP4R/+la4pyaPgglnNSxwiYX5REQTbovdbXpKXeODA5rXOIa3Nm5zibACwP4qE2sFqGrHVA/+iwQxVzks3ub+RijfY2t5rSi2Cq5YDUNvuxwIjc4O5riLOHN/YcONhbXipKg5MxK1hFa0SSwiaOMQG8l2ZsjXOc1pdbXjwWcbK4c6GjEcz8znxuN2XP0guASbC3C+l+Oq+dfRYgG0cMQhbPDkkbIxzjTMpXtcxrZbMzg3a8Etvobm2i2MLlJtJmzjOubyizW0exxfbJKddMr4srw4HKW2DiOIPSrTaPZiaiq/A3uZJNzQRGbgOcSMl+sHRbPj2WraeQb2SPwiOTeOdG93jl+e7XWv0jVYVyq1EjsUfM4kOkaJWc8uLG7x+Vtz1AAfcrjsplFKL9LrK8bM5uOZCVezzmQ74F7mi9nOiLIpMpaHmJ5PPAzt4huhurnZj9YpPt4/ehR1RjL3scwMjZn1eWBwzXILrNLi1ly1pOUDxR0aKR2W/WaT7eP3oXlGc6W2exwRU0ce7Jyl+ua3GVx6u1SPylb5o+sPgsYw36Md7vbcrpcNiul8XXfOEZblJpblx7Dc1YSqUItrqRO/KVvmj6w+CfKVvmj6w+CgkVfz1jPj5L9GTyOnhzZO/KVvmj6w+CfKVvmj6w+CgkTz1jPj5L9DyOnhzZO/KVvmj6w+CfKVvmj6w+CgkTz1jPj5L9DyOnhzZO/KVvmj6w+CfKVvmj6w+CgkTz1jPj5L9DyOnhzZO/KVvmj6w+CfKVvmj6w+CgkTz1jPj5L9DyOnhzZO/KVvmj6w+CfKVvmj6w+CgkTz1jPj5L9DyOnhzYdxPeiO4nvRah6lpaBag5UjrS/Vk/qxbfWneVA86l7pPaYup8G/Ws7F+TWdI6R+58OSn6Sr+rH7T1t3BKmJ0ctJM4Mjls5jzwZKLanvsPR2rTXJjilLBLUmplbE1zW2zPDS4gv4X7ws+ftThNjatjv0Xey1+o6rb4hSVzkln/w5u1SVjaX8yMknEVLLIxp3wLQGyxyBrmgjnAEBwB6Ou3esV2r/AFGrtw3D/wCifKrDv8XT/wAQKN2k2joX0VSxlVA57oXNa1sgJcSOACrRjNzXo5LP8mJKTkt27MyCh+hi+yZ7AXr8rVVzemYWw8yNu8b8+wNFnEnxTfNp0C3FR+H7UYSIYmvq42uEbQ60jeOUdB6l7l2qwu/Mq4bW1zSNvf7l6h4yttpcmeq5WVNuKJ+KhqqhrZt3bPzRnkjzc3mhp52p049K1DyuUz48QYx4AeKZlwHB1rvkIvY6f3U7j3KCGvDI5mSQx+IGWcOcy5IsRrfTW4Wvser2TyNlbmzOjBlzPzky3Od1+NidbHhdbKilKXjOt/nUuVUpZT63qRqyHZX9ao/3iP3oWPKf2W/WqP8AeIvehXEZzoPD/ox3u9sq5VtQfRjvd7ZVyvmWO95s+qXezo6fZx7F3BERVDKEREAREQBERAEREAREQB3E96KruJ71RS9SFoAtN8pfjU+p/wCZ7TVuRaZ5Rjd0H/k9pq6nwb9azsX5NZ0jpH7nw5LoGOkq8zGusGWzNDrc5/Wtg+AQeai/ht+CwLkq+krPqs9p66IpcPg3UXzER+Za5xMQuLtF3ZiDc8dFubaXbdJJ5ZZdxzs63Ox5Pga08Ag8zF/Cb8FF7U0cQoaoiKMEQOIIjaCDboNlsHHaUNmp8sQa50GaRsVO2Q3vqd3wJ1ssN28jDaavaA0NEcgAabtA6gquxKE0s+tGDZcZLf1jD8OiMUVoYyd0w6RNJ8QdiuHYXGBc07AOswgD+imdkGEwRnLI5to94IbiUs3Olra2zFt7KWxx8po2Nl1eAzhZxLjbxiOnX0jpvpKqbi5Zk+LzTlmYb4BB5mL+E34LV/KdE1tawNa1o8HabNaGi+8k1sFvbwUte1j4CZcrml0dMHMa4yMtZpsH5RcF3/X02utH8rTMuIBtwcsIF2+KbSyi47FnwkHG3ezLRFqZhSntlj+l0f7xF70KBU5suf0uk/eIvehbhF86Gw/6Md7vbKuVbYd9GO93tuVyvmOO95s+qXezo6fZx7F3BERVDKF7jp3uF2sc4cLtaSPwXhXlFi0kTS1oaQTm5wPGwHX2LPRGqU8rW0vkszxNyS9Fbz4+BS+bk9R3wTwKXzcnqO+CvvlFN5MfoPxV9hOJTTOOYNDWjUgG9zwHHvW0oweCvsVcLJZv/EqztuhHacVl2mPyROabOaWnqIIK8q6xOq3krnfsjmt7h/sn71arU3xjCyUYPNJ7nxLUG3FN6hERYj2EREBV3E96ojuJ70UvUhaALTHKAbvh75PaatzrSu3h58f1pPaaup8G/Ws7F+TWdI6R+565KGky1gAJOVnDX9p62nR4tVQmzXyFtspY4uLbcLAdH3WWjtksbq6WSZ1Nu7utmMgccoBdqC0i3ErJ2coOM30NMe3LI5vcect3fTN2uUXkc/ZVJz2kZ/NLI43e57iNAXkk91yoXav9Qq/sHf0WP1O2OL6Ne6jcdH5SyW4ubcS7t4dqjMQ2mxGeKWF4pQyRrmOLWSBwHA2u7isKwlkZpv5GJYee0mbKwepnZDFu3PbmjZ4o48xvZ2fgrietnc3K97yy/A+Lda3g25xOJjWB9I1rWhoGSa9gLC9nf7uvu7bLGnscQKaRjG7x3NksGg2LrF9za/R2p5LY9yfMnxFmhnF1qnlS/XWfu7feSKUp9tMTffKKS4Jbl3UubMOItmWLbXV9RNO19QIxJumgCNrmjLmcRcOJN9Ss2Gw067M5HummUJZsg1N7M/rdJ+8R+9ChFN7NfrNL9vH70LaIunQ2GH5pve723K6VnhJ+Zb3u9tyvF8xx3vNn1S72dHT7OPYu4IiKoZQiIgCnWfMUl+Eknpu4aegKLw6l3krW9F7u+qOPw+9XeP1OaQMHCMfzH/YW4wX/AJ8PZiXr6se16v7IqXenZGv7si0RFpy2EREAREQB3E96I7ie9FL1IWgC0ltweez60ntBbtC0ftofnG/Xl9oLqfBv17Oxfk1nSOkfuQ2yrc0sjNMz3NY25A1LiBx71mcNBFE9rqx27vdrms8ZhBGUOJuCLXN7C2YcVh2ykga+dxFw3K49QDXOPp007VlNRirXNaZ2yGpzXjf0CM2uJgdLWtZ2hsengepcM2zWxy6z6UOD1L3CVlPCGOP7RtZr8rmud181wP3Kymwp7jLZwc6KRzXtAOVoucpBudCAD2LKMIja6njkc4seQLtaA3eNFw0cdNLa9XQoKd0kEs8jJXtJc6Uub4jha+gd0dHQsClKT2UWJQWWbIeXC5mxslcGhkrzHHd2rnDUi33Hj1FeqWd9M4EPDHPAaeNi0uFx1Dv7Vd4jic0zAJZ7Rts+0bQwnUHgNDrb+ypjNI5tMyRkuWJ+VzmgAB54sOpvpdxsrk6pV5KXWYqJQlLNb8iHrYAJHShr4WTOLo7m7XEO5xB7+jovqovaR4dJGQb/ADLc3Y7M64VzLO4jKJLsBzDMGnXpI0uOj4KMxQ85utxk0PXz3KWtx6u2E92pZKa2dP6RS/bx+8ChVM7P/rFN9sz3gRGA6EwU/MM73e8cr5R+BH9HZ3u945SC+Y433mz6pd7Ojp9nHsXcERFUMoREQE5gzBHE+d3SNO4fE/0UI95cS48SbnvKv6zFA+JsTGlrW2vc3uANB/7UetnjroOFdFTzjFa8W9StTCWcpy1fcERFrCyEREAREQB3E96I7ie9FL1IWgC0btifnB9pL7QW8gtFbXH5z/yS+2F1Hg369nYvyazpHSJbbD+C7yo8JkEbbDLeRrLnM7ytDrbuupjEaugke4ipdzuLiGOva4aQMwHACwPA6q45GsLpp5a0TwQzBrYy3fRtky3e+9swNuAWz5NmMLA1oqId9PENb/VXS2XqEmsjVOeW4wbEMOwG4DJ6dvUYqprL68XWdxURixoo2Op4KiN3hLg1znVIkbGAAS/Vxyi2nbotnt2Zwu9vA6G/EDweK/HToUPtls7h7MNrXx0dKx7ad5a9lPG1zXAcQQLgpDFx2k8iNvNZGqPm3teRLHliab55GNceOjBfnFZHSYhRPomxySwFzBzd49lwQTlIBPUbLK8N2Uo3wwu8GpiXRAm8DL5sugvbpsdew9SSbOUTSR4LSm3VDGRw7lN/SvjF6UetfzmU4XKvRGGUJocuYy028kfaznxhrGNPGxPTY/gse5QJ4X1Ue5dG6NtO1o3TmuY2z380ZdB0aLaP5Aof8LTfwI/gtacpNJFFWMbFGyNpgacsbAwXzv1sOnQLHTilbPJIz14lWPZyMTU1gI+epz/3We8ChVN4H9JB9qz3gV5GZm/tnj+jR/5veOUkovZo/osX+f3rlKL5jjfebPql3s6Sn2cexdwREVQyhERAEREAREQBERAEREBV3E96ovboX3PNdx8kqm5f5LvVKyOEs9DymsjyFojas/On7WX2wt9CF/ku9UrQe1P0rvtZfbXT+DkWp2Z8F+TW9INNRMi5EHWlrz/0xD0yPW0p4DmzA84uvYacBpaxGth/TqWruRGDPJiDTfVsR5vEESPII9C2yyisQS6RxabjMb/skdXb/RbfEpux/Y1WUestNyAwNzAtJz3A51stjbX8ePBRe2LwcKrQNQ2leLi3Vpex4qb8Bj5+hs8WOp0BJJDerUkqF2ypcuF1xzSEeDP0cbjhx4LDWnton+nlu1MUOMPjp45Hu3cbY2C4F7nINB1nsUU3anEpg6SmpppI28XujzfeS3h3dq9Y5NPVUlPDT84xN3hjy5SAIrX4ak6261mkBqqbCII4IY5DlaXCV27Ywu1Nx168T1FbvEeKi9mMF/pHjD4SM/SkiO2allrYt5vGwkBwcyWweHttduW1+ka9RC1vymBwrWhxuRA325Fk+P1FZR1E0L35Bdr27lxyy5m6use63+VYHtRXSTTh8jszt2Br0C5Nvx/FSpVtbopP5JI8+IVc9xDqawXx4PtG+2FCqZwjxofrt9tDIzfuy5/Q4v8AP716lVFbJRONFDZriOf0E/8ANepjcv8AJd6pXzTGwl5TZu/ul3nR0teLj2I8Ive5f5LvVKbl/ku9UqpsS4GXaR4Rety/yXeqU3L/ACXeqU2JcBtI8ove5f5LvVKpuX+S71SmxLgNpHlF63L/ACXeqVXcv8l3qlNiXAbSPCL1uX+S71Sq7l/ku9UqdiXAbSPCL3uX+S71Sm5f5LvVKbEuA2kZoiqqL6qcwFydtlJaol/eZ/eLrFcrbQ0zJKmoDwTaoltYkf8ANcgMZbUEcCR3Gyr4Y/ynesVJ/kiDqd65VfyPT9TvXKEZEX4W7ynekoatx/aNu0lSU+FQBjnAOuGkjnniAvr+RqbyX/xCpyGRDipPWR96qap3lH0lTH5FpvJf/EKr+RKbyX/xCgITwg9Z9Kb5S7MGpy9ws+wDbc89N7/0X1/IVN1P9coCC3y+9DL87F9o32gpf8g03U/1yvcOC07XBwa67TcXeSL9yA6L5Nz/AMKpe6T/AFEiyVYxyaf/AJNL3Sf6iRZOoJCIiAIiIAiIgCIqoCiKqICiqiICiIiALljGT+lVP7xL71y6nXKeNO/Sqn95l985AfEOUpjdPSRuaKeV0jS1ti6PLmFtZCc5s69xksLWtra5hsyqHKSCtS75t/1T/Qr75lazXLXAcS0gehfXMgNj7M4FQS0cLZYo5pHl80z4ZgKmKMAhrTewYOdGbX69D0YJUyML3mMFsRcSxpOYhlzlBPSbWVq2QjgSLixsbXHUgcgPUbue/ub/AEcr7Do2vlja82YXc83DbMGrjc8NAdehRrL5nHoIbb7rr6ZkBJV+7BZkDWuLbyMjk3rGuzG1nXPFuU2ubfgLYOXwzKuZAdCcmR/4TSd0n+okWULFuS8/8IpO6T/USLKVBIREQBERAEREAREQFVRVVEBVFRVQBUREAXO3LDg0NJiJMIIFS3wh7XG7WyOcc2XTQE3NtePVoiIDBhUHsVfCD2IikFfCXdQVfCXdQREAFU7qH4qvhTuofiqogHhTuofiq+FO6h+KIgK+Fu6h+KuKB5kljjOgfI1hLeIBcBcX0uqIgOqMHwmGkp4qaEERQtyNubuOty5x6SSST2kq8RFACIiAIiIAiIgCIiAKqIgCBEQH/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4991" name="AutoShape 15" descr="data:image/jpeg;base64,/9j/4AAQSkZJRgABAQAAAQABAAD/2wCEAAkGBg0QDxAPDw8PDw0PEBYPEBAODxUQDxAQFhAVFxUQFBUXHCYfFxkjHRQUHy8gJTMpLCwsFR4xNTAqNSYrLCkBCQoKDgwOGg8PGjUlHCQpKjUpKiwsLCkvKi81KS0pLCksLSwsLCkpLCwsLCwsKiw1LCksKSwsKiwsKSwpLCkpLP/AABEIAOQA3QMBIgACEQEDEQH/xAAcAAEAAQUBAQAAAAAAAAAAAAAABQEEBgcIAgP/xABLEAABAwIDAwYJBwoEBwEAAAABAAIDBBEFEiEGEzEHIkFRYXEUMlJTkZKys9EWIzNyc4GhFRckNEJ0k6Kx4VSCtPAlQ2Jjg8HSNf/EABsBAQACAwEBAAAAAAAAAAAAAAABBAMFBgIH/8QANxEAAgIAAwQEDgEFAQAAAAAAAAECAwQRMRIhUaEFQXGxBhMUFSIyMzRSYXKBwdHwI0JikfEk/9oADAMBAAIRAxEAPwDeBNtVG1uLOZ4jL9rjYehe6usGfJ0N495XiOmbMXXJDG2HN0ubXOv3hU7LZSexW94IKbbSaM8+GNzenKS0/jdTmC7RU9WDuyQ9vjRv0e3t7R2hY/i2zj5ZJGU/O3YbfO6xzOBNgbdVvSsSxOGpw6eJ+ZonA3gDXXGW5GV3YbEWVau66D/qb0VZWSg83obhRW2HVrZ4Y5meJKxrx1gOF7fdwWLYZjVUzHaygnlL4JaZlXRtcGjIAcsjGkAE6l3G/iLalozJFrnlY2xrKJ1LHRvLXtD6uoDWtdemjc1uU3BsHFx1GvNWW4/j7IMOnrWuGVlMZoz0Ell4/SS30oCZRYPs1R1UjcIqKvE5RUmB8r6XMxgq940uGZgtfI1zeg+KOGpOVT45Rxte6Spp2Midkkc+ZjRG/wAhxJ5ruw6oC+RW9DiEE7BJBLHNGdA+J7XsuOIu02VtU7R0Ecu5kq6aOc6CJ87GyXPAZSboCRRYVydVMj5cYD3veGYtMxge4uytFrNbfgOwLIZdqMOZJuX1tK2a9t26ojDwerKTe/YgJRF8X1sQe2IyMErwXMjLwHvA4lrb3IHYk1ZExzGPkY18hIja54a55AuQ0E3dbsQH2RfGasiY5jXyMY+Q5Y2ueGue7qaCece5WnyjoN94P4XTeEXy7nfs3ubyct737EBIorZ1U10T3xva4BrrOaQRcArW2x9Hj1fQQ1rcbkjkkz2jfRwvYCyRzdToSDlvw6UBtJFqHH9rqyowStbOdziFDXR0k76dzmNeRM0Z2kG4vqCOzovYbNk2hoWSinfVUzagkAQunYJbngMpN7oCRRfOedjGl73NYxou5z3BrWjrJOgVlh+0VDUOLKerpp3jUthnZI4Drs03QEiitpcRgY4sfLE17Wb1zXSNa5sYNjIQTcN7eC+WHY3SVObwaognyeNuZWSZe/KTZAXyKxxHHKOmy+E1MEGbxd9KyPN3ZiLq6p6hkjQ+N7XxuF2vY4Oa4dYI0KAwzFsRLKqZpNrO/AtBCyGkw0blrnyStcW5zlflDSRfh8VA7eYNJpVxAnK3LM1vHKOEluzgey3UVhh2kqed8/LzgWuvISCCLEEFahpVWy21nnoVJXbEmpI2JhEtaI94yKOZs53oc+XdvsdBmGUjgAdOtay2vxV81TK9+XMHbvmElgDObzSeI0J+9ZE7lScyERsp2B7WBgdvDlFhYENt/wC1h2B4LPiNS2CO+W4M0ttI476uJ8o62HSfvXuXpKMIvMxWSU8oxeZt7YAOGGUmbiYyR9UyOLfwIUHyhDwauwnExo2Kp8DnP/ZnBFz2DnelZhhtNJHeOzG08YayAN4hjWgWPoVjtps8a+gnpWlrZJGgxuffK2Vrg5hJAJAu0cOglbOKySRfiskkYvh+HtxLEcbkfrCyAYPETwHNLpiO55Cxp2Jvq8Ew3CiSKiaubhs46Wx08l337m7pbG2E2akoKIQzPbJUvlknnkYSWvlkeTcEgE6ZR9yhML5OpYsblxAyRmjzSzwxAu3jKiaNjZHEZbAaP1B8lSSetomAY/ggAAAhqwAOAAg0CjditnKWoxLGpqiJk+6r3NjZK0PiYXAl0gYdMxGUX4gDtKynF9nJpsUw+ta6MQ0bJ2yNcTvHGWPK3KALHXjchNlNm5qSoxKWR0bm1tWaiIMLiWsItZ9wLHuugMKM4wuvx9tI0RRNw5lYyJo+bZPlsHNbwAu4m33cAFkOxmwuGnDYHT00NTNVwtnqJp2CSWR8rQ8892otmtpbhfjqrt+xjpMSr6mYxupK2hbRlgJ3vU4nSwFr2Nyo3CMD2ko4hQwzYfLSx3ZBVTiXfxRfsgxN5ri3oF7dtkBiEFVJQYVjsdPI8PGKmkZKXEyNY4sYXF3HNluL8bm62PScnGEMpRSmjge3JlfI+Npme62shk8YOJ1uDp0KIwXkzLaLEqGrlEsdbUumZK0kyjRuWV9wBvMzcxAuO1fSCj2qjiFK2XDZA1u7bWyb3fZQLB7orWL7fdfjdAYXRzSw0dJWOe6T8hYzJRGQ6uNC8tY4E9QzAdgKleUCSWWtnroiSzZ9tM8AcHyyTNknH3RBl1lsOwEMeETYW1xeZo5M80nF9Q/XfOte3ODTbXRo4quy2xz4MPnpax7JaisMrqqRhJa4yNyCxcATZgaEJIfFY3YjjGWCSzaDDHyRSDgyqrGFsT7jqZZ33KL2Kkw2l8Gw7EsObSYlHIDFPNC1zKmYSXbJHUDi4m3TbgL62WRbE7G1tBR1TZJon4hOAGTDM+Noip2xU4dmaCQ3Lci3SrSv2axvEXU8WI/k+Glp6hlS91IZXzSuZezWh4swG5ueKEGavpmRwvaxoa3I42HWQVqzk6xDHxhVPHRUVI+D5wR1FRU21Mz8xdENdDcdtltqdhcxzRxc0j7yFBbA7PzUGHQUkzmOliz5nRElhzSucLFwB4OHQgMF2x2VfQYBVCWXfVlVWR1NTMBZrpnzs0aPJHx4XsJ7a/YTDWYPVAU8e9hp3zioLQah0zGl5lfL4zi4g3udblTW3+zk2IUD6WF0bZHSRvBlJDLMkDj4oJ4BSO0WGvqaKqpmFoknp5IWl5IaHPYWgmwJtqgNdBzsSqcDoqpxfSnDG4hPGXG1RMG5Wh/lAEXt2lSnKbsvRwYe+upYYqSsoSyaCWnjbE4ESNBacoGYEE6FXNVsFVCnw2SmnjhxXDIGwtkIL6eZuQNfE/TNlOtja+p01uPFds5jeJBlPiTqKnoA9r5o6J0kktSGuBEZc8AMZcA9aAjJ8NhxDaCn8IZmidg0dQ+E/RyHfkhjx+00OcHWOl2BXeNYTT0ePYRJSxMpzVCognbC0RskY2IObdrbC9z/ACjqWQt2alGM/lAGMU4w/wADDATvA/fZ72tbLbt+5V2g2cmqMQwyqY6MR0L5nShxIe4SRhrcgAIOo1uQgNd7L4myeSrrqrB6vE556iRjZWwxTQwwsNmwMEjubbp06lkPJ7HV08uIMZQVNLQSSxzUsFQ0N3Zc129a2xIAu1psOsK6j2YxfD56h2FupJqKqlM5pqwvjMErvHMbmA3abcD1Dqucm2eixEMe6vfTume+7GUrXCKJmUDJmdznm9zc9aAlli+L8ndBUOLwHwPOpMBAaT1lhBHossoReZRUtzR5lFS1RgcHJDRh15Z6iQeSC1gPYSBf0WWYYXhFPSxiKniZFGNbNHE+U4nVx7SrxFEYRjoiIwjHRBERez2EREAREQBERAEREAREQBERAEREAREQBERAEREAREQBERAFS6qtH8o+3NTTSsLWte6Vz/HJyta1wAaAO9SQbvzDrCZh1rl7861b5qH+b4p+dWt81D/N8U3A6hzDrTMOtcvfnUrfNQ/zfFPzoVvmov5vim4HUOYdaZh1rl3851b5uL+b4p+cus83H6XfFNwOosw60uFy7+cir83H6XfFPziVfkR+lybgdRZglwuXPzgVXkM9LlcYdtzUvmiYWgB8jW3a5wIu4C49KZEnTiKJ2WrJJqOGSQ5nkOBd0nLI5oJ7bNCllACIiAIiIAiIgCIiAIiIAiIgCIiALmzlgHzlN/5vbauk1zbyvuBkprEG2+vY3tz2qVoQa43g61Tet61bv4nvVFBJdb1vWvfhX/V+CskQF8KoeV+H9lUVQ8oej+ysEQEh4Szyh6FUVLPKH4qORAS7DexAcQeBDHEHu01V7gmtTT/bx+8Ch6fFZ4w0MflyXLdG3F731Iv0n0nrUvs44uqKYnUmdhJ6yZRdAdS7GD9Bh/z++eptQux4/Qof8/vnqaRgIiIAiIgCIiAIiIAiIgCIiAgztKPNfz/2T5SjzX8/9lBu4nvRfPn0zjM/X5L9G9WDp4c2TnylHmv5/wCy0RytOzPpT1iU+lzVttai5VDrSfVk/qxb/oTHX4pzVrzySy3JdxRxlMK1HZRiOy+yrq90wbKIt1Y6sLr5iR0EW4LIPzTSf4tn8I//AEvXJT9JV/Vj9p62zTYRGaSSpfJlcHZI29DnCxIPTc627lfvutVrjB7kvlwNHZZYptRNSfmmk/xbP4R/+la4pyaPgglnNSxwiYX5REQTbovdbXpKXeODA5rXOIa3Nm5zibACwP4qE2sFqGrHVA/+iwQxVzks3ub+RijfY2t5rSi2Cq5YDUNvuxwIjc4O5riLOHN/YcONhbXipKg5MxK1hFa0SSwiaOMQG8l2ZsjXOc1pdbXjwWcbK4c6GjEcz8znxuN2XP0guASbC3C+l+Oq+dfRYgG0cMQhbPDkkbIxzjTMpXtcxrZbMzg3a8Etvobm2i2MLlJtJmzjOubyizW0exxfbJKddMr4srw4HKW2DiOIPSrTaPZiaiq/A3uZJNzQRGbgOcSMl+sHRbPj2WraeQb2SPwiOTeOdG93jl+e7XWv0jVYVyq1EjsUfM4kOkaJWc8uLG7x+Vtz1AAfcrjsplFKL9LrK8bM5uOZCVezzmQ74F7mi9nOiLIpMpaHmJ5PPAzt4huhurnZj9YpPt4/ehR1RjL3scwMjZn1eWBwzXILrNLi1ly1pOUDxR0aKR2W/WaT7eP3oXlGc6W2exwRU0ce7Jyl+ua3GVx6u1SPylb5o+sPgsYw36Md7vbcrpcNiul8XXfOEZblJpblx7Dc1YSqUItrqRO/KVvmj6w+CfKVvmj6w+CgkVfz1jPj5L9GTyOnhzZO/KVvmj6w+CfKVvmj6w+CgkTz1jPj5L9DyOnhzZO/KVvmj6w+CfKVvmj6w+CgkTz1jPj5L9DyOnhzZO/KVvmj6w+CfKVvmj6w+CgkTz1jPj5L9DyOnhzZO/KVvmj6w+CfKVvmj6w+CgkTz1jPj5L9DyOnhzZO/KVvmj6w+CfKVvmj6w+CgkTz1jPj5L9DyOnhzYdxPeiO4nvRah6lpaBag5UjrS/Vk/qxbfWneVA86l7pPaYup8G/Ws7F+TWdI6R+58OSn6Sr+rH7T1t3BKmJ0ctJM4Mjls5jzwZKLanvsPR2rTXJjilLBLUmplbE1zW2zPDS4gv4X7ws+ftThNjatjv0Xey1+o6rb4hSVzkln/w5u1SVjaX8yMknEVLLIxp3wLQGyxyBrmgjnAEBwB6Ou3esV2r/AFGrtw3D/wCifKrDv8XT/wAQKN2k2joX0VSxlVA57oXNa1sgJcSOACrRjNzXo5LP8mJKTkt27MyCh+hi+yZ7AXr8rVVzemYWw8yNu8b8+wNFnEnxTfNp0C3FR+H7UYSIYmvq42uEbQ60jeOUdB6l7l2qwu/Mq4bW1zSNvf7l6h4yttpcmeq5WVNuKJ+KhqqhrZt3bPzRnkjzc3mhp52p049K1DyuUz48QYx4AeKZlwHB1rvkIvY6f3U7j3KCGvDI5mSQx+IGWcOcy5IsRrfTW4Wvser2TyNlbmzOjBlzPzky3Od1+NidbHhdbKilKXjOt/nUuVUpZT63qRqyHZX9ao/3iP3oWPKf2W/WqP8AeIvehXEZzoPD/ox3u9sq5VtQfRjvd7ZVyvmWO95s+qXezo6fZx7F3BERVDKEREAREQBERAEREAREQB3E96KruJ71RS9SFoAtN8pfjU+p/wCZ7TVuRaZ5Rjd0H/k9pq6nwb9azsX5NZ0jpH7nw5LoGOkq8zGusGWzNDrc5/Wtg+AQeai/ht+CwLkq+krPqs9p66IpcPg3UXzER+Za5xMQuLtF3ZiDc8dFubaXbdJJ5ZZdxzs63Ox5Pga08Ag8zF/Cb8FF7U0cQoaoiKMEQOIIjaCDboNlsHHaUNmp8sQa50GaRsVO2Q3vqd3wJ1ssN28jDaavaA0NEcgAabtA6gquxKE0s+tGDZcZLf1jD8OiMUVoYyd0w6RNJ8QdiuHYXGBc07AOswgD+imdkGEwRnLI5to94IbiUs3Olra2zFt7KWxx8po2Nl1eAzhZxLjbxiOnX0jpvpKqbi5Zk+LzTlmYb4BB5mL+E34LV/KdE1tawNa1o8HabNaGi+8k1sFvbwUte1j4CZcrml0dMHMa4yMtZpsH5RcF3/X02utH8rTMuIBtwcsIF2+KbSyi47FnwkHG3ezLRFqZhSntlj+l0f7xF70KBU5suf0uk/eIvehbhF86Gw/6Md7vbKuVbYd9GO93tuVyvmOO95s+qXezo6fZx7F3BERVDKF7jp3uF2sc4cLtaSPwXhXlFi0kTS1oaQTm5wPGwHX2LPRGqU8rW0vkszxNyS9Fbz4+BS+bk9R3wTwKXzcnqO+CvvlFN5MfoPxV9hOJTTOOYNDWjUgG9zwHHvW0oweCvsVcLJZv/EqztuhHacVl2mPyROabOaWnqIIK8q6xOq3krnfsjmt7h/sn71arU3xjCyUYPNJ7nxLUG3FN6hERYj2EREBV3E96ojuJ70UvUhaALTHKAbvh75PaatzrSu3h58f1pPaaup8G/Ws7F+TWdI6R+565KGky1gAJOVnDX9p62nR4tVQmzXyFtspY4uLbcLAdH3WWjtksbq6WSZ1Nu7utmMgccoBdqC0i3ErJ2coOM30NMe3LI5vcect3fTN2uUXkc/ZVJz2kZ/NLI43e57iNAXkk91yoXav9Qq/sHf0WP1O2OL6Ne6jcdH5SyW4ubcS7t4dqjMQ2mxGeKWF4pQyRrmOLWSBwHA2u7isKwlkZpv5GJYee0mbKwepnZDFu3PbmjZ4o48xvZ2fgrietnc3K97yy/A+Lda3g25xOJjWB9I1rWhoGSa9gLC9nf7uvu7bLGnscQKaRjG7x3NksGg2LrF9za/R2p5LY9yfMnxFmhnF1qnlS/XWfu7feSKUp9tMTffKKS4Jbl3UubMOItmWLbXV9RNO19QIxJumgCNrmjLmcRcOJN9Ss2Gw067M5HummUJZsg1N7M/rdJ+8R+9ChFN7NfrNL9vH70LaIunQ2GH5pve723K6VnhJ+Zb3u9tyvF8xx3vNn1S72dHT7OPYu4IiKoZQiIgCnWfMUl+Eknpu4aegKLw6l3krW9F7u+qOPw+9XeP1OaQMHCMfzH/YW4wX/AJ8PZiXr6se16v7IqXenZGv7si0RFpy2EREAREQB3E96I7ie9FL1IWgC0ltweez60ntBbtC0ftofnG/Xl9oLqfBv17Oxfk1nSOkfuQ2yrc0sjNMz3NY25A1LiBx71mcNBFE9rqx27vdrms8ZhBGUOJuCLXN7C2YcVh2ykga+dxFw3K49QDXOPp007VlNRirXNaZ2yGpzXjf0CM2uJgdLWtZ2hsengepcM2zWxy6z6UOD1L3CVlPCGOP7RtZr8rmud181wP3Kymwp7jLZwc6KRzXtAOVoucpBudCAD2LKMIja6njkc4seQLtaA3eNFw0cdNLa9XQoKd0kEs8jJXtJc6Uub4jha+gd0dHQsClKT2UWJQWWbIeXC5mxslcGhkrzHHd2rnDUi33Hj1FeqWd9M4EPDHPAaeNi0uFx1Dv7Vd4jic0zAJZ7Rts+0bQwnUHgNDrb+ypjNI5tMyRkuWJ+VzmgAB54sOpvpdxsrk6pV5KXWYqJQlLNb8iHrYAJHShr4WTOLo7m7XEO5xB7+jovqovaR4dJGQb/ADLc3Y7M64VzLO4jKJLsBzDMGnXpI0uOj4KMxQ85utxk0PXz3KWtx6u2E92pZKa2dP6RS/bx+8ChVM7P/rFN9sz3gRGA6EwU/MM73e8cr5R+BH9HZ3u945SC+Y433mz6pd7Ojp9nHsXcERFUMoREQE5gzBHE+d3SNO4fE/0UI95cS48SbnvKv6zFA+JsTGlrW2vc3uANB/7UetnjroOFdFTzjFa8W9StTCWcpy1fcERFrCyEREAREQB3E96I7ie9FL1IWgC0btifnB9pL7QW8gtFbXH5z/yS+2F1Hg369nYvyazpHSJbbD+C7yo8JkEbbDLeRrLnM7ytDrbuupjEaugke4ipdzuLiGOva4aQMwHACwPA6q45GsLpp5a0TwQzBrYy3fRtky3e+9swNuAWz5NmMLA1oqId9PENb/VXS2XqEmsjVOeW4wbEMOwG4DJ6dvUYqprL68XWdxURixoo2Op4KiN3hLg1znVIkbGAAS/Vxyi2nbotnt2Zwu9vA6G/EDweK/HToUPtls7h7MNrXx0dKx7ad5a9lPG1zXAcQQLgpDFx2k8iNvNZGqPm3teRLHliab55GNceOjBfnFZHSYhRPomxySwFzBzd49lwQTlIBPUbLK8N2Uo3wwu8GpiXRAm8DL5sugvbpsdew9SSbOUTSR4LSm3VDGRw7lN/SvjF6UetfzmU4XKvRGGUJocuYy028kfaznxhrGNPGxPTY/gse5QJ4X1Ue5dG6NtO1o3TmuY2z380ZdB0aLaP5Aof8LTfwI/gtacpNJFFWMbFGyNpgacsbAwXzv1sOnQLHTilbPJIz14lWPZyMTU1gI+epz/3We8ChVN4H9JB9qz3gV5GZm/tnj+jR/5veOUkovZo/osX+f3rlKL5jjfebPql3s6Sn2cexdwREVQyhERAEREAREQBERAEREBV3E96ovboX3PNdx8kqm5f5LvVKyOEs9DymsjyFojas/On7WX2wt9CF/ku9UrQe1P0rvtZfbXT+DkWp2Z8F+TW9INNRMi5EHWlrz/0xD0yPW0p4DmzA84uvYacBpaxGth/TqWruRGDPJiDTfVsR5vEESPII9C2yyisQS6RxabjMb/skdXb/RbfEpux/Y1WUestNyAwNzAtJz3A51stjbX8ePBRe2LwcKrQNQ2leLi3Vpex4qb8Bj5+hs8WOp0BJJDerUkqF2ypcuF1xzSEeDP0cbjhx4LDWnton+nlu1MUOMPjp45Hu3cbY2C4F7nINB1nsUU3anEpg6SmpppI28XujzfeS3h3dq9Y5NPVUlPDT84xN3hjy5SAIrX4ak6261mkBqqbCII4IY5DlaXCV27Ywu1Nx168T1FbvEeKi9mMF/pHjD4SM/SkiO2allrYt5vGwkBwcyWweHttduW1+ka9RC1vymBwrWhxuRA325Fk+P1FZR1E0L35Bdr27lxyy5m6use63+VYHtRXSTTh8jszt2Br0C5Nvx/FSpVtbopP5JI8+IVc9xDqawXx4PtG+2FCqZwjxofrt9tDIzfuy5/Q4v8AP716lVFbJRONFDZriOf0E/8ANepjcv8AJd6pXzTGwl5TZu/ul3nR0teLj2I8Ive5f5LvVKbl/ku9UqpsS4GXaR4Rety/yXeqU3L/ACXeqU2JcBtI8ove5f5LvVKpuX+S71SmxLgNpHlF63L/ACXeqVXcv8l3qlNiXAbSPCL1uX+S71Sq7l/ku9UqdiXAbSPCL3uX+S71Sm5f5LvVKbEuA2kZoiqqL6qcwFydtlJaol/eZ/eLrFcrbQ0zJKmoDwTaoltYkf8ANcgMZbUEcCR3Gyr4Y/ynesVJ/kiDqd65VfyPT9TvXKEZEX4W7ynekoatx/aNu0lSU+FQBjnAOuGkjnniAvr+RqbyX/xCpyGRDipPWR96qap3lH0lTH5FpvJf/EKr+RKbyX/xCgITwg9Z9Kb5S7MGpy9ws+wDbc89N7/0X1/IVN1P9coCC3y+9DL87F9o32gpf8g03U/1yvcOC07XBwa67TcXeSL9yA6L5Nz/AMKpe6T/AFEiyVYxyaf/AJNL3Sf6iRZOoJCIiAIiIAiIgCIqoCiKqICiqiICiIiALljGT+lVP7xL71y6nXKeNO/Sqn95l985AfEOUpjdPSRuaKeV0jS1ti6PLmFtZCc5s69xksLWtra5hsyqHKSCtS75t/1T/Qr75lazXLXAcS0gehfXMgNj7M4FQS0cLZYo5pHl80z4ZgKmKMAhrTewYOdGbX69D0YJUyML3mMFsRcSxpOYhlzlBPSbWVq2QjgSLixsbXHUgcgPUbue/ub/AEcr7Do2vlja82YXc83DbMGrjc8NAdehRrL5nHoIbb7rr6ZkBJV+7BZkDWuLbyMjk3rGuzG1nXPFuU2ubfgLYOXwzKuZAdCcmR/4TSd0n+okWULFuS8/8IpO6T/USLKVBIREQBERAEREAREQFVRVVEBVFRVQBUREAXO3LDg0NJiJMIIFS3wh7XG7WyOcc2XTQE3NtePVoiIDBhUHsVfCD2IikFfCXdQVfCXdQREAFU7qH4qvhTuofiqogHhTuofiq+FO6h+KIgK+Fu6h+KuKB5kljjOgfI1hLeIBcBcX0uqIgOqMHwmGkp4qaEERQtyNubuOty5x6SSST2kq8RFACIiAIiIAiIgCIiAKqIgCBEQH/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54992" name="Picture 16" descr="C:\Users\张博\Desktop\下载.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14400" y="4263752"/>
            <a:ext cx="2209800" cy="2279794"/>
          </a:xfrm>
          <a:prstGeom prst="rect">
            <a:avLst/>
          </a:prstGeom>
          <a:noFill/>
        </p:spPr>
      </p:pic>
      <p:sp>
        <p:nvSpPr>
          <p:cNvPr id="74754" name="AutoShape 2" descr="http://t3.baidu.com/it/u=747811754,186569295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6" name="AutoShape 4" descr="http://t3.baidu.com/it/u=747811754,186569295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4758" name="AutoShape 6" descr="http://t2.baidu.com/it/u=695848244,2216701196&amp;fm=12&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4759" name="Picture 7" descr="C:\Users\张博\Desktop\u=695848244,2216701196&amp;fm=12&amp;gp=0.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15000" y="1323366"/>
            <a:ext cx="1630362" cy="21056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anim calcmode="lin" valueType="num">
                                      <p:cBhvr additive="base">
                                        <p:cTn id="7" dur="500" fill="hold"/>
                                        <p:tgtEl>
                                          <p:spTgt spid="74759"/>
                                        </p:tgtEl>
                                        <p:attrNameLst>
                                          <p:attrName>ppt_x</p:attrName>
                                        </p:attrNameLst>
                                      </p:cBhvr>
                                      <p:tavLst>
                                        <p:tav tm="0">
                                          <p:val>
                                            <p:strVal val="#ppt_x"/>
                                          </p:val>
                                        </p:tav>
                                        <p:tav tm="100000">
                                          <p:val>
                                            <p:strVal val="#ppt_x"/>
                                          </p:val>
                                        </p:tav>
                                      </p:tavLst>
                                    </p:anim>
                                    <p:anim calcmode="lin" valueType="num">
                                      <p:cBhvr additive="base">
                                        <p:cTn id="8" dur="500" fill="hold"/>
                                        <p:tgtEl>
                                          <p:spTgt spid="747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4982"/>
                                        </p:tgtEl>
                                        <p:attrNameLst>
                                          <p:attrName>style.visibility</p:attrName>
                                        </p:attrNameLst>
                                      </p:cBhvr>
                                      <p:to>
                                        <p:strVal val="visible"/>
                                      </p:to>
                                    </p:set>
                                    <p:anim calcmode="lin" valueType="num">
                                      <p:cBhvr additive="base">
                                        <p:cTn id="13" dur="500" fill="hold"/>
                                        <p:tgtEl>
                                          <p:spTgt spid="254982"/>
                                        </p:tgtEl>
                                        <p:attrNameLst>
                                          <p:attrName>ppt_x</p:attrName>
                                        </p:attrNameLst>
                                      </p:cBhvr>
                                      <p:tavLst>
                                        <p:tav tm="0">
                                          <p:val>
                                            <p:strVal val="#ppt_x"/>
                                          </p:val>
                                        </p:tav>
                                        <p:tav tm="100000">
                                          <p:val>
                                            <p:strVal val="#ppt_x"/>
                                          </p:val>
                                        </p:tav>
                                      </p:tavLst>
                                    </p:anim>
                                    <p:anim calcmode="lin" valueType="num">
                                      <p:cBhvr additive="base">
                                        <p:cTn id="14" dur="500" fill="hold"/>
                                        <p:tgtEl>
                                          <p:spTgt spid="2549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4992"/>
                                        </p:tgtEl>
                                        <p:attrNameLst>
                                          <p:attrName>style.visibility</p:attrName>
                                        </p:attrNameLst>
                                      </p:cBhvr>
                                      <p:to>
                                        <p:strVal val="visible"/>
                                      </p:to>
                                    </p:set>
                                    <p:anim calcmode="lin" valueType="num">
                                      <p:cBhvr additive="base">
                                        <p:cTn id="19" dur="500" fill="hold"/>
                                        <p:tgtEl>
                                          <p:spTgt spid="254992"/>
                                        </p:tgtEl>
                                        <p:attrNameLst>
                                          <p:attrName>ppt_x</p:attrName>
                                        </p:attrNameLst>
                                      </p:cBhvr>
                                      <p:tavLst>
                                        <p:tav tm="0">
                                          <p:val>
                                            <p:strVal val="#ppt_x"/>
                                          </p:val>
                                        </p:tav>
                                        <p:tav tm="100000">
                                          <p:val>
                                            <p:strVal val="#ppt_x"/>
                                          </p:val>
                                        </p:tav>
                                      </p:tavLst>
                                    </p:anim>
                                    <p:anim calcmode="lin" valueType="num">
                                      <p:cBhvr additive="base">
                                        <p:cTn id="20" dur="500" fill="hold"/>
                                        <p:tgtEl>
                                          <p:spTgt spid="2549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4980"/>
                                        </p:tgtEl>
                                        <p:attrNameLst>
                                          <p:attrName>style.visibility</p:attrName>
                                        </p:attrNameLst>
                                      </p:cBhvr>
                                      <p:to>
                                        <p:strVal val="visible"/>
                                      </p:to>
                                    </p:set>
                                    <p:anim calcmode="lin" valueType="num">
                                      <p:cBhvr additive="base">
                                        <p:cTn id="25" dur="500" fill="hold"/>
                                        <p:tgtEl>
                                          <p:spTgt spid="254980"/>
                                        </p:tgtEl>
                                        <p:attrNameLst>
                                          <p:attrName>ppt_x</p:attrName>
                                        </p:attrNameLst>
                                      </p:cBhvr>
                                      <p:tavLst>
                                        <p:tav tm="0">
                                          <p:val>
                                            <p:strVal val="#ppt_x"/>
                                          </p:val>
                                        </p:tav>
                                        <p:tav tm="100000">
                                          <p:val>
                                            <p:strVal val="#ppt_x"/>
                                          </p:val>
                                        </p:tav>
                                      </p:tavLst>
                                    </p:anim>
                                    <p:anim calcmode="lin" valueType="num">
                                      <p:cBhvr additive="base">
                                        <p:cTn id="26" dur="500" fill="hold"/>
                                        <p:tgtEl>
                                          <p:spTgt spid="2549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3"/>
          <p:cNvSpPr>
            <a:spLocks noGrp="1"/>
          </p:cNvSpPr>
          <p:nvPr>
            <p:ph type="dt" sz="half" idx="10"/>
          </p:nvPr>
        </p:nvSpPr>
        <p:spPr/>
        <p:txBody>
          <a:bodyPr/>
          <a:lstStyle/>
          <a:p>
            <a:fld id="{3A084EC2-75EE-4160-8B2F-465B7B981472}" type="datetime1">
              <a:rPr lang="zh-CN" altLang="en-US"/>
              <a:pPr/>
              <a:t>2019/11/7</a:t>
            </a:fld>
            <a:endParaRPr lang="en-US" altLang="zh-CN"/>
          </a:p>
        </p:txBody>
      </p:sp>
      <p:sp>
        <p:nvSpPr>
          <p:cNvPr id="35" name="灯片编号占位符 4"/>
          <p:cNvSpPr>
            <a:spLocks noGrp="1"/>
          </p:cNvSpPr>
          <p:nvPr>
            <p:ph type="sldNum" sz="quarter" idx="11"/>
          </p:nvPr>
        </p:nvSpPr>
        <p:spPr/>
        <p:txBody>
          <a:bodyPr/>
          <a:lstStyle/>
          <a:p>
            <a:fld id="{248014BC-0A13-4C1F-8045-B3E7FAFBA889}" type="slidenum">
              <a:rPr lang="en-US" altLang="zh-CN"/>
              <a:pPr/>
              <a:t>110</a:t>
            </a:fld>
            <a:endParaRPr lang="en-US" altLang="zh-CN"/>
          </a:p>
        </p:txBody>
      </p:sp>
      <p:sp>
        <p:nvSpPr>
          <p:cNvPr id="234498"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34499"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34500"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cxnSp>
        <p:nvCxnSpPr>
          <p:cNvPr id="234501" name="AutoShape 5"/>
          <p:cNvCxnSpPr>
            <a:cxnSpLocks noChangeShapeType="1"/>
            <a:stCxn id="234498" idx="2"/>
            <a:endCxn id="234499" idx="0"/>
          </p:cNvCxnSpPr>
          <p:nvPr/>
        </p:nvCxnSpPr>
        <p:spPr bwMode="auto">
          <a:xfrm rot="5400000">
            <a:off x="1181100" y="1676400"/>
            <a:ext cx="304800" cy="0"/>
          </a:xfrm>
          <a:prstGeom prst="straightConnector1">
            <a:avLst/>
          </a:prstGeom>
          <a:noFill/>
          <a:ln w="76200">
            <a:solidFill>
              <a:schemeClr val="accent2"/>
            </a:solidFill>
            <a:round/>
            <a:headEnd/>
            <a:tailEnd type="triangle" w="med" len="med"/>
          </a:ln>
          <a:effectLst/>
        </p:spPr>
      </p:cxnSp>
      <p:cxnSp>
        <p:nvCxnSpPr>
          <p:cNvPr id="234502" name="AutoShape 6"/>
          <p:cNvCxnSpPr>
            <a:cxnSpLocks noChangeShapeType="1"/>
            <a:stCxn id="234499" idx="2"/>
            <a:endCxn id="234500" idx="0"/>
          </p:cNvCxnSpPr>
          <p:nvPr/>
        </p:nvCxnSpPr>
        <p:spPr bwMode="auto">
          <a:xfrm rot="5400000">
            <a:off x="1181100" y="2438400"/>
            <a:ext cx="304800" cy="0"/>
          </a:xfrm>
          <a:prstGeom prst="straightConnector1">
            <a:avLst/>
          </a:prstGeom>
          <a:noFill/>
          <a:ln w="76200">
            <a:solidFill>
              <a:schemeClr val="accent2"/>
            </a:solidFill>
            <a:round/>
            <a:headEnd/>
            <a:tailEnd type="triangle" w="med" len="med"/>
          </a:ln>
          <a:effectLst/>
        </p:spPr>
      </p:cxnSp>
      <p:sp>
        <p:nvSpPr>
          <p:cNvPr id="234503" name="Rectangle 7"/>
          <p:cNvSpPr>
            <a:spLocks noGrp="1" noChangeArrowheads="1"/>
          </p:cNvSpPr>
          <p:nvPr>
            <p:ph type="title"/>
          </p:nvPr>
        </p:nvSpPr>
        <p:spPr/>
        <p:txBody>
          <a:bodyPr/>
          <a:lstStyle/>
          <a:p>
            <a:r>
              <a:rPr lang="en-US" altLang="zh-CN"/>
              <a:t>1.6.4 </a:t>
            </a:r>
            <a:r>
              <a:rPr lang="zh-CN" altLang="en-US"/>
              <a:t>螺旋模型</a:t>
            </a:r>
          </a:p>
        </p:txBody>
      </p:sp>
      <p:grpSp>
        <p:nvGrpSpPr>
          <p:cNvPr id="234504" name="Group 8"/>
          <p:cNvGrpSpPr>
            <a:grpSpLocks/>
          </p:cNvGrpSpPr>
          <p:nvPr/>
        </p:nvGrpSpPr>
        <p:grpSpPr bwMode="auto">
          <a:xfrm>
            <a:off x="2895600" y="990600"/>
            <a:ext cx="5562600" cy="5410200"/>
            <a:chOff x="1680" y="2194"/>
            <a:chExt cx="1920" cy="1920"/>
          </a:xfrm>
        </p:grpSpPr>
        <p:sp>
          <p:nvSpPr>
            <p:cNvPr id="234505" name="Line 9"/>
            <p:cNvSpPr>
              <a:spLocks noChangeShapeType="1"/>
            </p:cNvSpPr>
            <p:nvPr/>
          </p:nvSpPr>
          <p:spPr bwMode="auto">
            <a:xfrm>
              <a:off x="2592" y="2194"/>
              <a:ext cx="48" cy="1920"/>
            </a:xfrm>
            <a:prstGeom prst="line">
              <a:avLst/>
            </a:prstGeom>
            <a:noFill/>
            <a:ln w="38100">
              <a:solidFill>
                <a:schemeClr val="tx1"/>
              </a:solidFill>
              <a:round/>
              <a:headEnd/>
              <a:tailEnd/>
            </a:ln>
            <a:effectLst/>
          </p:spPr>
          <p:txBody>
            <a:bodyPr/>
            <a:lstStyle/>
            <a:p>
              <a:endParaRPr lang="zh-CN" altLang="en-US"/>
            </a:p>
          </p:txBody>
        </p:sp>
        <p:sp>
          <p:nvSpPr>
            <p:cNvPr id="234506" name="Line 10"/>
            <p:cNvSpPr>
              <a:spLocks noChangeShapeType="1"/>
            </p:cNvSpPr>
            <p:nvPr/>
          </p:nvSpPr>
          <p:spPr bwMode="auto">
            <a:xfrm rot="5400000">
              <a:off x="2616" y="2232"/>
              <a:ext cx="48" cy="1920"/>
            </a:xfrm>
            <a:prstGeom prst="line">
              <a:avLst/>
            </a:prstGeom>
            <a:noFill/>
            <a:ln w="38100">
              <a:solidFill>
                <a:schemeClr val="tx1"/>
              </a:solidFill>
              <a:round/>
              <a:headEnd/>
              <a:tailEnd/>
            </a:ln>
            <a:effectLst/>
          </p:spPr>
          <p:txBody>
            <a:bodyPr/>
            <a:lstStyle/>
            <a:p>
              <a:endParaRPr lang="zh-CN" altLang="en-US"/>
            </a:p>
          </p:txBody>
        </p:sp>
      </p:grpSp>
      <p:sp>
        <p:nvSpPr>
          <p:cNvPr id="234507" name="Rectangle 11"/>
          <p:cNvSpPr>
            <a:spLocks noChangeArrowheads="1"/>
          </p:cNvSpPr>
          <p:nvPr/>
        </p:nvSpPr>
        <p:spPr bwMode="auto">
          <a:xfrm>
            <a:off x="26670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⑴</a:t>
            </a:r>
            <a:r>
              <a:rPr lang="zh-CN" altLang="en-US" sz="2200" u="sng">
                <a:solidFill>
                  <a:srgbClr val="0000FF"/>
                </a:solidFill>
              </a:rPr>
              <a:t>制定计划</a:t>
            </a:r>
          </a:p>
          <a:p>
            <a:pPr algn="ctr">
              <a:spcBef>
                <a:spcPct val="0"/>
              </a:spcBef>
              <a:buClrTx/>
              <a:buSzTx/>
              <a:buFontTx/>
              <a:buNone/>
            </a:pPr>
            <a:r>
              <a:rPr lang="zh-CN" altLang="en-US" sz="2200"/>
              <a:t>确定目标</a:t>
            </a:r>
          </a:p>
          <a:p>
            <a:pPr algn="ctr">
              <a:spcBef>
                <a:spcPct val="0"/>
              </a:spcBef>
              <a:buClrTx/>
              <a:buSzTx/>
              <a:buFontTx/>
              <a:buNone/>
            </a:pPr>
            <a:r>
              <a:rPr lang="zh-CN" altLang="en-US" sz="2200"/>
              <a:t>选择方案</a:t>
            </a:r>
          </a:p>
          <a:p>
            <a:pPr algn="ctr">
              <a:spcBef>
                <a:spcPct val="0"/>
              </a:spcBef>
              <a:buClrTx/>
              <a:buSzTx/>
              <a:buFontTx/>
              <a:buNone/>
            </a:pPr>
            <a:r>
              <a:rPr lang="zh-CN" altLang="en-US" sz="2200"/>
              <a:t>设定约束</a:t>
            </a:r>
          </a:p>
        </p:txBody>
      </p:sp>
      <p:sp>
        <p:nvSpPr>
          <p:cNvPr id="234508" name="Rectangle 12"/>
          <p:cNvSpPr>
            <a:spLocks noChangeArrowheads="1"/>
          </p:cNvSpPr>
          <p:nvPr/>
        </p:nvSpPr>
        <p:spPr bwMode="auto">
          <a:xfrm>
            <a:off x="69342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⑵</a:t>
            </a:r>
            <a:r>
              <a:rPr lang="zh-CN" altLang="en-US" sz="2200" u="sng">
                <a:solidFill>
                  <a:srgbClr val="0000FF"/>
                </a:solidFill>
              </a:rPr>
              <a:t>风险分析</a:t>
            </a:r>
          </a:p>
          <a:p>
            <a:pPr algn="ctr">
              <a:spcBef>
                <a:spcPct val="0"/>
              </a:spcBef>
              <a:buClrTx/>
              <a:buSzTx/>
              <a:buFontTx/>
              <a:buNone/>
            </a:pPr>
            <a:r>
              <a:rPr lang="zh-CN" altLang="en-US" sz="2200"/>
              <a:t>评价方案</a:t>
            </a:r>
          </a:p>
          <a:p>
            <a:pPr algn="ctr">
              <a:spcBef>
                <a:spcPct val="0"/>
              </a:spcBef>
              <a:buClrTx/>
              <a:buSzTx/>
              <a:buFontTx/>
              <a:buNone/>
            </a:pPr>
            <a:r>
              <a:rPr lang="zh-CN" altLang="en-US" sz="2200"/>
              <a:t>明确风险</a:t>
            </a:r>
          </a:p>
          <a:p>
            <a:pPr algn="ctr">
              <a:spcBef>
                <a:spcPct val="0"/>
              </a:spcBef>
              <a:buClrTx/>
              <a:buSzTx/>
              <a:buFontTx/>
              <a:buNone/>
            </a:pPr>
            <a:r>
              <a:rPr lang="zh-CN" altLang="en-US" sz="2200"/>
              <a:t>排出风险</a:t>
            </a:r>
          </a:p>
        </p:txBody>
      </p:sp>
      <p:sp>
        <p:nvSpPr>
          <p:cNvPr id="234509" name="Rectangle 13"/>
          <p:cNvSpPr>
            <a:spLocks noChangeArrowheads="1"/>
          </p:cNvSpPr>
          <p:nvPr/>
        </p:nvSpPr>
        <p:spPr bwMode="auto">
          <a:xfrm>
            <a:off x="6934200" y="6126163"/>
            <a:ext cx="1828800" cy="427037"/>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⑶</a:t>
            </a:r>
            <a:r>
              <a:rPr lang="zh-CN" altLang="en-US" sz="2200" u="sng">
                <a:solidFill>
                  <a:srgbClr val="0000FF"/>
                </a:solidFill>
              </a:rPr>
              <a:t>实施工程</a:t>
            </a:r>
            <a:endParaRPr lang="zh-CN" altLang="en-US" sz="2200"/>
          </a:p>
        </p:txBody>
      </p:sp>
      <p:sp>
        <p:nvSpPr>
          <p:cNvPr id="234510" name="Rectangle 14"/>
          <p:cNvSpPr>
            <a:spLocks noChangeArrowheads="1"/>
          </p:cNvSpPr>
          <p:nvPr/>
        </p:nvSpPr>
        <p:spPr bwMode="auto">
          <a:xfrm>
            <a:off x="2743200" y="6096000"/>
            <a:ext cx="1828800" cy="427038"/>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⑷</a:t>
            </a:r>
            <a:r>
              <a:rPr lang="zh-CN" altLang="en-US" sz="2200" u="sng">
                <a:solidFill>
                  <a:srgbClr val="0000FF"/>
                </a:solidFill>
              </a:rPr>
              <a:t>客户评估</a:t>
            </a:r>
            <a:endParaRPr lang="zh-CN" altLang="en-US" sz="2200"/>
          </a:p>
        </p:txBody>
      </p:sp>
      <p:sp>
        <p:nvSpPr>
          <p:cNvPr id="234511" name="Arc 15"/>
          <p:cNvSpPr>
            <a:spLocks/>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4512" name="Arc 16"/>
          <p:cNvSpPr>
            <a:spLocks/>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4513" name="Arc 17"/>
          <p:cNvSpPr>
            <a:spLocks/>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4514" name="Arc 18"/>
          <p:cNvSpPr>
            <a:spLocks/>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4515" name="Arc 19"/>
          <p:cNvSpPr>
            <a:spLocks/>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4516" name="Arc 20"/>
          <p:cNvSpPr>
            <a:spLocks/>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4517" name="Arc 21"/>
          <p:cNvSpPr>
            <a:spLocks/>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4518" name="Arc 22"/>
          <p:cNvSpPr>
            <a:spLocks/>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4519" name="Rectangle 23"/>
          <p:cNvSpPr>
            <a:spLocks noChangeArrowheads="1"/>
          </p:cNvSpPr>
          <p:nvPr/>
        </p:nvSpPr>
        <p:spPr bwMode="auto">
          <a:xfrm>
            <a:off x="6096000" y="4953000"/>
            <a:ext cx="2057400" cy="7016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有效</a:t>
            </a:r>
          </a:p>
          <a:p>
            <a:pPr algn="ctr">
              <a:spcBef>
                <a:spcPct val="0"/>
              </a:spcBef>
              <a:buClrTx/>
              <a:buSzTx/>
              <a:buFontTx/>
              <a:buNone/>
            </a:pPr>
            <a:r>
              <a:rPr lang="zh-CN" altLang="en-US" sz="2000">
                <a:solidFill>
                  <a:srgbClr val="0000FF"/>
                </a:solidFill>
              </a:rPr>
              <a:t>软件需求</a:t>
            </a:r>
          </a:p>
        </p:txBody>
      </p:sp>
      <p:sp>
        <p:nvSpPr>
          <p:cNvPr id="234520" name="Rectangle 24"/>
          <p:cNvSpPr>
            <a:spLocks noChangeArrowheads="1"/>
          </p:cNvSpPr>
          <p:nvPr/>
        </p:nvSpPr>
        <p:spPr bwMode="auto">
          <a:xfrm>
            <a:off x="7086600" y="3200400"/>
            <a:ext cx="10668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2</a:t>
            </a:r>
          </a:p>
        </p:txBody>
      </p:sp>
      <p:sp>
        <p:nvSpPr>
          <p:cNvPr id="234521" name="Rectangle 25"/>
          <p:cNvSpPr>
            <a:spLocks noChangeArrowheads="1"/>
          </p:cNvSpPr>
          <p:nvPr/>
        </p:nvSpPr>
        <p:spPr bwMode="auto">
          <a:xfrm>
            <a:off x="2971800" y="5029200"/>
            <a:ext cx="2057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开发计划</a:t>
            </a:r>
          </a:p>
        </p:txBody>
      </p:sp>
      <p:sp>
        <p:nvSpPr>
          <p:cNvPr id="234522" name="Arc 26"/>
          <p:cNvSpPr>
            <a:spLocks/>
          </p:cNvSpPr>
          <p:nvPr/>
        </p:nvSpPr>
        <p:spPr bwMode="auto">
          <a:xfrm rot="11121349" flipV="1">
            <a:off x="4370388" y="25733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4523" name="Arc 27"/>
          <p:cNvSpPr>
            <a:spLocks/>
          </p:cNvSpPr>
          <p:nvPr/>
        </p:nvSpPr>
        <p:spPr bwMode="auto">
          <a:xfrm rot="16301551" flipV="1">
            <a:off x="5658644" y="25392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4524" name="Arc 28"/>
          <p:cNvSpPr>
            <a:spLocks/>
          </p:cNvSpPr>
          <p:nvPr/>
        </p:nvSpPr>
        <p:spPr bwMode="auto">
          <a:xfrm rot="381466" flipV="1">
            <a:off x="5672138" y="37004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4525" name="Arc 29"/>
          <p:cNvSpPr>
            <a:spLocks/>
          </p:cNvSpPr>
          <p:nvPr/>
        </p:nvSpPr>
        <p:spPr bwMode="auto">
          <a:xfrm rot="5518704" flipV="1">
            <a:off x="4042569" y="3344069"/>
            <a:ext cx="1136650" cy="2058988"/>
          </a:xfrm>
          <a:custGeom>
            <a:avLst/>
            <a:gdLst>
              <a:gd name="G0" fmla="+- 0 0 0"/>
              <a:gd name="G1" fmla="+- 21566 0 0"/>
              <a:gd name="G2" fmla="+- 21600 0 0"/>
              <a:gd name="T0" fmla="*/ 1208 w 21600"/>
              <a:gd name="T1" fmla="*/ 0 h 21566"/>
              <a:gd name="T2" fmla="*/ 21600 w 21600"/>
              <a:gd name="T3" fmla="*/ 21566 h 21566"/>
              <a:gd name="T4" fmla="*/ 0 w 21600"/>
              <a:gd name="T5" fmla="*/ 21566 h 21566"/>
            </a:gdLst>
            <a:ahLst/>
            <a:cxnLst>
              <a:cxn ang="0">
                <a:pos x="T0" y="T1"/>
              </a:cxn>
              <a:cxn ang="0">
                <a:pos x="T2" y="T3"/>
              </a:cxn>
              <a:cxn ang="0">
                <a:pos x="T4" y="T5"/>
              </a:cxn>
            </a:cxnLst>
            <a:rect l="0" t="0" r="r" b="b"/>
            <a:pathLst>
              <a:path w="21600" h="21566" fill="none" extrusionOk="0">
                <a:moveTo>
                  <a:pt x="1208" y="-1"/>
                </a:moveTo>
                <a:cubicBezTo>
                  <a:pt x="12650" y="640"/>
                  <a:pt x="21600" y="10105"/>
                  <a:pt x="21600" y="21566"/>
                </a:cubicBezTo>
              </a:path>
              <a:path w="21600" h="21566" stroke="0" extrusionOk="0">
                <a:moveTo>
                  <a:pt x="1208" y="-1"/>
                </a:moveTo>
                <a:cubicBezTo>
                  <a:pt x="12650" y="640"/>
                  <a:pt x="21600" y="10105"/>
                  <a:pt x="21600" y="21566"/>
                </a:cubicBezTo>
                <a:lnTo>
                  <a:pt x="0" y="21566"/>
                </a:lnTo>
                <a:close/>
              </a:path>
            </a:pathLst>
          </a:custGeom>
          <a:noFill/>
          <a:ln w="50800">
            <a:solidFill>
              <a:srgbClr val="0000FF"/>
            </a:solidFill>
            <a:round/>
            <a:headEnd/>
            <a:tailEnd/>
          </a:ln>
          <a:effectLst/>
        </p:spPr>
        <p:txBody>
          <a:bodyPr wrap="none" anchor="ctr"/>
          <a:lstStyle/>
          <a:p>
            <a:endParaRPr lang="zh-CN" altLang="en-US"/>
          </a:p>
        </p:txBody>
      </p:sp>
      <p:sp>
        <p:nvSpPr>
          <p:cNvPr id="234526" name="Line 30"/>
          <p:cNvSpPr>
            <a:spLocks noChangeShapeType="1"/>
          </p:cNvSpPr>
          <p:nvPr/>
        </p:nvSpPr>
        <p:spPr bwMode="auto">
          <a:xfrm flipV="1">
            <a:off x="5638800" y="2711450"/>
            <a:ext cx="2667000" cy="1066800"/>
          </a:xfrm>
          <a:prstGeom prst="line">
            <a:avLst/>
          </a:prstGeom>
          <a:noFill/>
          <a:ln w="38100" cap="rnd">
            <a:solidFill>
              <a:schemeClr val="tx1"/>
            </a:solidFill>
            <a:prstDash val="sysDot"/>
            <a:round/>
            <a:headEnd/>
            <a:tailEnd/>
          </a:ln>
          <a:effectLst/>
        </p:spPr>
        <p:txBody>
          <a:bodyPr/>
          <a:lstStyle/>
          <a:p>
            <a:endParaRPr lang="zh-CN" altLang="en-US"/>
          </a:p>
        </p:txBody>
      </p:sp>
      <p:sp>
        <p:nvSpPr>
          <p:cNvPr id="234527" name="Line 31"/>
          <p:cNvSpPr>
            <a:spLocks noChangeShapeType="1"/>
          </p:cNvSpPr>
          <p:nvPr/>
        </p:nvSpPr>
        <p:spPr bwMode="auto">
          <a:xfrm>
            <a:off x="5562600" y="3810000"/>
            <a:ext cx="2743200" cy="762000"/>
          </a:xfrm>
          <a:prstGeom prst="line">
            <a:avLst/>
          </a:prstGeom>
          <a:noFill/>
          <a:ln w="38100" cap="rnd">
            <a:solidFill>
              <a:schemeClr val="tx1"/>
            </a:solidFill>
            <a:prstDash val="sysDot"/>
            <a:round/>
            <a:headEnd/>
            <a:tailEnd/>
          </a:ln>
          <a:effectLst/>
        </p:spPr>
        <p:txBody>
          <a:bodyPr/>
          <a:lstStyle/>
          <a:p>
            <a:endParaRPr lang="zh-CN" altLang="en-US"/>
          </a:p>
        </p:txBody>
      </p:sp>
      <p:sp>
        <p:nvSpPr>
          <p:cNvPr id="234528" name="Line 32"/>
          <p:cNvSpPr>
            <a:spLocks noChangeShapeType="1"/>
          </p:cNvSpPr>
          <p:nvPr/>
        </p:nvSpPr>
        <p:spPr bwMode="auto">
          <a:xfrm flipH="1">
            <a:off x="5029200" y="3810000"/>
            <a:ext cx="533400" cy="2514600"/>
          </a:xfrm>
          <a:prstGeom prst="line">
            <a:avLst/>
          </a:prstGeom>
          <a:noFill/>
          <a:ln w="38100">
            <a:solidFill>
              <a:schemeClr val="tx1"/>
            </a:solidFill>
            <a:round/>
            <a:headEnd/>
            <a:tailEnd/>
          </a:ln>
          <a:effectLst/>
        </p:spPr>
        <p:txBody>
          <a:bodyPr/>
          <a:lstStyle/>
          <a:p>
            <a:endParaRPr lang="zh-CN" altLang="en-US"/>
          </a:p>
        </p:txBody>
      </p:sp>
      <p:sp>
        <p:nvSpPr>
          <p:cNvPr id="234529" name="Rectangle 33"/>
          <p:cNvSpPr>
            <a:spLocks noChangeArrowheads="1"/>
          </p:cNvSpPr>
          <p:nvPr/>
        </p:nvSpPr>
        <p:spPr bwMode="auto">
          <a:xfrm>
            <a:off x="5181600" y="58674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确认与验证需求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34522"/>
                                        </p:tgtEl>
                                        <p:attrNameLst>
                                          <p:attrName>style.visibility</p:attrName>
                                        </p:attrNameLst>
                                      </p:cBhvr>
                                      <p:to>
                                        <p:strVal val="visible"/>
                                      </p:to>
                                    </p:set>
                                    <p:animEffect transition="in" filter="strips(upRight)">
                                      <p:cBhvr>
                                        <p:cTn id="7" dur="1000"/>
                                        <p:tgtEl>
                                          <p:spTgt spid="2345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4523"/>
                                        </p:tgtEl>
                                        <p:attrNameLst>
                                          <p:attrName>style.visibility</p:attrName>
                                        </p:attrNameLst>
                                      </p:cBhvr>
                                      <p:to>
                                        <p:strVal val="visible"/>
                                      </p:to>
                                    </p:set>
                                    <p:animEffect transition="in" filter="strips(downRight)">
                                      <p:cBhvr>
                                        <p:cTn id="12" dur="1000"/>
                                        <p:tgtEl>
                                          <p:spTgt spid="23452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4526"/>
                                        </p:tgtEl>
                                        <p:attrNameLst>
                                          <p:attrName>style.visibility</p:attrName>
                                        </p:attrNameLst>
                                      </p:cBhvr>
                                      <p:to>
                                        <p:strVal val="visible"/>
                                      </p:to>
                                    </p:set>
                                    <p:animEffect transition="in" filter="strips(downRight)">
                                      <p:cBhvr>
                                        <p:cTn id="17" dur="1000"/>
                                        <p:tgtEl>
                                          <p:spTgt spid="23452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4520"/>
                                        </p:tgtEl>
                                        <p:attrNameLst>
                                          <p:attrName>style.visibility</p:attrName>
                                        </p:attrNameLst>
                                      </p:cBhvr>
                                      <p:to>
                                        <p:strVal val="visible"/>
                                      </p:to>
                                    </p:set>
                                    <p:animEffect transition="in" filter="strips(downRight)">
                                      <p:cBhvr>
                                        <p:cTn id="22" dur="1000"/>
                                        <p:tgtEl>
                                          <p:spTgt spid="23452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34524"/>
                                        </p:tgtEl>
                                        <p:attrNameLst>
                                          <p:attrName>style.visibility</p:attrName>
                                        </p:attrNameLst>
                                      </p:cBhvr>
                                      <p:to>
                                        <p:strVal val="visible"/>
                                      </p:to>
                                    </p:set>
                                    <p:animEffect transition="in" filter="strips(downLeft)">
                                      <p:cBhvr>
                                        <p:cTn id="27" dur="1000"/>
                                        <p:tgtEl>
                                          <p:spTgt spid="23452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4527"/>
                                        </p:tgtEl>
                                        <p:attrNameLst>
                                          <p:attrName>style.visibility</p:attrName>
                                        </p:attrNameLst>
                                      </p:cBhvr>
                                      <p:to>
                                        <p:strVal val="visible"/>
                                      </p:to>
                                    </p:set>
                                    <p:animEffect transition="in" filter="strips(downRight)">
                                      <p:cBhvr>
                                        <p:cTn id="32" dur="1000"/>
                                        <p:tgtEl>
                                          <p:spTgt spid="23452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34519"/>
                                        </p:tgtEl>
                                        <p:attrNameLst>
                                          <p:attrName>style.visibility</p:attrName>
                                        </p:attrNameLst>
                                      </p:cBhvr>
                                      <p:to>
                                        <p:strVal val="visible"/>
                                      </p:to>
                                    </p:set>
                                    <p:animEffect transition="in" filter="strips(downRight)">
                                      <p:cBhvr>
                                        <p:cTn id="37" dur="1000"/>
                                        <p:tgtEl>
                                          <p:spTgt spid="2345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9" fill="hold" grpId="0" nodeType="clickEffect">
                                  <p:stCondLst>
                                    <p:cond delay="0"/>
                                  </p:stCondLst>
                                  <p:childTnLst>
                                    <p:set>
                                      <p:cBhvr>
                                        <p:cTn id="41" dur="1" fill="hold">
                                          <p:stCondLst>
                                            <p:cond delay="0"/>
                                          </p:stCondLst>
                                        </p:cTn>
                                        <p:tgtEl>
                                          <p:spTgt spid="234525"/>
                                        </p:tgtEl>
                                        <p:attrNameLst>
                                          <p:attrName>style.visibility</p:attrName>
                                        </p:attrNameLst>
                                      </p:cBhvr>
                                      <p:to>
                                        <p:strVal val="visible"/>
                                      </p:to>
                                    </p:set>
                                    <p:animEffect transition="in" filter="strips(upLeft)">
                                      <p:cBhvr>
                                        <p:cTn id="42" dur="1000"/>
                                        <p:tgtEl>
                                          <p:spTgt spid="2345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234528"/>
                                        </p:tgtEl>
                                        <p:attrNameLst>
                                          <p:attrName>style.visibility</p:attrName>
                                        </p:attrNameLst>
                                      </p:cBhvr>
                                      <p:to>
                                        <p:strVal val="visible"/>
                                      </p:to>
                                    </p:set>
                                    <p:animEffect transition="in" filter="strips(downLeft)">
                                      <p:cBhvr>
                                        <p:cTn id="47" dur="1000"/>
                                        <p:tgtEl>
                                          <p:spTgt spid="234528"/>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34529"/>
                                        </p:tgtEl>
                                        <p:attrNameLst>
                                          <p:attrName>style.visibility</p:attrName>
                                        </p:attrNameLst>
                                      </p:cBhvr>
                                      <p:to>
                                        <p:strVal val="visible"/>
                                      </p:to>
                                    </p:set>
                                    <p:animEffect transition="in" filter="strips(downRight)">
                                      <p:cBhvr>
                                        <p:cTn id="52" dur="500"/>
                                        <p:tgtEl>
                                          <p:spTgt spid="23452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234521"/>
                                        </p:tgtEl>
                                        <p:attrNameLst>
                                          <p:attrName>style.visibility</p:attrName>
                                        </p:attrNameLst>
                                      </p:cBhvr>
                                      <p:to>
                                        <p:strVal val="visible"/>
                                      </p:to>
                                    </p:set>
                                    <p:animEffect transition="in" filter="strips(downLeft)">
                                      <p:cBhvr>
                                        <p:cTn id="57" dur="1000"/>
                                        <p:tgtEl>
                                          <p:spTgt spid="23452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1" nodeType="clickEffect">
                                  <p:stCondLst>
                                    <p:cond delay="0"/>
                                  </p:stCondLst>
                                  <p:childTnLst>
                                    <p:anim calcmode="lin" valueType="num">
                                      <p:cBhvr additive="base">
                                        <p:cTn id="61" dur="500"/>
                                        <p:tgtEl>
                                          <p:spTgt spid="234526"/>
                                        </p:tgtEl>
                                        <p:attrNameLst>
                                          <p:attrName>ppt_x</p:attrName>
                                        </p:attrNameLst>
                                      </p:cBhvr>
                                      <p:tavLst>
                                        <p:tav tm="0">
                                          <p:val>
                                            <p:strVal val="ppt_x"/>
                                          </p:val>
                                        </p:tav>
                                        <p:tav tm="100000">
                                          <p:val>
                                            <p:strVal val="ppt_x"/>
                                          </p:val>
                                        </p:tav>
                                      </p:tavLst>
                                    </p:anim>
                                    <p:anim calcmode="lin" valueType="num">
                                      <p:cBhvr additive="base">
                                        <p:cTn id="62" dur="500"/>
                                        <p:tgtEl>
                                          <p:spTgt spid="234526"/>
                                        </p:tgtEl>
                                        <p:attrNameLst>
                                          <p:attrName>ppt_y</p:attrName>
                                        </p:attrNameLst>
                                      </p:cBhvr>
                                      <p:tavLst>
                                        <p:tav tm="0">
                                          <p:val>
                                            <p:strVal val="ppt_y"/>
                                          </p:val>
                                        </p:tav>
                                        <p:tav tm="100000">
                                          <p:val>
                                            <p:strVal val="1+ppt_h/2"/>
                                          </p:val>
                                        </p:tav>
                                      </p:tavLst>
                                    </p:anim>
                                    <p:set>
                                      <p:cBhvr>
                                        <p:cTn id="63" dur="1" fill="hold">
                                          <p:stCondLst>
                                            <p:cond delay="499"/>
                                          </p:stCondLst>
                                        </p:cTn>
                                        <p:tgtEl>
                                          <p:spTgt spid="234526"/>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234520"/>
                                        </p:tgtEl>
                                        <p:attrNameLst>
                                          <p:attrName>ppt_x</p:attrName>
                                        </p:attrNameLst>
                                      </p:cBhvr>
                                      <p:tavLst>
                                        <p:tav tm="0">
                                          <p:val>
                                            <p:strVal val="ppt_x"/>
                                          </p:val>
                                        </p:tav>
                                        <p:tav tm="100000">
                                          <p:val>
                                            <p:strVal val="ppt_x"/>
                                          </p:val>
                                        </p:tav>
                                      </p:tavLst>
                                    </p:anim>
                                    <p:anim calcmode="lin" valueType="num">
                                      <p:cBhvr additive="base">
                                        <p:cTn id="66" dur="500"/>
                                        <p:tgtEl>
                                          <p:spTgt spid="234520"/>
                                        </p:tgtEl>
                                        <p:attrNameLst>
                                          <p:attrName>ppt_y</p:attrName>
                                        </p:attrNameLst>
                                      </p:cBhvr>
                                      <p:tavLst>
                                        <p:tav tm="0">
                                          <p:val>
                                            <p:strVal val="ppt_y"/>
                                          </p:val>
                                        </p:tav>
                                        <p:tav tm="100000">
                                          <p:val>
                                            <p:strVal val="1+ppt_h/2"/>
                                          </p:val>
                                        </p:tav>
                                      </p:tavLst>
                                    </p:anim>
                                    <p:set>
                                      <p:cBhvr>
                                        <p:cTn id="67" dur="1" fill="hold">
                                          <p:stCondLst>
                                            <p:cond delay="499"/>
                                          </p:stCondLst>
                                        </p:cTn>
                                        <p:tgtEl>
                                          <p:spTgt spid="234520"/>
                                        </p:tgtEl>
                                        <p:attrNameLst>
                                          <p:attrName>style.visibility</p:attrName>
                                        </p:attrNameLst>
                                      </p:cBhvr>
                                      <p:to>
                                        <p:strVal val="hidden"/>
                                      </p:to>
                                    </p:set>
                                  </p:childTnLst>
                                </p:cTn>
                              </p:par>
                              <p:par>
                                <p:cTn id="68" presetID="2" presetClass="exit" presetSubtype="4" fill="hold" grpId="1" nodeType="withEffect">
                                  <p:stCondLst>
                                    <p:cond delay="0"/>
                                  </p:stCondLst>
                                  <p:childTnLst>
                                    <p:anim calcmode="lin" valueType="num">
                                      <p:cBhvr additive="base">
                                        <p:cTn id="69" dur="500"/>
                                        <p:tgtEl>
                                          <p:spTgt spid="234527"/>
                                        </p:tgtEl>
                                        <p:attrNameLst>
                                          <p:attrName>ppt_x</p:attrName>
                                        </p:attrNameLst>
                                      </p:cBhvr>
                                      <p:tavLst>
                                        <p:tav tm="0">
                                          <p:val>
                                            <p:strVal val="ppt_x"/>
                                          </p:val>
                                        </p:tav>
                                        <p:tav tm="100000">
                                          <p:val>
                                            <p:strVal val="ppt_x"/>
                                          </p:val>
                                        </p:tav>
                                      </p:tavLst>
                                    </p:anim>
                                    <p:anim calcmode="lin" valueType="num">
                                      <p:cBhvr additive="base">
                                        <p:cTn id="70" dur="500"/>
                                        <p:tgtEl>
                                          <p:spTgt spid="234527"/>
                                        </p:tgtEl>
                                        <p:attrNameLst>
                                          <p:attrName>ppt_y</p:attrName>
                                        </p:attrNameLst>
                                      </p:cBhvr>
                                      <p:tavLst>
                                        <p:tav tm="0">
                                          <p:val>
                                            <p:strVal val="ppt_y"/>
                                          </p:val>
                                        </p:tav>
                                        <p:tav tm="100000">
                                          <p:val>
                                            <p:strVal val="1+ppt_h/2"/>
                                          </p:val>
                                        </p:tav>
                                      </p:tavLst>
                                    </p:anim>
                                    <p:set>
                                      <p:cBhvr>
                                        <p:cTn id="71" dur="1" fill="hold">
                                          <p:stCondLst>
                                            <p:cond delay="499"/>
                                          </p:stCondLst>
                                        </p:cTn>
                                        <p:tgtEl>
                                          <p:spTgt spid="234527"/>
                                        </p:tgtEl>
                                        <p:attrNameLst>
                                          <p:attrName>style.visibility</p:attrName>
                                        </p:attrNameLst>
                                      </p:cBhvr>
                                      <p:to>
                                        <p:strVal val="hidden"/>
                                      </p:to>
                                    </p:set>
                                  </p:childTnLst>
                                </p:cTn>
                              </p:par>
                              <p:par>
                                <p:cTn id="72" presetID="2" presetClass="exit" presetSubtype="4" fill="hold" grpId="1" nodeType="withEffect">
                                  <p:stCondLst>
                                    <p:cond delay="0"/>
                                  </p:stCondLst>
                                  <p:childTnLst>
                                    <p:anim calcmode="lin" valueType="num">
                                      <p:cBhvr additive="base">
                                        <p:cTn id="73" dur="500"/>
                                        <p:tgtEl>
                                          <p:spTgt spid="234519"/>
                                        </p:tgtEl>
                                        <p:attrNameLst>
                                          <p:attrName>ppt_x</p:attrName>
                                        </p:attrNameLst>
                                      </p:cBhvr>
                                      <p:tavLst>
                                        <p:tav tm="0">
                                          <p:val>
                                            <p:strVal val="ppt_x"/>
                                          </p:val>
                                        </p:tav>
                                        <p:tav tm="100000">
                                          <p:val>
                                            <p:strVal val="ppt_x"/>
                                          </p:val>
                                        </p:tav>
                                      </p:tavLst>
                                    </p:anim>
                                    <p:anim calcmode="lin" valueType="num">
                                      <p:cBhvr additive="base">
                                        <p:cTn id="74" dur="500"/>
                                        <p:tgtEl>
                                          <p:spTgt spid="234519"/>
                                        </p:tgtEl>
                                        <p:attrNameLst>
                                          <p:attrName>ppt_y</p:attrName>
                                        </p:attrNameLst>
                                      </p:cBhvr>
                                      <p:tavLst>
                                        <p:tav tm="0">
                                          <p:val>
                                            <p:strVal val="ppt_y"/>
                                          </p:val>
                                        </p:tav>
                                        <p:tav tm="100000">
                                          <p:val>
                                            <p:strVal val="1+ppt_h/2"/>
                                          </p:val>
                                        </p:tav>
                                      </p:tavLst>
                                    </p:anim>
                                    <p:set>
                                      <p:cBhvr>
                                        <p:cTn id="75" dur="1" fill="hold">
                                          <p:stCondLst>
                                            <p:cond delay="499"/>
                                          </p:stCondLst>
                                        </p:cTn>
                                        <p:tgtEl>
                                          <p:spTgt spid="234519"/>
                                        </p:tgtEl>
                                        <p:attrNameLst>
                                          <p:attrName>style.visibility</p:attrName>
                                        </p:attrNameLst>
                                      </p:cBhvr>
                                      <p:to>
                                        <p:strVal val="hidden"/>
                                      </p:to>
                                    </p:set>
                                  </p:childTnLst>
                                </p:cTn>
                              </p:par>
                              <p:par>
                                <p:cTn id="76" presetID="2" presetClass="exit" presetSubtype="4" fill="hold" grpId="1" nodeType="withEffect">
                                  <p:stCondLst>
                                    <p:cond delay="0"/>
                                  </p:stCondLst>
                                  <p:childTnLst>
                                    <p:anim calcmode="lin" valueType="num">
                                      <p:cBhvr additive="base">
                                        <p:cTn id="77" dur="500"/>
                                        <p:tgtEl>
                                          <p:spTgt spid="234521"/>
                                        </p:tgtEl>
                                        <p:attrNameLst>
                                          <p:attrName>ppt_x</p:attrName>
                                        </p:attrNameLst>
                                      </p:cBhvr>
                                      <p:tavLst>
                                        <p:tav tm="0">
                                          <p:val>
                                            <p:strVal val="ppt_x"/>
                                          </p:val>
                                        </p:tav>
                                        <p:tav tm="100000">
                                          <p:val>
                                            <p:strVal val="ppt_x"/>
                                          </p:val>
                                        </p:tav>
                                      </p:tavLst>
                                    </p:anim>
                                    <p:anim calcmode="lin" valueType="num">
                                      <p:cBhvr additive="base">
                                        <p:cTn id="78" dur="500"/>
                                        <p:tgtEl>
                                          <p:spTgt spid="234521"/>
                                        </p:tgtEl>
                                        <p:attrNameLst>
                                          <p:attrName>ppt_y</p:attrName>
                                        </p:attrNameLst>
                                      </p:cBhvr>
                                      <p:tavLst>
                                        <p:tav tm="0">
                                          <p:val>
                                            <p:strVal val="ppt_y"/>
                                          </p:val>
                                        </p:tav>
                                        <p:tav tm="100000">
                                          <p:val>
                                            <p:strVal val="1+ppt_h/2"/>
                                          </p:val>
                                        </p:tav>
                                      </p:tavLst>
                                    </p:anim>
                                    <p:set>
                                      <p:cBhvr>
                                        <p:cTn id="79" dur="1" fill="hold">
                                          <p:stCondLst>
                                            <p:cond delay="499"/>
                                          </p:stCondLst>
                                        </p:cTn>
                                        <p:tgtEl>
                                          <p:spTgt spid="234521"/>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234529"/>
                                        </p:tgtEl>
                                        <p:attrNameLst>
                                          <p:attrName>ppt_x</p:attrName>
                                        </p:attrNameLst>
                                      </p:cBhvr>
                                      <p:tavLst>
                                        <p:tav tm="0">
                                          <p:val>
                                            <p:strVal val="ppt_x"/>
                                          </p:val>
                                        </p:tav>
                                        <p:tav tm="100000">
                                          <p:val>
                                            <p:strVal val="ppt_x"/>
                                          </p:val>
                                        </p:tav>
                                      </p:tavLst>
                                    </p:anim>
                                    <p:anim calcmode="lin" valueType="num">
                                      <p:cBhvr additive="base">
                                        <p:cTn id="82" dur="500"/>
                                        <p:tgtEl>
                                          <p:spTgt spid="234529"/>
                                        </p:tgtEl>
                                        <p:attrNameLst>
                                          <p:attrName>ppt_y</p:attrName>
                                        </p:attrNameLst>
                                      </p:cBhvr>
                                      <p:tavLst>
                                        <p:tav tm="0">
                                          <p:val>
                                            <p:strVal val="ppt_y"/>
                                          </p:val>
                                        </p:tav>
                                        <p:tav tm="100000">
                                          <p:val>
                                            <p:strVal val="1+ppt_h/2"/>
                                          </p:val>
                                        </p:tav>
                                      </p:tavLst>
                                    </p:anim>
                                    <p:set>
                                      <p:cBhvr>
                                        <p:cTn id="83" dur="1" fill="hold">
                                          <p:stCondLst>
                                            <p:cond delay="499"/>
                                          </p:stCondLst>
                                        </p:cTn>
                                        <p:tgtEl>
                                          <p:spTgt spid="2345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19" grpId="0"/>
      <p:bldP spid="234519" grpId="1"/>
      <p:bldP spid="234520" grpId="0"/>
      <p:bldP spid="234520" grpId="1"/>
      <p:bldP spid="234521" grpId="0"/>
      <p:bldP spid="234521" grpId="1"/>
      <p:bldP spid="234522" grpId="0" animBg="1"/>
      <p:bldP spid="234523" grpId="0" animBg="1"/>
      <p:bldP spid="234524" grpId="0" animBg="1"/>
      <p:bldP spid="234525" grpId="0" animBg="1"/>
      <p:bldP spid="234526" grpId="0" animBg="1"/>
      <p:bldP spid="234526" grpId="1" animBg="1"/>
      <p:bldP spid="234527" grpId="0" animBg="1"/>
      <p:bldP spid="234527" grpId="1" animBg="1"/>
      <p:bldP spid="234528" grpId="0" animBg="1"/>
      <p:bldP spid="234529" grpId="0" animBg="1"/>
      <p:bldP spid="234529"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3"/>
          <p:cNvSpPr>
            <a:spLocks noGrp="1"/>
          </p:cNvSpPr>
          <p:nvPr>
            <p:ph type="dt" sz="half" idx="10"/>
          </p:nvPr>
        </p:nvSpPr>
        <p:spPr/>
        <p:txBody>
          <a:bodyPr/>
          <a:lstStyle/>
          <a:p>
            <a:fld id="{549341B2-D0F7-4DB0-B066-06B5EA37E175}" type="datetime1">
              <a:rPr lang="zh-CN" altLang="en-US"/>
              <a:pPr/>
              <a:t>2019/11/7</a:t>
            </a:fld>
            <a:endParaRPr lang="en-US" altLang="zh-CN"/>
          </a:p>
        </p:txBody>
      </p:sp>
      <p:sp>
        <p:nvSpPr>
          <p:cNvPr id="48" name="灯片编号占位符 4"/>
          <p:cNvSpPr>
            <a:spLocks noGrp="1"/>
          </p:cNvSpPr>
          <p:nvPr>
            <p:ph type="sldNum" sz="quarter" idx="11"/>
          </p:nvPr>
        </p:nvSpPr>
        <p:spPr/>
        <p:txBody>
          <a:bodyPr/>
          <a:lstStyle/>
          <a:p>
            <a:fld id="{2AE424BD-5068-40A8-9D55-B2A4D2E5BCDE}" type="slidenum">
              <a:rPr lang="en-US" altLang="zh-CN"/>
              <a:pPr/>
              <a:t>111</a:t>
            </a:fld>
            <a:endParaRPr lang="en-US" altLang="zh-CN"/>
          </a:p>
        </p:txBody>
      </p:sp>
      <p:sp>
        <p:nvSpPr>
          <p:cNvPr id="236546" name="AutoShape 2"/>
          <p:cNvSpPr>
            <a:spLocks noChangeArrowheads="1"/>
          </p:cNvSpPr>
          <p:nvPr/>
        </p:nvSpPr>
        <p:spPr bwMode="auto">
          <a:xfrm>
            <a:off x="381000" y="1066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36547" name="AutoShape 3"/>
          <p:cNvSpPr>
            <a:spLocks noChangeArrowheads="1"/>
          </p:cNvSpPr>
          <p:nvPr/>
        </p:nvSpPr>
        <p:spPr bwMode="auto">
          <a:xfrm>
            <a:off x="381000" y="1828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36548" name="AutoShape 4"/>
          <p:cNvSpPr>
            <a:spLocks noChangeArrowheads="1"/>
          </p:cNvSpPr>
          <p:nvPr/>
        </p:nvSpPr>
        <p:spPr bwMode="auto">
          <a:xfrm>
            <a:off x="381000" y="2590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36549" name="AutoShape 5"/>
          <p:cNvSpPr>
            <a:spLocks noChangeArrowheads="1"/>
          </p:cNvSpPr>
          <p:nvPr/>
        </p:nvSpPr>
        <p:spPr bwMode="auto">
          <a:xfrm>
            <a:off x="381000" y="3352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36550" name="AutoShape 6"/>
          <p:cNvSpPr>
            <a:spLocks noChangeArrowheads="1"/>
          </p:cNvSpPr>
          <p:nvPr/>
        </p:nvSpPr>
        <p:spPr bwMode="auto">
          <a:xfrm>
            <a:off x="381000" y="4114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36551" name="AutoShape 7"/>
          <p:cNvSpPr>
            <a:spLocks noChangeArrowheads="1"/>
          </p:cNvSpPr>
          <p:nvPr/>
        </p:nvSpPr>
        <p:spPr bwMode="auto">
          <a:xfrm>
            <a:off x="381000" y="4876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36552" name="AutoShape 8"/>
          <p:cNvSpPr>
            <a:spLocks noChangeArrowheads="1"/>
          </p:cNvSpPr>
          <p:nvPr/>
        </p:nvSpPr>
        <p:spPr bwMode="auto">
          <a:xfrm>
            <a:off x="381000" y="5715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36553" name="AutoShape 9"/>
          <p:cNvCxnSpPr>
            <a:cxnSpLocks noChangeShapeType="1"/>
            <a:stCxn id="236546" idx="2"/>
            <a:endCxn id="236547" idx="0"/>
          </p:cNvCxnSpPr>
          <p:nvPr/>
        </p:nvCxnSpPr>
        <p:spPr bwMode="auto">
          <a:xfrm rot="5400000">
            <a:off x="1181100" y="1676400"/>
            <a:ext cx="304800" cy="0"/>
          </a:xfrm>
          <a:prstGeom prst="straightConnector1">
            <a:avLst/>
          </a:prstGeom>
          <a:noFill/>
          <a:ln w="76200">
            <a:solidFill>
              <a:schemeClr val="accent2"/>
            </a:solidFill>
            <a:round/>
            <a:headEnd/>
            <a:tailEnd type="triangle" w="med" len="med"/>
          </a:ln>
          <a:effectLst/>
        </p:spPr>
      </p:cxnSp>
      <p:cxnSp>
        <p:nvCxnSpPr>
          <p:cNvPr id="236554" name="AutoShape 10"/>
          <p:cNvCxnSpPr>
            <a:cxnSpLocks noChangeShapeType="1"/>
            <a:stCxn id="236547" idx="2"/>
            <a:endCxn id="236548" idx="0"/>
          </p:cNvCxnSpPr>
          <p:nvPr/>
        </p:nvCxnSpPr>
        <p:spPr bwMode="auto">
          <a:xfrm rot="5400000">
            <a:off x="1181100" y="2438400"/>
            <a:ext cx="304800" cy="0"/>
          </a:xfrm>
          <a:prstGeom prst="straightConnector1">
            <a:avLst/>
          </a:prstGeom>
          <a:noFill/>
          <a:ln w="76200">
            <a:solidFill>
              <a:schemeClr val="accent2"/>
            </a:solidFill>
            <a:round/>
            <a:headEnd/>
            <a:tailEnd type="triangle" w="med" len="med"/>
          </a:ln>
          <a:effectLst/>
        </p:spPr>
      </p:cxnSp>
      <p:cxnSp>
        <p:nvCxnSpPr>
          <p:cNvPr id="236555" name="AutoShape 11"/>
          <p:cNvCxnSpPr>
            <a:cxnSpLocks noChangeShapeType="1"/>
            <a:stCxn id="236548" idx="2"/>
            <a:endCxn id="236549" idx="0"/>
          </p:cNvCxnSpPr>
          <p:nvPr/>
        </p:nvCxnSpPr>
        <p:spPr bwMode="auto">
          <a:xfrm rot="5400000">
            <a:off x="1181100" y="3200400"/>
            <a:ext cx="304800" cy="0"/>
          </a:xfrm>
          <a:prstGeom prst="straightConnector1">
            <a:avLst/>
          </a:prstGeom>
          <a:noFill/>
          <a:ln w="76200">
            <a:solidFill>
              <a:schemeClr val="accent2"/>
            </a:solidFill>
            <a:round/>
            <a:headEnd/>
            <a:tailEnd type="triangle" w="med" len="med"/>
          </a:ln>
          <a:effectLst/>
        </p:spPr>
      </p:cxnSp>
      <p:cxnSp>
        <p:nvCxnSpPr>
          <p:cNvPr id="236556" name="AutoShape 12"/>
          <p:cNvCxnSpPr>
            <a:cxnSpLocks noChangeShapeType="1"/>
            <a:stCxn id="236549" idx="2"/>
            <a:endCxn id="236550" idx="0"/>
          </p:cNvCxnSpPr>
          <p:nvPr/>
        </p:nvCxnSpPr>
        <p:spPr bwMode="auto">
          <a:xfrm rot="5400000">
            <a:off x="1181100" y="3962400"/>
            <a:ext cx="304800" cy="0"/>
          </a:xfrm>
          <a:prstGeom prst="straightConnector1">
            <a:avLst/>
          </a:prstGeom>
          <a:noFill/>
          <a:ln w="76200">
            <a:solidFill>
              <a:schemeClr val="accent2"/>
            </a:solidFill>
            <a:round/>
            <a:headEnd/>
            <a:tailEnd type="triangle" w="med" len="med"/>
          </a:ln>
          <a:effectLst/>
        </p:spPr>
      </p:cxnSp>
      <p:cxnSp>
        <p:nvCxnSpPr>
          <p:cNvPr id="236557" name="AutoShape 13"/>
          <p:cNvCxnSpPr>
            <a:cxnSpLocks noChangeShapeType="1"/>
            <a:stCxn id="236550" idx="2"/>
            <a:endCxn id="236551" idx="0"/>
          </p:cNvCxnSpPr>
          <p:nvPr/>
        </p:nvCxnSpPr>
        <p:spPr bwMode="auto">
          <a:xfrm rot="5400000">
            <a:off x="1181100" y="4724400"/>
            <a:ext cx="304800" cy="0"/>
          </a:xfrm>
          <a:prstGeom prst="straightConnector1">
            <a:avLst/>
          </a:prstGeom>
          <a:noFill/>
          <a:ln w="76200">
            <a:solidFill>
              <a:schemeClr val="accent2"/>
            </a:solidFill>
            <a:round/>
            <a:headEnd/>
            <a:tailEnd type="triangle" w="med" len="med"/>
          </a:ln>
          <a:effectLst/>
        </p:spPr>
      </p:cxnSp>
      <p:cxnSp>
        <p:nvCxnSpPr>
          <p:cNvPr id="236558" name="AutoShape 14"/>
          <p:cNvCxnSpPr>
            <a:cxnSpLocks noChangeShapeType="1"/>
            <a:stCxn id="236551" idx="2"/>
            <a:endCxn id="236552" idx="0"/>
          </p:cNvCxnSpPr>
          <p:nvPr/>
        </p:nvCxnSpPr>
        <p:spPr bwMode="auto">
          <a:xfrm rot="5400000">
            <a:off x="1143000" y="5524500"/>
            <a:ext cx="381000" cy="0"/>
          </a:xfrm>
          <a:prstGeom prst="straightConnector1">
            <a:avLst/>
          </a:prstGeom>
          <a:noFill/>
          <a:ln w="76200">
            <a:solidFill>
              <a:schemeClr val="accent2"/>
            </a:solidFill>
            <a:round/>
            <a:headEnd/>
            <a:tailEnd type="triangle" w="med" len="med"/>
          </a:ln>
          <a:effectLst/>
        </p:spPr>
      </p:cxnSp>
      <p:sp>
        <p:nvSpPr>
          <p:cNvPr id="236559" name="AutoShape 15"/>
          <p:cNvSpPr>
            <a:spLocks noChangeArrowheads="1"/>
          </p:cNvSpPr>
          <p:nvPr/>
        </p:nvSpPr>
        <p:spPr bwMode="auto">
          <a:xfrm>
            <a:off x="381000" y="6172200"/>
            <a:ext cx="19050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维护</a:t>
            </a:r>
          </a:p>
        </p:txBody>
      </p:sp>
      <p:sp>
        <p:nvSpPr>
          <p:cNvPr id="236560" name="Rectangle 16"/>
          <p:cNvSpPr>
            <a:spLocks noGrp="1" noChangeArrowheads="1"/>
          </p:cNvSpPr>
          <p:nvPr>
            <p:ph type="title"/>
          </p:nvPr>
        </p:nvSpPr>
        <p:spPr/>
        <p:txBody>
          <a:bodyPr/>
          <a:lstStyle/>
          <a:p>
            <a:r>
              <a:rPr lang="en-US" altLang="zh-CN"/>
              <a:t>1.6.4 </a:t>
            </a:r>
            <a:r>
              <a:rPr lang="zh-CN" altLang="en-US"/>
              <a:t>螺旋模型</a:t>
            </a:r>
          </a:p>
        </p:txBody>
      </p:sp>
      <p:grpSp>
        <p:nvGrpSpPr>
          <p:cNvPr id="236561" name="Group 17"/>
          <p:cNvGrpSpPr>
            <a:grpSpLocks/>
          </p:cNvGrpSpPr>
          <p:nvPr/>
        </p:nvGrpSpPr>
        <p:grpSpPr bwMode="auto">
          <a:xfrm>
            <a:off x="2895600" y="990600"/>
            <a:ext cx="5562600" cy="5410200"/>
            <a:chOff x="1680" y="2194"/>
            <a:chExt cx="1920" cy="1920"/>
          </a:xfrm>
        </p:grpSpPr>
        <p:sp>
          <p:nvSpPr>
            <p:cNvPr id="236562" name="Line 18"/>
            <p:cNvSpPr>
              <a:spLocks noChangeShapeType="1"/>
            </p:cNvSpPr>
            <p:nvPr/>
          </p:nvSpPr>
          <p:spPr bwMode="auto">
            <a:xfrm>
              <a:off x="2592" y="2194"/>
              <a:ext cx="48" cy="1920"/>
            </a:xfrm>
            <a:prstGeom prst="line">
              <a:avLst/>
            </a:prstGeom>
            <a:noFill/>
            <a:ln w="38100">
              <a:solidFill>
                <a:schemeClr val="tx1"/>
              </a:solidFill>
              <a:round/>
              <a:headEnd/>
              <a:tailEnd/>
            </a:ln>
            <a:effectLst/>
          </p:spPr>
          <p:txBody>
            <a:bodyPr/>
            <a:lstStyle/>
            <a:p>
              <a:endParaRPr lang="zh-CN" altLang="en-US"/>
            </a:p>
          </p:txBody>
        </p:sp>
        <p:sp>
          <p:nvSpPr>
            <p:cNvPr id="236563" name="Line 19"/>
            <p:cNvSpPr>
              <a:spLocks noChangeShapeType="1"/>
            </p:cNvSpPr>
            <p:nvPr/>
          </p:nvSpPr>
          <p:spPr bwMode="auto">
            <a:xfrm rot="5400000">
              <a:off x="2616" y="2232"/>
              <a:ext cx="48" cy="1920"/>
            </a:xfrm>
            <a:prstGeom prst="line">
              <a:avLst/>
            </a:prstGeom>
            <a:noFill/>
            <a:ln w="38100">
              <a:solidFill>
                <a:schemeClr val="tx1"/>
              </a:solidFill>
              <a:round/>
              <a:headEnd/>
              <a:tailEnd/>
            </a:ln>
            <a:effectLst/>
          </p:spPr>
          <p:txBody>
            <a:bodyPr/>
            <a:lstStyle/>
            <a:p>
              <a:endParaRPr lang="zh-CN" altLang="en-US"/>
            </a:p>
          </p:txBody>
        </p:sp>
      </p:grpSp>
      <p:sp>
        <p:nvSpPr>
          <p:cNvPr id="236564" name="Rectangle 20"/>
          <p:cNvSpPr>
            <a:spLocks noChangeArrowheads="1"/>
          </p:cNvSpPr>
          <p:nvPr/>
        </p:nvSpPr>
        <p:spPr bwMode="auto">
          <a:xfrm>
            <a:off x="26670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⑴</a:t>
            </a:r>
            <a:r>
              <a:rPr lang="zh-CN" altLang="en-US" sz="2200" u="sng">
                <a:solidFill>
                  <a:srgbClr val="0000FF"/>
                </a:solidFill>
              </a:rPr>
              <a:t>制定计划</a:t>
            </a:r>
          </a:p>
          <a:p>
            <a:pPr algn="ctr">
              <a:spcBef>
                <a:spcPct val="0"/>
              </a:spcBef>
              <a:buClrTx/>
              <a:buSzTx/>
              <a:buFontTx/>
              <a:buNone/>
            </a:pPr>
            <a:r>
              <a:rPr lang="zh-CN" altLang="en-US" sz="2200"/>
              <a:t>确定目标</a:t>
            </a:r>
          </a:p>
          <a:p>
            <a:pPr algn="ctr">
              <a:spcBef>
                <a:spcPct val="0"/>
              </a:spcBef>
              <a:buClrTx/>
              <a:buSzTx/>
              <a:buFontTx/>
              <a:buNone/>
            </a:pPr>
            <a:r>
              <a:rPr lang="zh-CN" altLang="en-US" sz="2200"/>
              <a:t>选择方案</a:t>
            </a:r>
          </a:p>
          <a:p>
            <a:pPr algn="ctr">
              <a:spcBef>
                <a:spcPct val="0"/>
              </a:spcBef>
              <a:buClrTx/>
              <a:buSzTx/>
              <a:buFontTx/>
              <a:buNone/>
            </a:pPr>
            <a:r>
              <a:rPr lang="zh-CN" altLang="en-US" sz="2200"/>
              <a:t>设定约束</a:t>
            </a:r>
          </a:p>
        </p:txBody>
      </p:sp>
      <p:sp>
        <p:nvSpPr>
          <p:cNvPr id="236565" name="Rectangle 21"/>
          <p:cNvSpPr>
            <a:spLocks noChangeArrowheads="1"/>
          </p:cNvSpPr>
          <p:nvPr/>
        </p:nvSpPr>
        <p:spPr bwMode="auto">
          <a:xfrm>
            <a:off x="69342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⑵</a:t>
            </a:r>
            <a:r>
              <a:rPr lang="zh-CN" altLang="en-US" sz="2200" u="sng">
                <a:solidFill>
                  <a:srgbClr val="0000FF"/>
                </a:solidFill>
              </a:rPr>
              <a:t>风险分析</a:t>
            </a:r>
          </a:p>
          <a:p>
            <a:pPr algn="ctr">
              <a:spcBef>
                <a:spcPct val="0"/>
              </a:spcBef>
              <a:buClrTx/>
              <a:buSzTx/>
              <a:buFontTx/>
              <a:buNone/>
            </a:pPr>
            <a:r>
              <a:rPr lang="zh-CN" altLang="en-US" sz="2200"/>
              <a:t>评价方案</a:t>
            </a:r>
          </a:p>
          <a:p>
            <a:pPr algn="ctr">
              <a:spcBef>
                <a:spcPct val="0"/>
              </a:spcBef>
              <a:buClrTx/>
              <a:buSzTx/>
              <a:buFontTx/>
              <a:buNone/>
            </a:pPr>
            <a:r>
              <a:rPr lang="zh-CN" altLang="en-US" sz="2200"/>
              <a:t>明确风险</a:t>
            </a:r>
          </a:p>
          <a:p>
            <a:pPr algn="ctr">
              <a:spcBef>
                <a:spcPct val="0"/>
              </a:spcBef>
              <a:buClrTx/>
              <a:buSzTx/>
              <a:buFontTx/>
              <a:buNone/>
            </a:pPr>
            <a:r>
              <a:rPr lang="zh-CN" altLang="en-US" sz="2200"/>
              <a:t>排出风险</a:t>
            </a:r>
          </a:p>
        </p:txBody>
      </p:sp>
      <p:sp>
        <p:nvSpPr>
          <p:cNvPr id="236566" name="Rectangle 22"/>
          <p:cNvSpPr>
            <a:spLocks noChangeArrowheads="1"/>
          </p:cNvSpPr>
          <p:nvPr/>
        </p:nvSpPr>
        <p:spPr bwMode="auto">
          <a:xfrm>
            <a:off x="6934200" y="6126163"/>
            <a:ext cx="1828800" cy="427037"/>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⑶</a:t>
            </a:r>
            <a:r>
              <a:rPr lang="zh-CN" altLang="en-US" sz="2200" u="sng">
                <a:solidFill>
                  <a:srgbClr val="0000FF"/>
                </a:solidFill>
              </a:rPr>
              <a:t>实施工程</a:t>
            </a:r>
            <a:endParaRPr lang="zh-CN" altLang="en-US" sz="2200"/>
          </a:p>
        </p:txBody>
      </p:sp>
      <p:sp>
        <p:nvSpPr>
          <p:cNvPr id="236567" name="Rectangle 23"/>
          <p:cNvSpPr>
            <a:spLocks noChangeArrowheads="1"/>
          </p:cNvSpPr>
          <p:nvPr/>
        </p:nvSpPr>
        <p:spPr bwMode="auto">
          <a:xfrm>
            <a:off x="2743200" y="6096000"/>
            <a:ext cx="1828800" cy="427038"/>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⑷</a:t>
            </a:r>
            <a:r>
              <a:rPr lang="zh-CN" altLang="en-US" sz="2200" u="sng">
                <a:solidFill>
                  <a:srgbClr val="0000FF"/>
                </a:solidFill>
              </a:rPr>
              <a:t>客户评估</a:t>
            </a:r>
            <a:endParaRPr lang="zh-CN" altLang="en-US" sz="2200"/>
          </a:p>
        </p:txBody>
      </p:sp>
      <p:sp>
        <p:nvSpPr>
          <p:cNvPr id="236568" name="Arc 24"/>
          <p:cNvSpPr>
            <a:spLocks/>
          </p:cNvSpPr>
          <p:nvPr/>
        </p:nvSpPr>
        <p:spPr bwMode="auto">
          <a:xfrm rot="11121349" flipV="1">
            <a:off x="5100638" y="32972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6569" name="Arc 25"/>
          <p:cNvSpPr>
            <a:spLocks/>
          </p:cNvSpPr>
          <p:nvPr/>
        </p:nvSpPr>
        <p:spPr bwMode="auto">
          <a:xfrm rot="16200000" flipV="1">
            <a:off x="5622925" y="32813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6570" name="Arc 26"/>
          <p:cNvSpPr>
            <a:spLocks/>
          </p:cNvSpPr>
          <p:nvPr/>
        </p:nvSpPr>
        <p:spPr bwMode="auto">
          <a:xfrm flipV="1">
            <a:off x="5649913" y="37877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6571" name="Arc 27"/>
          <p:cNvSpPr>
            <a:spLocks/>
          </p:cNvSpPr>
          <p:nvPr/>
        </p:nvSpPr>
        <p:spPr bwMode="auto">
          <a:xfrm rot="5483990" flipV="1">
            <a:off x="4979988" y="36687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6572" name="Arc 28"/>
          <p:cNvSpPr>
            <a:spLocks/>
          </p:cNvSpPr>
          <p:nvPr/>
        </p:nvSpPr>
        <p:spPr bwMode="auto">
          <a:xfrm rot="11121349" flipV="1">
            <a:off x="4822825" y="29940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6573" name="Arc 29"/>
          <p:cNvSpPr>
            <a:spLocks/>
          </p:cNvSpPr>
          <p:nvPr/>
        </p:nvSpPr>
        <p:spPr bwMode="auto">
          <a:xfrm rot="16200000" flipV="1">
            <a:off x="5631656" y="29678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6574" name="Arc 30"/>
          <p:cNvSpPr>
            <a:spLocks/>
          </p:cNvSpPr>
          <p:nvPr/>
        </p:nvSpPr>
        <p:spPr bwMode="auto">
          <a:xfrm flipV="1">
            <a:off x="5672138" y="37449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6575" name="Arc 31"/>
          <p:cNvSpPr>
            <a:spLocks/>
          </p:cNvSpPr>
          <p:nvPr/>
        </p:nvSpPr>
        <p:spPr bwMode="auto">
          <a:xfrm rot="5483990" flipV="1">
            <a:off x="4620419" y="35583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6576" name="Arc 32"/>
          <p:cNvSpPr>
            <a:spLocks/>
          </p:cNvSpPr>
          <p:nvPr/>
        </p:nvSpPr>
        <p:spPr bwMode="auto">
          <a:xfrm rot="11121349" flipV="1">
            <a:off x="4370388" y="25733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6577" name="Arc 33"/>
          <p:cNvSpPr>
            <a:spLocks/>
          </p:cNvSpPr>
          <p:nvPr/>
        </p:nvSpPr>
        <p:spPr bwMode="auto">
          <a:xfrm rot="16301551" flipV="1">
            <a:off x="5658644" y="25392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6578" name="Arc 34"/>
          <p:cNvSpPr>
            <a:spLocks/>
          </p:cNvSpPr>
          <p:nvPr/>
        </p:nvSpPr>
        <p:spPr bwMode="auto">
          <a:xfrm rot="381466" flipV="1">
            <a:off x="5672138" y="37004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6579" name="Arc 35"/>
          <p:cNvSpPr>
            <a:spLocks/>
          </p:cNvSpPr>
          <p:nvPr/>
        </p:nvSpPr>
        <p:spPr bwMode="auto">
          <a:xfrm rot="5518704" flipV="1">
            <a:off x="4005263" y="3303587"/>
            <a:ext cx="1136650" cy="2136775"/>
          </a:xfrm>
          <a:custGeom>
            <a:avLst/>
            <a:gdLst>
              <a:gd name="G0" fmla="+- 0 0 0"/>
              <a:gd name="G1" fmla="+- 21560 0 0"/>
              <a:gd name="G2" fmla="+- 21600 0 0"/>
              <a:gd name="T0" fmla="*/ 1313 w 21600"/>
              <a:gd name="T1" fmla="*/ 0 h 21560"/>
              <a:gd name="T2" fmla="*/ 21600 w 21600"/>
              <a:gd name="T3" fmla="*/ 21560 h 21560"/>
              <a:gd name="T4" fmla="*/ 0 w 21600"/>
              <a:gd name="T5" fmla="*/ 21560 h 21560"/>
            </a:gdLst>
            <a:ahLst/>
            <a:cxnLst>
              <a:cxn ang="0">
                <a:pos x="T0" y="T1"/>
              </a:cxn>
              <a:cxn ang="0">
                <a:pos x="T2" y="T3"/>
              </a:cxn>
              <a:cxn ang="0">
                <a:pos x="T4" y="T5"/>
              </a:cxn>
            </a:cxnLst>
            <a:rect l="0" t="0" r="r" b="b"/>
            <a:pathLst>
              <a:path w="21600" h="21560" fill="none" extrusionOk="0">
                <a:moveTo>
                  <a:pt x="1313" y="-1"/>
                </a:moveTo>
                <a:cubicBezTo>
                  <a:pt x="12711" y="694"/>
                  <a:pt x="21600" y="10140"/>
                  <a:pt x="21600" y="21560"/>
                </a:cubicBezTo>
              </a:path>
              <a:path w="21600" h="21560" stroke="0" extrusionOk="0">
                <a:moveTo>
                  <a:pt x="1313" y="-1"/>
                </a:moveTo>
                <a:cubicBezTo>
                  <a:pt x="12711" y="694"/>
                  <a:pt x="21600" y="10140"/>
                  <a:pt x="21600" y="21560"/>
                </a:cubicBezTo>
                <a:lnTo>
                  <a:pt x="0" y="21560"/>
                </a:lnTo>
                <a:close/>
              </a:path>
            </a:pathLst>
          </a:custGeom>
          <a:noFill/>
          <a:ln w="50800">
            <a:solidFill>
              <a:srgbClr val="0000FF"/>
            </a:solidFill>
            <a:round/>
            <a:headEnd/>
            <a:tailEnd/>
          </a:ln>
          <a:effectLst/>
        </p:spPr>
        <p:txBody>
          <a:bodyPr wrap="none" anchor="ctr"/>
          <a:lstStyle/>
          <a:p>
            <a:endParaRPr lang="zh-CN" altLang="en-US"/>
          </a:p>
        </p:txBody>
      </p:sp>
      <p:sp>
        <p:nvSpPr>
          <p:cNvPr id="236580" name="Line 36"/>
          <p:cNvSpPr>
            <a:spLocks noChangeShapeType="1"/>
          </p:cNvSpPr>
          <p:nvPr/>
        </p:nvSpPr>
        <p:spPr bwMode="auto">
          <a:xfrm flipV="1">
            <a:off x="5562600" y="2743200"/>
            <a:ext cx="2667000" cy="1066800"/>
          </a:xfrm>
          <a:prstGeom prst="line">
            <a:avLst/>
          </a:prstGeom>
          <a:noFill/>
          <a:ln w="38100" cap="rnd">
            <a:solidFill>
              <a:schemeClr val="tx1"/>
            </a:solidFill>
            <a:prstDash val="sysDot"/>
            <a:round/>
            <a:headEnd/>
            <a:tailEnd/>
          </a:ln>
          <a:effectLst/>
        </p:spPr>
        <p:txBody>
          <a:bodyPr/>
          <a:lstStyle/>
          <a:p>
            <a:endParaRPr lang="zh-CN" altLang="en-US"/>
          </a:p>
        </p:txBody>
      </p:sp>
      <p:sp>
        <p:nvSpPr>
          <p:cNvPr id="236581" name="Line 37"/>
          <p:cNvSpPr>
            <a:spLocks noChangeShapeType="1"/>
          </p:cNvSpPr>
          <p:nvPr/>
        </p:nvSpPr>
        <p:spPr bwMode="auto">
          <a:xfrm>
            <a:off x="5562600" y="3810000"/>
            <a:ext cx="2743200" cy="762000"/>
          </a:xfrm>
          <a:prstGeom prst="line">
            <a:avLst/>
          </a:prstGeom>
          <a:noFill/>
          <a:ln w="38100" cap="rnd">
            <a:solidFill>
              <a:schemeClr val="tx1"/>
            </a:solidFill>
            <a:prstDash val="sysDot"/>
            <a:round/>
            <a:headEnd/>
            <a:tailEnd/>
          </a:ln>
          <a:effectLst/>
        </p:spPr>
        <p:txBody>
          <a:bodyPr/>
          <a:lstStyle/>
          <a:p>
            <a:endParaRPr lang="zh-CN" altLang="en-US"/>
          </a:p>
        </p:txBody>
      </p:sp>
      <p:sp>
        <p:nvSpPr>
          <p:cNvPr id="236582" name="Arc 38"/>
          <p:cNvSpPr>
            <a:spLocks/>
          </p:cNvSpPr>
          <p:nvPr/>
        </p:nvSpPr>
        <p:spPr bwMode="auto">
          <a:xfrm rot="11121349" flipV="1">
            <a:off x="3597275" y="1676400"/>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6583" name="Arc 39"/>
          <p:cNvSpPr>
            <a:spLocks/>
          </p:cNvSpPr>
          <p:nvPr/>
        </p:nvSpPr>
        <p:spPr bwMode="auto">
          <a:xfrm rot="16351711" flipV="1">
            <a:off x="5674518" y="1634332"/>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6584" name="Rectangle 40"/>
          <p:cNvSpPr>
            <a:spLocks noChangeArrowheads="1"/>
          </p:cNvSpPr>
          <p:nvPr/>
        </p:nvSpPr>
        <p:spPr bwMode="auto">
          <a:xfrm>
            <a:off x="7086600" y="3200400"/>
            <a:ext cx="1676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原型</a:t>
            </a:r>
            <a:r>
              <a:rPr lang="en-US" altLang="zh-CN" sz="2000">
                <a:solidFill>
                  <a:srgbClr val="0000FF"/>
                </a:solidFill>
              </a:rPr>
              <a:t>3</a:t>
            </a:r>
          </a:p>
        </p:txBody>
      </p:sp>
      <p:sp>
        <p:nvSpPr>
          <p:cNvPr id="236585" name="Arc 41"/>
          <p:cNvSpPr>
            <a:spLocks/>
          </p:cNvSpPr>
          <p:nvPr/>
        </p:nvSpPr>
        <p:spPr bwMode="auto">
          <a:xfrm rot="24565" flipV="1">
            <a:off x="5638800" y="3763963"/>
            <a:ext cx="2057400"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6586" name="Arc 42"/>
          <p:cNvSpPr>
            <a:spLocks/>
          </p:cNvSpPr>
          <p:nvPr/>
        </p:nvSpPr>
        <p:spPr bwMode="auto">
          <a:xfrm rot="5424192" flipV="1">
            <a:off x="3200400" y="3473450"/>
            <a:ext cx="2057400" cy="297180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6587" name="Rectangle 43"/>
          <p:cNvSpPr>
            <a:spLocks noChangeArrowheads="1"/>
          </p:cNvSpPr>
          <p:nvPr/>
        </p:nvSpPr>
        <p:spPr bwMode="auto">
          <a:xfrm>
            <a:off x="6400800" y="48006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概要设计</a:t>
            </a:r>
          </a:p>
        </p:txBody>
      </p:sp>
      <p:sp>
        <p:nvSpPr>
          <p:cNvPr id="236588" name="Line 44"/>
          <p:cNvSpPr>
            <a:spLocks noChangeShapeType="1"/>
          </p:cNvSpPr>
          <p:nvPr/>
        </p:nvSpPr>
        <p:spPr bwMode="auto">
          <a:xfrm flipH="1">
            <a:off x="5029200" y="3810000"/>
            <a:ext cx="533400" cy="2514600"/>
          </a:xfrm>
          <a:prstGeom prst="line">
            <a:avLst/>
          </a:prstGeom>
          <a:noFill/>
          <a:ln w="38100">
            <a:solidFill>
              <a:schemeClr val="tx1"/>
            </a:solidFill>
            <a:round/>
            <a:headEnd/>
            <a:tailEnd/>
          </a:ln>
          <a:effectLst/>
        </p:spPr>
        <p:txBody>
          <a:bodyPr/>
          <a:lstStyle/>
          <a:p>
            <a:endParaRPr lang="zh-CN" altLang="en-US"/>
          </a:p>
        </p:txBody>
      </p:sp>
      <p:sp>
        <p:nvSpPr>
          <p:cNvPr id="236589" name="Rectangle 45"/>
          <p:cNvSpPr>
            <a:spLocks noChangeArrowheads="1"/>
          </p:cNvSpPr>
          <p:nvPr/>
        </p:nvSpPr>
        <p:spPr bwMode="auto">
          <a:xfrm>
            <a:off x="5181600" y="58674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确认与验证设计</a:t>
            </a:r>
          </a:p>
        </p:txBody>
      </p:sp>
      <p:sp>
        <p:nvSpPr>
          <p:cNvPr id="236590" name="Rectangle 46"/>
          <p:cNvSpPr>
            <a:spLocks noChangeArrowheads="1"/>
          </p:cNvSpPr>
          <p:nvPr/>
        </p:nvSpPr>
        <p:spPr bwMode="auto">
          <a:xfrm>
            <a:off x="3200400" y="51054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集成测试计划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36555"/>
                                        </p:tgtEl>
                                        <p:attrNameLst>
                                          <p:attrName>style.visibility</p:attrName>
                                        </p:attrNameLst>
                                      </p:cBhvr>
                                      <p:to>
                                        <p:strVal val="visible"/>
                                      </p:to>
                                    </p:set>
                                    <p:animEffect transition="in" filter="strips(downRight)">
                                      <p:cBhvr>
                                        <p:cTn id="7" dur="500"/>
                                        <p:tgtEl>
                                          <p:spTgt spid="23655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6549"/>
                                        </p:tgtEl>
                                        <p:attrNameLst>
                                          <p:attrName>style.visibility</p:attrName>
                                        </p:attrNameLst>
                                      </p:cBhvr>
                                      <p:to>
                                        <p:strVal val="visible"/>
                                      </p:to>
                                    </p:set>
                                    <p:animEffect transition="in" filter="strips(downRight)">
                                      <p:cBhvr>
                                        <p:cTn id="12" dur="500"/>
                                        <p:tgtEl>
                                          <p:spTgt spid="23654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236582"/>
                                        </p:tgtEl>
                                        <p:attrNameLst>
                                          <p:attrName>style.visibility</p:attrName>
                                        </p:attrNameLst>
                                      </p:cBhvr>
                                      <p:to>
                                        <p:strVal val="visible"/>
                                      </p:to>
                                    </p:set>
                                    <p:animEffect transition="in" filter="strips(upRight)">
                                      <p:cBhvr>
                                        <p:cTn id="17" dur="500"/>
                                        <p:tgtEl>
                                          <p:spTgt spid="23658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6583"/>
                                        </p:tgtEl>
                                        <p:attrNameLst>
                                          <p:attrName>style.visibility</p:attrName>
                                        </p:attrNameLst>
                                      </p:cBhvr>
                                      <p:to>
                                        <p:strVal val="visible"/>
                                      </p:to>
                                    </p:set>
                                    <p:animEffect transition="in" filter="strips(downRight)">
                                      <p:cBhvr>
                                        <p:cTn id="22" dur="500"/>
                                        <p:tgtEl>
                                          <p:spTgt spid="23658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36580"/>
                                        </p:tgtEl>
                                        <p:attrNameLst>
                                          <p:attrName>style.visibility</p:attrName>
                                        </p:attrNameLst>
                                      </p:cBhvr>
                                      <p:to>
                                        <p:strVal val="visible"/>
                                      </p:to>
                                    </p:set>
                                    <p:animEffect transition="in" filter="strips(downRight)">
                                      <p:cBhvr>
                                        <p:cTn id="27" dur="500"/>
                                        <p:tgtEl>
                                          <p:spTgt spid="23658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6584"/>
                                        </p:tgtEl>
                                        <p:attrNameLst>
                                          <p:attrName>style.visibility</p:attrName>
                                        </p:attrNameLst>
                                      </p:cBhvr>
                                      <p:to>
                                        <p:strVal val="visible"/>
                                      </p:to>
                                    </p:set>
                                    <p:animEffect transition="in" filter="strips(downRight)">
                                      <p:cBhvr>
                                        <p:cTn id="32" dur="500"/>
                                        <p:tgtEl>
                                          <p:spTgt spid="23658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236585"/>
                                        </p:tgtEl>
                                        <p:attrNameLst>
                                          <p:attrName>style.visibility</p:attrName>
                                        </p:attrNameLst>
                                      </p:cBhvr>
                                      <p:to>
                                        <p:strVal val="visible"/>
                                      </p:to>
                                    </p:set>
                                    <p:animEffect transition="in" filter="strips(downLeft)">
                                      <p:cBhvr>
                                        <p:cTn id="37" dur="500"/>
                                        <p:tgtEl>
                                          <p:spTgt spid="23658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6581"/>
                                        </p:tgtEl>
                                        <p:attrNameLst>
                                          <p:attrName>style.visibility</p:attrName>
                                        </p:attrNameLst>
                                      </p:cBhvr>
                                      <p:to>
                                        <p:strVal val="visible"/>
                                      </p:to>
                                    </p:set>
                                    <p:animEffect transition="in" filter="strips(downRight)">
                                      <p:cBhvr>
                                        <p:cTn id="42" dur="500"/>
                                        <p:tgtEl>
                                          <p:spTgt spid="23658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36587"/>
                                        </p:tgtEl>
                                        <p:attrNameLst>
                                          <p:attrName>style.visibility</p:attrName>
                                        </p:attrNameLst>
                                      </p:cBhvr>
                                      <p:to>
                                        <p:strVal val="visible"/>
                                      </p:to>
                                    </p:set>
                                    <p:animEffect transition="in" filter="strips(downRight)">
                                      <p:cBhvr>
                                        <p:cTn id="47" dur="500"/>
                                        <p:tgtEl>
                                          <p:spTgt spid="23658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9" fill="hold" grpId="0" nodeType="clickEffect">
                                  <p:stCondLst>
                                    <p:cond delay="0"/>
                                  </p:stCondLst>
                                  <p:childTnLst>
                                    <p:set>
                                      <p:cBhvr>
                                        <p:cTn id="51" dur="1" fill="hold">
                                          <p:stCondLst>
                                            <p:cond delay="0"/>
                                          </p:stCondLst>
                                        </p:cTn>
                                        <p:tgtEl>
                                          <p:spTgt spid="236586"/>
                                        </p:tgtEl>
                                        <p:attrNameLst>
                                          <p:attrName>style.visibility</p:attrName>
                                        </p:attrNameLst>
                                      </p:cBhvr>
                                      <p:to>
                                        <p:strVal val="visible"/>
                                      </p:to>
                                    </p:set>
                                    <p:animEffect transition="in" filter="strips(upLeft)">
                                      <p:cBhvr>
                                        <p:cTn id="52" dur="500"/>
                                        <p:tgtEl>
                                          <p:spTgt spid="236586"/>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236588"/>
                                        </p:tgtEl>
                                        <p:attrNameLst>
                                          <p:attrName>style.visibility</p:attrName>
                                        </p:attrNameLst>
                                      </p:cBhvr>
                                      <p:to>
                                        <p:strVal val="visible"/>
                                      </p:to>
                                    </p:set>
                                    <p:animEffect transition="in" filter="strips(downLeft)">
                                      <p:cBhvr>
                                        <p:cTn id="57" dur="1000"/>
                                        <p:tgtEl>
                                          <p:spTgt spid="23658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36589"/>
                                        </p:tgtEl>
                                        <p:attrNameLst>
                                          <p:attrName>style.visibility</p:attrName>
                                        </p:attrNameLst>
                                      </p:cBhvr>
                                      <p:to>
                                        <p:strVal val="visible"/>
                                      </p:to>
                                    </p:set>
                                    <p:animEffect transition="in" filter="strips(downRight)">
                                      <p:cBhvr>
                                        <p:cTn id="62" dur="500"/>
                                        <p:tgtEl>
                                          <p:spTgt spid="23658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36590"/>
                                        </p:tgtEl>
                                        <p:attrNameLst>
                                          <p:attrName>style.visibility</p:attrName>
                                        </p:attrNameLst>
                                      </p:cBhvr>
                                      <p:to>
                                        <p:strVal val="visible"/>
                                      </p:to>
                                    </p:set>
                                    <p:animEffect transition="in" filter="strips(downRight)">
                                      <p:cBhvr>
                                        <p:cTn id="67" dur="500"/>
                                        <p:tgtEl>
                                          <p:spTgt spid="23659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236556"/>
                                        </p:tgtEl>
                                        <p:attrNameLst>
                                          <p:attrName>style.visibility</p:attrName>
                                        </p:attrNameLst>
                                      </p:cBhvr>
                                      <p:to>
                                        <p:strVal val="visible"/>
                                      </p:to>
                                    </p:set>
                                    <p:animEffect transition="in" filter="strips(downRight)">
                                      <p:cBhvr>
                                        <p:cTn id="72" dur="500"/>
                                        <p:tgtEl>
                                          <p:spTgt spid="236556"/>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36550"/>
                                        </p:tgtEl>
                                        <p:attrNameLst>
                                          <p:attrName>style.visibility</p:attrName>
                                        </p:attrNameLst>
                                      </p:cBhvr>
                                      <p:to>
                                        <p:strVal val="visible"/>
                                      </p:to>
                                    </p:set>
                                    <p:animEffect transition="in" filter="strips(downRight)">
                                      <p:cBhvr>
                                        <p:cTn id="77" dur="500"/>
                                        <p:tgtEl>
                                          <p:spTgt spid="236550"/>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236557"/>
                                        </p:tgtEl>
                                        <p:attrNameLst>
                                          <p:attrName>style.visibility</p:attrName>
                                        </p:attrNameLst>
                                      </p:cBhvr>
                                      <p:to>
                                        <p:strVal val="visible"/>
                                      </p:to>
                                    </p:set>
                                    <p:animEffect transition="in" filter="strips(downRight)">
                                      <p:cBhvr>
                                        <p:cTn id="82" dur="500"/>
                                        <p:tgtEl>
                                          <p:spTgt spid="236557"/>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6" fill="hold" grpId="0" nodeType="clickEffect">
                                  <p:stCondLst>
                                    <p:cond delay="0"/>
                                  </p:stCondLst>
                                  <p:childTnLst>
                                    <p:set>
                                      <p:cBhvr>
                                        <p:cTn id="86" dur="1" fill="hold">
                                          <p:stCondLst>
                                            <p:cond delay="0"/>
                                          </p:stCondLst>
                                        </p:cTn>
                                        <p:tgtEl>
                                          <p:spTgt spid="236551"/>
                                        </p:tgtEl>
                                        <p:attrNameLst>
                                          <p:attrName>style.visibility</p:attrName>
                                        </p:attrNameLst>
                                      </p:cBhvr>
                                      <p:to>
                                        <p:strVal val="visible"/>
                                      </p:to>
                                    </p:set>
                                    <p:animEffect transition="in" filter="strips(downRight)">
                                      <p:cBhvr>
                                        <p:cTn id="87" dur="500"/>
                                        <p:tgtEl>
                                          <p:spTgt spid="236551"/>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nodeType="clickEffect">
                                  <p:stCondLst>
                                    <p:cond delay="0"/>
                                  </p:stCondLst>
                                  <p:childTnLst>
                                    <p:set>
                                      <p:cBhvr>
                                        <p:cTn id="91" dur="1" fill="hold">
                                          <p:stCondLst>
                                            <p:cond delay="0"/>
                                          </p:stCondLst>
                                        </p:cTn>
                                        <p:tgtEl>
                                          <p:spTgt spid="236558"/>
                                        </p:tgtEl>
                                        <p:attrNameLst>
                                          <p:attrName>style.visibility</p:attrName>
                                        </p:attrNameLst>
                                      </p:cBhvr>
                                      <p:to>
                                        <p:strVal val="visible"/>
                                      </p:to>
                                    </p:set>
                                    <p:animEffect transition="in" filter="strips(downRight)">
                                      <p:cBhvr>
                                        <p:cTn id="92" dur="500"/>
                                        <p:tgtEl>
                                          <p:spTgt spid="236558"/>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236552"/>
                                        </p:tgtEl>
                                        <p:attrNameLst>
                                          <p:attrName>style.visibility</p:attrName>
                                        </p:attrNameLst>
                                      </p:cBhvr>
                                      <p:to>
                                        <p:strVal val="visible"/>
                                      </p:to>
                                    </p:set>
                                    <p:animEffect transition="in" filter="strips(downRight)">
                                      <p:cBhvr>
                                        <p:cTn id="97" dur="500"/>
                                        <p:tgtEl>
                                          <p:spTgt spid="236552"/>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236559"/>
                                        </p:tgtEl>
                                        <p:attrNameLst>
                                          <p:attrName>style.visibility</p:attrName>
                                        </p:attrNameLst>
                                      </p:cBhvr>
                                      <p:to>
                                        <p:strVal val="visible"/>
                                      </p:to>
                                    </p:set>
                                    <p:animEffect transition="in" filter="strips(downRight)">
                                      <p:cBhvr>
                                        <p:cTn id="102" dur="500"/>
                                        <p:tgtEl>
                                          <p:spTgt spid="23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9" grpId="0" animBg="1"/>
      <p:bldP spid="236550" grpId="0" animBg="1"/>
      <p:bldP spid="236551" grpId="0" animBg="1"/>
      <p:bldP spid="236552" grpId="0" animBg="1"/>
      <p:bldP spid="236559" grpId="0" animBg="1"/>
      <p:bldP spid="236580" grpId="0" animBg="1"/>
      <p:bldP spid="236581" grpId="0" animBg="1"/>
      <p:bldP spid="236582" grpId="0" animBg="1"/>
      <p:bldP spid="236583" grpId="0" animBg="1"/>
      <p:bldP spid="236584" grpId="0" animBg="1"/>
      <p:bldP spid="236585" grpId="0" animBg="1"/>
      <p:bldP spid="236586" grpId="0" animBg="1"/>
      <p:bldP spid="236587" grpId="0" animBg="1"/>
      <p:bldP spid="236588" grpId="0" animBg="1"/>
      <p:bldP spid="236589" grpId="0" animBg="1"/>
      <p:bldP spid="23659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half" idx="10"/>
          </p:nvPr>
        </p:nvSpPr>
        <p:spPr/>
        <p:txBody>
          <a:bodyPr/>
          <a:lstStyle/>
          <a:p>
            <a:fld id="{EF5C373C-758D-4344-8D94-74AA840094E6}" type="datetime1">
              <a:rPr lang="zh-CN" altLang="en-US"/>
              <a:pPr/>
              <a:t>2019/11/7</a:t>
            </a:fld>
            <a:endParaRPr lang="en-US" altLang="zh-CN"/>
          </a:p>
        </p:txBody>
      </p:sp>
      <p:sp>
        <p:nvSpPr>
          <p:cNvPr id="40" name="灯片编号占位符 4"/>
          <p:cNvSpPr>
            <a:spLocks noGrp="1"/>
          </p:cNvSpPr>
          <p:nvPr>
            <p:ph type="sldNum" sz="quarter" idx="11"/>
          </p:nvPr>
        </p:nvSpPr>
        <p:spPr/>
        <p:txBody>
          <a:bodyPr/>
          <a:lstStyle/>
          <a:p>
            <a:fld id="{6ACB7968-B49D-4479-8C3C-F6812986F075}" type="slidenum">
              <a:rPr lang="en-US" altLang="zh-CN"/>
              <a:pPr/>
              <a:t>112</a:t>
            </a:fld>
            <a:endParaRPr lang="en-US" altLang="zh-CN"/>
          </a:p>
        </p:txBody>
      </p:sp>
      <p:sp>
        <p:nvSpPr>
          <p:cNvPr id="238594" name="Rectangle 2"/>
          <p:cNvSpPr>
            <a:spLocks noGrp="1" noChangeArrowheads="1"/>
          </p:cNvSpPr>
          <p:nvPr>
            <p:ph type="title"/>
          </p:nvPr>
        </p:nvSpPr>
        <p:spPr/>
        <p:txBody>
          <a:bodyPr/>
          <a:lstStyle/>
          <a:p>
            <a:r>
              <a:rPr lang="en-US" altLang="zh-CN"/>
              <a:t>1.6.4 </a:t>
            </a:r>
            <a:r>
              <a:rPr lang="zh-CN" altLang="en-US"/>
              <a:t>螺旋模型</a:t>
            </a:r>
          </a:p>
        </p:txBody>
      </p:sp>
      <p:grpSp>
        <p:nvGrpSpPr>
          <p:cNvPr id="238595" name="Group 3"/>
          <p:cNvGrpSpPr>
            <a:grpSpLocks/>
          </p:cNvGrpSpPr>
          <p:nvPr/>
        </p:nvGrpSpPr>
        <p:grpSpPr bwMode="auto">
          <a:xfrm>
            <a:off x="1524000" y="1077913"/>
            <a:ext cx="5562600" cy="5410200"/>
            <a:chOff x="1680" y="2194"/>
            <a:chExt cx="1920" cy="1920"/>
          </a:xfrm>
        </p:grpSpPr>
        <p:sp>
          <p:nvSpPr>
            <p:cNvPr id="238596" name="Line 4"/>
            <p:cNvSpPr>
              <a:spLocks noChangeShapeType="1"/>
            </p:cNvSpPr>
            <p:nvPr/>
          </p:nvSpPr>
          <p:spPr bwMode="auto">
            <a:xfrm>
              <a:off x="2592" y="2194"/>
              <a:ext cx="48" cy="1920"/>
            </a:xfrm>
            <a:prstGeom prst="line">
              <a:avLst/>
            </a:prstGeom>
            <a:noFill/>
            <a:ln w="38100">
              <a:solidFill>
                <a:schemeClr val="tx1"/>
              </a:solidFill>
              <a:round/>
              <a:headEnd/>
              <a:tailEnd/>
            </a:ln>
            <a:effectLst/>
          </p:spPr>
          <p:txBody>
            <a:bodyPr/>
            <a:lstStyle/>
            <a:p>
              <a:endParaRPr lang="zh-CN" altLang="en-US"/>
            </a:p>
          </p:txBody>
        </p:sp>
        <p:sp>
          <p:nvSpPr>
            <p:cNvPr id="238597" name="Line 5"/>
            <p:cNvSpPr>
              <a:spLocks noChangeShapeType="1"/>
            </p:cNvSpPr>
            <p:nvPr/>
          </p:nvSpPr>
          <p:spPr bwMode="auto">
            <a:xfrm rot="5400000">
              <a:off x="2616" y="2232"/>
              <a:ext cx="48" cy="1920"/>
            </a:xfrm>
            <a:prstGeom prst="line">
              <a:avLst/>
            </a:prstGeom>
            <a:noFill/>
            <a:ln w="38100">
              <a:solidFill>
                <a:schemeClr val="tx1"/>
              </a:solidFill>
              <a:round/>
              <a:headEnd/>
              <a:tailEnd/>
            </a:ln>
            <a:effectLst/>
          </p:spPr>
          <p:txBody>
            <a:bodyPr/>
            <a:lstStyle/>
            <a:p>
              <a:endParaRPr lang="zh-CN" altLang="en-US"/>
            </a:p>
          </p:txBody>
        </p:sp>
      </p:grpSp>
      <p:sp>
        <p:nvSpPr>
          <p:cNvPr id="238598" name="Rectangle 6"/>
          <p:cNvSpPr>
            <a:spLocks noChangeArrowheads="1"/>
          </p:cNvSpPr>
          <p:nvPr/>
        </p:nvSpPr>
        <p:spPr bwMode="auto">
          <a:xfrm>
            <a:off x="381000" y="10668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⑴</a:t>
            </a:r>
            <a:r>
              <a:rPr lang="zh-CN" altLang="en-US" sz="2200" u="sng">
                <a:solidFill>
                  <a:srgbClr val="0000FF"/>
                </a:solidFill>
              </a:rPr>
              <a:t>制定计划</a:t>
            </a:r>
          </a:p>
          <a:p>
            <a:pPr algn="ctr">
              <a:spcBef>
                <a:spcPct val="0"/>
              </a:spcBef>
              <a:buClrTx/>
              <a:buSzTx/>
              <a:buFontTx/>
              <a:buNone/>
            </a:pPr>
            <a:r>
              <a:rPr lang="zh-CN" altLang="en-US" sz="2200"/>
              <a:t>确定目标</a:t>
            </a:r>
          </a:p>
          <a:p>
            <a:pPr algn="ctr">
              <a:spcBef>
                <a:spcPct val="0"/>
              </a:spcBef>
              <a:buClrTx/>
              <a:buSzTx/>
              <a:buFontTx/>
              <a:buNone/>
            </a:pPr>
            <a:r>
              <a:rPr lang="zh-CN" altLang="en-US" sz="2200"/>
              <a:t>选择方案</a:t>
            </a:r>
          </a:p>
          <a:p>
            <a:pPr algn="ctr">
              <a:spcBef>
                <a:spcPct val="0"/>
              </a:spcBef>
              <a:buClrTx/>
              <a:buSzTx/>
              <a:buFontTx/>
              <a:buNone/>
            </a:pPr>
            <a:r>
              <a:rPr lang="zh-CN" altLang="en-US" sz="2200"/>
              <a:t>设定约束</a:t>
            </a:r>
          </a:p>
        </p:txBody>
      </p:sp>
      <p:sp>
        <p:nvSpPr>
          <p:cNvPr id="238599" name="Rectangle 7"/>
          <p:cNvSpPr>
            <a:spLocks noChangeArrowheads="1"/>
          </p:cNvSpPr>
          <p:nvPr/>
        </p:nvSpPr>
        <p:spPr bwMode="auto">
          <a:xfrm>
            <a:off x="6934200" y="990600"/>
            <a:ext cx="1828800" cy="1431925"/>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⑵</a:t>
            </a:r>
            <a:r>
              <a:rPr lang="zh-CN" altLang="en-US" sz="2200" u="sng">
                <a:solidFill>
                  <a:srgbClr val="0000FF"/>
                </a:solidFill>
              </a:rPr>
              <a:t>风险分析</a:t>
            </a:r>
          </a:p>
          <a:p>
            <a:pPr algn="ctr">
              <a:spcBef>
                <a:spcPct val="0"/>
              </a:spcBef>
              <a:buClrTx/>
              <a:buSzTx/>
              <a:buFontTx/>
              <a:buNone/>
            </a:pPr>
            <a:r>
              <a:rPr lang="zh-CN" altLang="en-US" sz="2200"/>
              <a:t>评价方案</a:t>
            </a:r>
          </a:p>
          <a:p>
            <a:pPr algn="ctr">
              <a:spcBef>
                <a:spcPct val="0"/>
              </a:spcBef>
              <a:buClrTx/>
              <a:buSzTx/>
              <a:buFontTx/>
              <a:buNone/>
            </a:pPr>
            <a:r>
              <a:rPr lang="zh-CN" altLang="en-US" sz="2200"/>
              <a:t>明确风险</a:t>
            </a:r>
          </a:p>
          <a:p>
            <a:pPr algn="ctr">
              <a:spcBef>
                <a:spcPct val="0"/>
              </a:spcBef>
              <a:buClrTx/>
              <a:buSzTx/>
              <a:buFontTx/>
              <a:buNone/>
            </a:pPr>
            <a:r>
              <a:rPr lang="zh-CN" altLang="en-US" sz="2200"/>
              <a:t>排出风险</a:t>
            </a:r>
          </a:p>
        </p:txBody>
      </p:sp>
      <p:sp>
        <p:nvSpPr>
          <p:cNvPr id="238600" name="Rectangle 8"/>
          <p:cNvSpPr>
            <a:spLocks noChangeArrowheads="1"/>
          </p:cNvSpPr>
          <p:nvPr/>
        </p:nvSpPr>
        <p:spPr bwMode="auto">
          <a:xfrm>
            <a:off x="6934200" y="6126163"/>
            <a:ext cx="1828800" cy="427037"/>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⑶</a:t>
            </a:r>
            <a:r>
              <a:rPr lang="zh-CN" altLang="en-US" sz="2200" u="sng">
                <a:solidFill>
                  <a:srgbClr val="0000FF"/>
                </a:solidFill>
              </a:rPr>
              <a:t>实施工程</a:t>
            </a:r>
            <a:endParaRPr lang="zh-CN" altLang="en-US" sz="2200"/>
          </a:p>
        </p:txBody>
      </p:sp>
      <p:sp>
        <p:nvSpPr>
          <p:cNvPr id="238601" name="Rectangle 9"/>
          <p:cNvSpPr>
            <a:spLocks noChangeArrowheads="1"/>
          </p:cNvSpPr>
          <p:nvPr/>
        </p:nvSpPr>
        <p:spPr bwMode="auto">
          <a:xfrm>
            <a:off x="381000" y="6049963"/>
            <a:ext cx="1828800" cy="427037"/>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2200" u="sng">
                <a:solidFill>
                  <a:srgbClr val="0000FF"/>
                </a:solidFill>
                <a:latin typeface="黑体" pitchFamily="2" charset="-122"/>
              </a:rPr>
              <a:t>⑷</a:t>
            </a:r>
            <a:r>
              <a:rPr lang="zh-CN" altLang="en-US" sz="2200" u="sng">
                <a:solidFill>
                  <a:srgbClr val="0000FF"/>
                </a:solidFill>
              </a:rPr>
              <a:t>客户评估</a:t>
            </a:r>
            <a:endParaRPr lang="zh-CN" altLang="en-US" sz="2200"/>
          </a:p>
        </p:txBody>
      </p:sp>
      <p:sp>
        <p:nvSpPr>
          <p:cNvPr id="238602" name="Arc 10"/>
          <p:cNvSpPr>
            <a:spLocks/>
          </p:cNvSpPr>
          <p:nvPr/>
        </p:nvSpPr>
        <p:spPr bwMode="auto">
          <a:xfrm rot="11121349" flipV="1">
            <a:off x="3738563" y="3373438"/>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8603" name="Arc 11"/>
          <p:cNvSpPr>
            <a:spLocks/>
          </p:cNvSpPr>
          <p:nvPr/>
        </p:nvSpPr>
        <p:spPr bwMode="auto">
          <a:xfrm rot="16200000" flipV="1">
            <a:off x="4260850" y="3357563"/>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8604" name="Arc 12"/>
          <p:cNvSpPr>
            <a:spLocks/>
          </p:cNvSpPr>
          <p:nvPr/>
        </p:nvSpPr>
        <p:spPr bwMode="auto">
          <a:xfrm flipV="1">
            <a:off x="4287838" y="3863975"/>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8605" name="Arc 13"/>
          <p:cNvSpPr>
            <a:spLocks/>
          </p:cNvSpPr>
          <p:nvPr/>
        </p:nvSpPr>
        <p:spPr bwMode="auto">
          <a:xfrm rot="5483990" flipV="1">
            <a:off x="3617913" y="3744912"/>
            <a:ext cx="457200" cy="815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8000"/>
            </a:solidFill>
            <a:round/>
            <a:headEnd/>
            <a:tailEnd/>
          </a:ln>
          <a:effectLst/>
        </p:spPr>
        <p:txBody>
          <a:bodyPr wrap="none" anchor="ctr"/>
          <a:lstStyle/>
          <a:p>
            <a:endParaRPr lang="zh-CN" altLang="en-US"/>
          </a:p>
        </p:txBody>
      </p:sp>
      <p:sp>
        <p:nvSpPr>
          <p:cNvPr id="238606" name="Arc 14"/>
          <p:cNvSpPr>
            <a:spLocks/>
          </p:cNvSpPr>
          <p:nvPr/>
        </p:nvSpPr>
        <p:spPr bwMode="auto">
          <a:xfrm rot="11121349" flipV="1">
            <a:off x="3460750" y="3070225"/>
            <a:ext cx="769938"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8607" name="Arc 15"/>
          <p:cNvSpPr>
            <a:spLocks/>
          </p:cNvSpPr>
          <p:nvPr/>
        </p:nvSpPr>
        <p:spPr bwMode="auto">
          <a:xfrm rot="16200000" flipV="1">
            <a:off x="4269581" y="3044032"/>
            <a:ext cx="738187" cy="8763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8608" name="Arc 16"/>
          <p:cNvSpPr>
            <a:spLocks/>
          </p:cNvSpPr>
          <p:nvPr/>
        </p:nvSpPr>
        <p:spPr bwMode="auto">
          <a:xfrm flipV="1">
            <a:off x="4310063" y="3821113"/>
            <a:ext cx="750887" cy="860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8609" name="Arc 17"/>
          <p:cNvSpPr>
            <a:spLocks/>
          </p:cNvSpPr>
          <p:nvPr/>
        </p:nvSpPr>
        <p:spPr bwMode="auto">
          <a:xfrm rot="5483990" flipV="1">
            <a:off x="3258344" y="3634581"/>
            <a:ext cx="727075" cy="1344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FF6600"/>
            </a:solidFill>
            <a:round/>
            <a:headEnd/>
            <a:tailEnd/>
          </a:ln>
          <a:effectLst/>
        </p:spPr>
        <p:txBody>
          <a:bodyPr wrap="none" anchor="ctr"/>
          <a:lstStyle/>
          <a:p>
            <a:endParaRPr lang="zh-CN" altLang="en-US"/>
          </a:p>
        </p:txBody>
      </p:sp>
      <p:sp>
        <p:nvSpPr>
          <p:cNvPr id="238610" name="Arc 18"/>
          <p:cNvSpPr>
            <a:spLocks/>
          </p:cNvSpPr>
          <p:nvPr/>
        </p:nvSpPr>
        <p:spPr bwMode="auto">
          <a:xfrm rot="11121349" flipV="1">
            <a:off x="3008313" y="2649538"/>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8611" name="Arc 19"/>
          <p:cNvSpPr>
            <a:spLocks/>
          </p:cNvSpPr>
          <p:nvPr/>
        </p:nvSpPr>
        <p:spPr bwMode="auto">
          <a:xfrm rot="16301551" flipV="1">
            <a:off x="4296569" y="2615406"/>
            <a:ext cx="1136650" cy="13287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8612" name="Arc 20"/>
          <p:cNvSpPr>
            <a:spLocks/>
          </p:cNvSpPr>
          <p:nvPr/>
        </p:nvSpPr>
        <p:spPr bwMode="auto">
          <a:xfrm rot="381466" flipV="1">
            <a:off x="4310063" y="3776663"/>
            <a:ext cx="1136650" cy="13287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rgbClr val="0000FF"/>
            </a:solidFill>
            <a:round/>
            <a:headEnd/>
            <a:tailEnd/>
          </a:ln>
          <a:effectLst/>
        </p:spPr>
        <p:txBody>
          <a:bodyPr wrap="none" anchor="ctr"/>
          <a:lstStyle/>
          <a:p>
            <a:endParaRPr lang="zh-CN" altLang="en-US"/>
          </a:p>
        </p:txBody>
      </p:sp>
      <p:sp>
        <p:nvSpPr>
          <p:cNvPr id="238613" name="Arc 21"/>
          <p:cNvSpPr>
            <a:spLocks/>
          </p:cNvSpPr>
          <p:nvPr/>
        </p:nvSpPr>
        <p:spPr bwMode="auto">
          <a:xfrm rot="5518704" flipV="1">
            <a:off x="2643188" y="3379787"/>
            <a:ext cx="1136650" cy="2136775"/>
          </a:xfrm>
          <a:custGeom>
            <a:avLst/>
            <a:gdLst>
              <a:gd name="G0" fmla="+- 0 0 0"/>
              <a:gd name="G1" fmla="+- 21560 0 0"/>
              <a:gd name="G2" fmla="+- 21600 0 0"/>
              <a:gd name="T0" fmla="*/ 1313 w 21600"/>
              <a:gd name="T1" fmla="*/ 0 h 21560"/>
              <a:gd name="T2" fmla="*/ 21600 w 21600"/>
              <a:gd name="T3" fmla="*/ 21560 h 21560"/>
              <a:gd name="T4" fmla="*/ 0 w 21600"/>
              <a:gd name="T5" fmla="*/ 21560 h 21560"/>
            </a:gdLst>
            <a:ahLst/>
            <a:cxnLst>
              <a:cxn ang="0">
                <a:pos x="T0" y="T1"/>
              </a:cxn>
              <a:cxn ang="0">
                <a:pos x="T2" y="T3"/>
              </a:cxn>
              <a:cxn ang="0">
                <a:pos x="T4" y="T5"/>
              </a:cxn>
            </a:cxnLst>
            <a:rect l="0" t="0" r="r" b="b"/>
            <a:pathLst>
              <a:path w="21600" h="21560" fill="none" extrusionOk="0">
                <a:moveTo>
                  <a:pt x="1313" y="-1"/>
                </a:moveTo>
                <a:cubicBezTo>
                  <a:pt x="12711" y="694"/>
                  <a:pt x="21600" y="10140"/>
                  <a:pt x="21600" y="21560"/>
                </a:cubicBezTo>
              </a:path>
              <a:path w="21600" h="21560" stroke="0" extrusionOk="0">
                <a:moveTo>
                  <a:pt x="1313" y="-1"/>
                </a:moveTo>
                <a:cubicBezTo>
                  <a:pt x="12711" y="694"/>
                  <a:pt x="21600" y="10140"/>
                  <a:pt x="21600" y="21560"/>
                </a:cubicBezTo>
                <a:lnTo>
                  <a:pt x="0" y="21560"/>
                </a:lnTo>
                <a:close/>
              </a:path>
            </a:pathLst>
          </a:custGeom>
          <a:noFill/>
          <a:ln w="50800">
            <a:solidFill>
              <a:srgbClr val="0000FF"/>
            </a:solidFill>
            <a:round/>
            <a:headEnd/>
            <a:tailEnd/>
          </a:ln>
          <a:effectLst/>
        </p:spPr>
        <p:txBody>
          <a:bodyPr wrap="none" anchor="ctr"/>
          <a:lstStyle/>
          <a:p>
            <a:endParaRPr lang="zh-CN" altLang="en-US"/>
          </a:p>
        </p:txBody>
      </p:sp>
      <p:sp>
        <p:nvSpPr>
          <p:cNvPr id="238614" name="Arc 22"/>
          <p:cNvSpPr>
            <a:spLocks/>
          </p:cNvSpPr>
          <p:nvPr/>
        </p:nvSpPr>
        <p:spPr bwMode="auto">
          <a:xfrm rot="11121349" flipV="1">
            <a:off x="2235200" y="1752600"/>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8615" name="Arc 23"/>
          <p:cNvSpPr>
            <a:spLocks/>
          </p:cNvSpPr>
          <p:nvPr/>
        </p:nvSpPr>
        <p:spPr bwMode="auto">
          <a:xfrm rot="16351711" flipV="1">
            <a:off x="4312443" y="1710532"/>
            <a:ext cx="1922463"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8616" name="Arc 24"/>
          <p:cNvSpPr>
            <a:spLocks/>
          </p:cNvSpPr>
          <p:nvPr/>
        </p:nvSpPr>
        <p:spPr bwMode="auto">
          <a:xfrm rot="24565" flipV="1">
            <a:off x="4289425" y="3775075"/>
            <a:ext cx="2057400" cy="225425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8617" name="Arc 25"/>
          <p:cNvSpPr>
            <a:spLocks/>
          </p:cNvSpPr>
          <p:nvPr/>
        </p:nvSpPr>
        <p:spPr bwMode="auto">
          <a:xfrm rot="5424192" flipV="1">
            <a:off x="1851025" y="3484563"/>
            <a:ext cx="2057400" cy="2971800"/>
          </a:xfrm>
          <a:custGeom>
            <a:avLst/>
            <a:gdLst>
              <a:gd name="G0" fmla="+- 0 0 0"/>
              <a:gd name="G1" fmla="+- 21600 0 0"/>
              <a:gd name="G2" fmla="+- 21600 0 0"/>
              <a:gd name="T0" fmla="*/ 0 w 21600"/>
              <a:gd name="T1" fmla="*/ 0 h 21802"/>
              <a:gd name="T2" fmla="*/ 21599 w 21600"/>
              <a:gd name="T3" fmla="*/ 21802 h 21802"/>
              <a:gd name="T4" fmla="*/ 0 w 21600"/>
              <a:gd name="T5" fmla="*/ 21600 h 21802"/>
            </a:gdLst>
            <a:ahLst/>
            <a:cxnLst>
              <a:cxn ang="0">
                <a:pos x="T0" y="T1"/>
              </a:cxn>
              <a:cxn ang="0">
                <a:pos x="T2" y="T3"/>
              </a:cxn>
              <a:cxn ang="0">
                <a:pos x="T4" y="T5"/>
              </a:cxn>
            </a:cxnLst>
            <a:rect l="0" t="0" r="r" b="b"/>
            <a:pathLst>
              <a:path w="21600" h="21802" fill="none" extrusionOk="0">
                <a:moveTo>
                  <a:pt x="-1" y="0"/>
                </a:moveTo>
                <a:cubicBezTo>
                  <a:pt x="11929" y="0"/>
                  <a:pt x="21600" y="9670"/>
                  <a:pt x="21600" y="21600"/>
                </a:cubicBezTo>
                <a:cubicBezTo>
                  <a:pt x="21600" y="21667"/>
                  <a:pt x="21599" y="21734"/>
                  <a:pt x="21599" y="21802"/>
                </a:cubicBezTo>
              </a:path>
              <a:path w="21600" h="21802" stroke="0" extrusionOk="0">
                <a:moveTo>
                  <a:pt x="-1" y="0"/>
                </a:moveTo>
                <a:cubicBezTo>
                  <a:pt x="11929" y="0"/>
                  <a:pt x="21600" y="9670"/>
                  <a:pt x="21600" y="21600"/>
                </a:cubicBezTo>
                <a:cubicBezTo>
                  <a:pt x="21600" y="21667"/>
                  <a:pt x="21599" y="21734"/>
                  <a:pt x="21599" y="21802"/>
                </a:cubicBezTo>
                <a:lnTo>
                  <a:pt x="0" y="21600"/>
                </a:lnTo>
                <a:close/>
              </a:path>
            </a:pathLst>
          </a:custGeom>
          <a:noFill/>
          <a:ln w="50800">
            <a:solidFill>
              <a:srgbClr val="FF0000"/>
            </a:solidFill>
            <a:round/>
            <a:headEnd/>
            <a:tailEnd/>
          </a:ln>
          <a:effectLst/>
        </p:spPr>
        <p:txBody>
          <a:bodyPr wrap="none" anchor="ctr"/>
          <a:lstStyle/>
          <a:p>
            <a:endParaRPr lang="zh-CN" altLang="en-US"/>
          </a:p>
        </p:txBody>
      </p:sp>
      <p:sp>
        <p:nvSpPr>
          <p:cNvPr id="238618" name="Arc 26"/>
          <p:cNvSpPr>
            <a:spLocks/>
          </p:cNvSpPr>
          <p:nvPr/>
        </p:nvSpPr>
        <p:spPr bwMode="auto">
          <a:xfrm rot="11121349" flipV="1">
            <a:off x="1547813" y="1165225"/>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headEnd/>
            <a:tailEnd/>
          </a:ln>
          <a:effectLst/>
        </p:spPr>
        <p:txBody>
          <a:bodyPr wrap="none" anchor="ctr"/>
          <a:lstStyle/>
          <a:p>
            <a:endParaRPr lang="zh-CN" altLang="en-US"/>
          </a:p>
        </p:txBody>
      </p:sp>
      <p:sp>
        <p:nvSpPr>
          <p:cNvPr id="238619" name="Arc 27"/>
          <p:cNvSpPr>
            <a:spLocks/>
          </p:cNvSpPr>
          <p:nvPr/>
        </p:nvSpPr>
        <p:spPr bwMode="auto">
          <a:xfrm rot="16214813" flipV="1">
            <a:off x="4244975" y="1206500"/>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headEnd/>
            <a:tailEnd/>
          </a:ln>
          <a:effectLst/>
        </p:spPr>
        <p:txBody>
          <a:bodyPr wrap="none" anchor="ctr"/>
          <a:lstStyle/>
          <a:p>
            <a:endParaRPr lang="zh-CN" altLang="en-US"/>
          </a:p>
        </p:txBody>
      </p:sp>
      <p:sp>
        <p:nvSpPr>
          <p:cNvPr id="238620" name="Arc 28"/>
          <p:cNvSpPr>
            <a:spLocks/>
          </p:cNvSpPr>
          <p:nvPr/>
        </p:nvSpPr>
        <p:spPr bwMode="auto">
          <a:xfrm rot="21508484" flipV="1">
            <a:off x="4343400" y="3733800"/>
            <a:ext cx="2717800" cy="2876550"/>
          </a:xfrm>
          <a:custGeom>
            <a:avLst/>
            <a:gdLst>
              <a:gd name="G0" fmla="+- 0 0 0"/>
              <a:gd name="G1" fmla="+- 21500 0 0"/>
              <a:gd name="G2" fmla="+- 21600 0 0"/>
              <a:gd name="T0" fmla="*/ 2081 w 21600"/>
              <a:gd name="T1" fmla="*/ 0 h 21702"/>
              <a:gd name="T2" fmla="*/ 21599 w 21600"/>
              <a:gd name="T3" fmla="*/ 21702 h 21702"/>
              <a:gd name="T4" fmla="*/ 0 w 21600"/>
              <a:gd name="T5" fmla="*/ 21500 h 21702"/>
            </a:gdLst>
            <a:ahLst/>
            <a:cxnLst>
              <a:cxn ang="0">
                <a:pos x="T0" y="T1"/>
              </a:cxn>
              <a:cxn ang="0">
                <a:pos x="T2" y="T3"/>
              </a:cxn>
              <a:cxn ang="0">
                <a:pos x="T4" y="T5"/>
              </a:cxn>
            </a:cxnLst>
            <a:rect l="0" t="0" r="r" b="b"/>
            <a:pathLst>
              <a:path w="21600" h="21702" fill="none" extrusionOk="0">
                <a:moveTo>
                  <a:pt x="2080" y="0"/>
                </a:moveTo>
                <a:cubicBezTo>
                  <a:pt x="13152" y="1072"/>
                  <a:pt x="21600" y="10376"/>
                  <a:pt x="21600" y="21500"/>
                </a:cubicBezTo>
                <a:cubicBezTo>
                  <a:pt x="21600" y="21567"/>
                  <a:pt x="21599" y="21634"/>
                  <a:pt x="21599" y="21702"/>
                </a:cubicBezTo>
              </a:path>
              <a:path w="21600" h="21702" stroke="0" extrusionOk="0">
                <a:moveTo>
                  <a:pt x="2080" y="0"/>
                </a:moveTo>
                <a:cubicBezTo>
                  <a:pt x="13152" y="1072"/>
                  <a:pt x="21600" y="10376"/>
                  <a:pt x="21600" y="21500"/>
                </a:cubicBezTo>
                <a:cubicBezTo>
                  <a:pt x="21600" y="21567"/>
                  <a:pt x="21599" y="21634"/>
                  <a:pt x="21599" y="21702"/>
                </a:cubicBezTo>
                <a:lnTo>
                  <a:pt x="0" y="21500"/>
                </a:lnTo>
                <a:close/>
              </a:path>
            </a:pathLst>
          </a:custGeom>
          <a:noFill/>
          <a:ln w="50800">
            <a:solidFill>
              <a:schemeClr val="tx1"/>
            </a:solidFill>
            <a:round/>
            <a:headEnd/>
            <a:tailEnd/>
          </a:ln>
          <a:effectLst/>
        </p:spPr>
        <p:txBody>
          <a:bodyPr wrap="none" anchor="ctr"/>
          <a:lstStyle/>
          <a:p>
            <a:endParaRPr lang="zh-CN" altLang="en-US"/>
          </a:p>
        </p:txBody>
      </p:sp>
      <p:sp>
        <p:nvSpPr>
          <p:cNvPr id="238621" name="Line 29"/>
          <p:cNvSpPr>
            <a:spLocks noChangeShapeType="1"/>
          </p:cNvSpPr>
          <p:nvPr/>
        </p:nvSpPr>
        <p:spPr bwMode="auto">
          <a:xfrm flipV="1">
            <a:off x="4343400" y="2743200"/>
            <a:ext cx="2667000" cy="1066800"/>
          </a:xfrm>
          <a:prstGeom prst="line">
            <a:avLst/>
          </a:prstGeom>
          <a:noFill/>
          <a:ln w="38100" cap="rnd">
            <a:solidFill>
              <a:schemeClr val="tx1"/>
            </a:solidFill>
            <a:prstDash val="sysDot"/>
            <a:round/>
            <a:headEnd/>
            <a:tailEnd/>
          </a:ln>
          <a:effectLst/>
        </p:spPr>
        <p:txBody>
          <a:bodyPr/>
          <a:lstStyle/>
          <a:p>
            <a:endParaRPr lang="zh-CN" altLang="en-US"/>
          </a:p>
        </p:txBody>
      </p:sp>
      <p:sp>
        <p:nvSpPr>
          <p:cNvPr id="238622" name="Line 30"/>
          <p:cNvSpPr>
            <a:spLocks noChangeShapeType="1"/>
          </p:cNvSpPr>
          <p:nvPr/>
        </p:nvSpPr>
        <p:spPr bwMode="auto">
          <a:xfrm>
            <a:off x="4267200" y="3886200"/>
            <a:ext cx="2895600" cy="228600"/>
          </a:xfrm>
          <a:prstGeom prst="line">
            <a:avLst/>
          </a:prstGeom>
          <a:noFill/>
          <a:ln w="38100" cap="rnd">
            <a:solidFill>
              <a:schemeClr val="tx1"/>
            </a:solidFill>
            <a:prstDash val="sysDot"/>
            <a:round/>
            <a:headEnd/>
            <a:tailEnd/>
          </a:ln>
          <a:effectLst/>
        </p:spPr>
        <p:txBody>
          <a:bodyPr/>
          <a:lstStyle/>
          <a:p>
            <a:endParaRPr lang="zh-CN" altLang="en-US"/>
          </a:p>
        </p:txBody>
      </p:sp>
      <p:sp>
        <p:nvSpPr>
          <p:cNvPr id="238623" name="Rectangle 31"/>
          <p:cNvSpPr>
            <a:spLocks noChangeArrowheads="1"/>
          </p:cNvSpPr>
          <p:nvPr/>
        </p:nvSpPr>
        <p:spPr bwMode="auto">
          <a:xfrm>
            <a:off x="7010400" y="3124200"/>
            <a:ext cx="1676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可运行原型</a:t>
            </a:r>
          </a:p>
        </p:txBody>
      </p:sp>
      <p:sp>
        <p:nvSpPr>
          <p:cNvPr id="238624" name="Rectangle 32"/>
          <p:cNvSpPr>
            <a:spLocks noChangeArrowheads="1"/>
          </p:cNvSpPr>
          <p:nvPr/>
        </p:nvSpPr>
        <p:spPr bwMode="auto">
          <a:xfrm>
            <a:off x="5943600" y="4267200"/>
            <a:ext cx="2057400" cy="396875"/>
          </a:xfrm>
          <a:prstGeom prst="rect">
            <a:avLst/>
          </a:prstGeom>
          <a:solidFill>
            <a:schemeClr val="bg1"/>
          </a:solid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详细设计</a:t>
            </a:r>
          </a:p>
        </p:txBody>
      </p:sp>
      <p:sp>
        <p:nvSpPr>
          <p:cNvPr id="238625" name="Line 33"/>
          <p:cNvSpPr>
            <a:spLocks noChangeShapeType="1"/>
          </p:cNvSpPr>
          <p:nvPr/>
        </p:nvSpPr>
        <p:spPr bwMode="auto">
          <a:xfrm>
            <a:off x="6248400" y="4724400"/>
            <a:ext cx="609600" cy="152400"/>
          </a:xfrm>
          <a:prstGeom prst="line">
            <a:avLst/>
          </a:prstGeom>
          <a:noFill/>
          <a:ln w="38100" cap="rnd">
            <a:solidFill>
              <a:schemeClr val="tx1"/>
            </a:solidFill>
            <a:prstDash val="sysDot"/>
            <a:round/>
            <a:headEnd/>
            <a:tailEnd/>
          </a:ln>
          <a:effectLst/>
        </p:spPr>
        <p:txBody>
          <a:bodyPr/>
          <a:lstStyle/>
          <a:p>
            <a:endParaRPr lang="zh-CN" altLang="en-US"/>
          </a:p>
        </p:txBody>
      </p:sp>
      <p:sp>
        <p:nvSpPr>
          <p:cNvPr id="238626" name="Line 34"/>
          <p:cNvSpPr>
            <a:spLocks noChangeShapeType="1"/>
          </p:cNvSpPr>
          <p:nvPr/>
        </p:nvSpPr>
        <p:spPr bwMode="auto">
          <a:xfrm>
            <a:off x="5791200" y="5334000"/>
            <a:ext cx="609600" cy="304800"/>
          </a:xfrm>
          <a:prstGeom prst="line">
            <a:avLst/>
          </a:prstGeom>
          <a:noFill/>
          <a:ln w="38100" cap="rnd">
            <a:solidFill>
              <a:schemeClr val="tx1"/>
            </a:solidFill>
            <a:prstDash val="sysDot"/>
            <a:round/>
            <a:headEnd/>
            <a:tailEnd/>
          </a:ln>
          <a:effectLst/>
        </p:spPr>
        <p:txBody>
          <a:bodyPr/>
          <a:lstStyle/>
          <a:p>
            <a:endParaRPr lang="zh-CN" altLang="en-US"/>
          </a:p>
        </p:txBody>
      </p:sp>
      <p:sp>
        <p:nvSpPr>
          <p:cNvPr id="238627" name="Rectangle 35"/>
          <p:cNvSpPr>
            <a:spLocks noChangeArrowheads="1"/>
          </p:cNvSpPr>
          <p:nvPr/>
        </p:nvSpPr>
        <p:spPr bwMode="auto">
          <a:xfrm>
            <a:off x="5334000" y="4953000"/>
            <a:ext cx="2057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编码</a:t>
            </a:r>
          </a:p>
        </p:txBody>
      </p:sp>
      <p:sp>
        <p:nvSpPr>
          <p:cNvPr id="238628" name="Line 36"/>
          <p:cNvSpPr>
            <a:spLocks noChangeShapeType="1"/>
          </p:cNvSpPr>
          <p:nvPr/>
        </p:nvSpPr>
        <p:spPr bwMode="auto">
          <a:xfrm>
            <a:off x="5029200" y="5943600"/>
            <a:ext cx="609600" cy="304800"/>
          </a:xfrm>
          <a:prstGeom prst="line">
            <a:avLst/>
          </a:prstGeom>
          <a:noFill/>
          <a:ln w="38100" cap="rnd">
            <a:solidFill>
              <a:schemeClr val="tx1"/>
            </a:solidFill>
            <a:prstDash val="sysDot"/>
            <a:round/>
            <a:headEnd/>
            <a:tailEnd/>
          </a:ln>
          <a:effectLst/>
        </p:spPr>
        <p:txBody>
          <a:bodyPr/>
          <a:lstStyle/>
          <a:p>
            <a:endParaRPr lang="zh-CN" altLang="en-US"/>
          </a:p>
        </p:txBody>
      </p:sp>
      <p:sp>
        <p:nvSpPr>
          <p:cNvPr id="238629" name="Rectangle 37"/>
          <p:cNvSpPr>
            <a:spLocks noChangeArrowheads="1"/>
          </p:cNvSpPr>
          <p:nvPr/>
        </p:nvSpPr>
        <p:spPr bwMode="auto">
          <a:xfrm>
            <a:off x="4648200" y="5638800"/>
            <a:ext cx="2057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测试</a:t>
            </a:r>
          </a:p>
        </p:txBody>
      </p:sp>
      <p:sp>
        <p:nvSpPr>
          <p:cNvPr id="238630" name="Rectangle 38"/>
          <p:cNvSpPr>
            <a:spLocks noChangeArrowheads="1"/>
          </p:cNvSpPr>
          <p:nvPr/>
        </p:nvSpPr>
        <p:spPr bwMode="auto">
          <a:xfrm>
            <a:off x="3886200" y="6096000"/>
            <a:ext cx="2057400" cy="396875"/>
          </a:xfrm>
          <a:prstGeom prst="rect">
            <a:avLst/>
          </a:prstGeom>
          <a:noFill/>
          <a:ln w="9525" algn="ctr">
            <a:noFill/>
            <a:miter lim="800000"/>
            <a:headEnd/>
            <a:tailEnd/>
          </a:ln>
          <a:effectLst/>
        </p:spPr>
        <p:txBody>
          <a:bodyPr>
            <a:spAutoFit/>
          </a:bodyPr>
          <a:lstStyle/>
          <a:p>
            <a:pPr algn="ctr">
              <a:spcBef>
                <a:spcPct val="0"/>
              </a:spcBef>
              <a:buClrTx/>
              <a:buSzTx/>
              <a:buFontTx/>
              <a:buNone/>
            </a:pPr>
            <a:r>
              <a:rPr lang="zh-CN" altLang="en-US" sz="2000">
                <a:solidFill>
                  <a:srgbClr val="0000FF"/>
                </a:solidFill>
              </a:rPr>
              <a:t>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238618"/>
                                        </p:tgtEl>
                                        <p:attrNameLst>
                                          <p:attrName>style.visibility</p:attrName>
                                        </p:attrNameLst>
                                      </p:cBhvr>
                                      <p:to>
                                        <p:strVal val="visible"/>
                                      </p:to>
                                    </p:set>
                                    <p:animEffect transition="in" filter="strips(upRight)">
                                      <p:cBhvr>
                                        <p:cTn id="7" dur="500"/>
                                        <p:tgtEl>
                                          <p:spTgt spid="2386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38619"/>
                                        </p:tgtEl>
                                        <p:attrNameLst>
                                          <p:attrName>style.visibility</p:attrName>
                                        </p:attrNameLst>
                                      </p:cBhvr>
                                      <p:to>
                                        <p:strVal val="visible"/>
                                      </p:to>
                                    </p:set>
                                    <p:animEffect transition="in" filter="strips(downRight)">
                                      <p:cBhvr>
                                        <p:cTn id="12" dur="500"/>
                                        <p:tgtEl>
                                          <p:spTgt spid="2386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38621"/>
                                        </p:tgtEl>
                                        <p:attrNameLst>
                                          <p:attrName>style.visibility</p:attrName>
                                        </p:attrNameLst>
                                      </p:cBhvr>
                                      <p:to>
                                        <p:strVal val="visible"/>
                                      </p:to>
                                    </p:set>
                                    <p:animEffect transition="in" filter="strips(downRight)">
                                      <p:cBhvr>
                                        <p:cTn id="17" dur="500"/>
                                        <p:tgtEl>
                                          <p:spTgt spid="2386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8623"/>
                                        </p:tgtEl>
                                        <p:attrNameLst>
                                          <p:attrName>style.visibility</p:attrName>
                                        </p:attrNameLst>
                                      </p:cBhvr>
                                      <p:to>
                                        <p:strVal val="visible"/>
                                      </p:to>
                                    </p:set>
                                    <p:animEffect transition="in" filter="strips(downRight)">
                                      <p:cBhvr>
                                        <p:cTn id="22" dur="500"/>
                                        <p:tgtEl>
                                          <p:spTgt spid="23862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38620"/>
                                        </p:tgtEl>
                                        <p:attrNameLst>
                                          <p:attrName>style.visibility</p:attrName>
                                        </p:attrNameLst>
                                      </p:cBhvr>
                                      <p:to>
                                        <p:strVal val="visible"/>
                                      </p:to>
                                    </p:set>
                                    <p:animEffect transition="in" filter="strips(downLeft)">
                                      <p:cBhvr>
                                        <p:cTn id="27" dur="500"/>
                                        <p:tgtEl>
                                          <p:spTgt spid="2386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8622"/>
                                        </p:tgtEl>
                                        <p:attrNameLst>
                                          <p:attrName>style.visibility</p:attrName>
                                        </p:attrNameLst>
                                      </p:cBhvr>
                                      <p:to>
                                        <p:strVal val="visible"/>
                                      </p:to>
                                    </p:set>
                                    <p:animEffect transition="in" filter="strips(downRight)">
                                      <p:cBhvr>
                                        <p:cTn id="32" dur="500"/>
                                        <p:tgtEl>
                                          <p:spTgt spid="23862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38624"/>
                                        </p:tgtEl>
                                        <p:attrNameLst>
                                          <p:attrName>style.visibility</p:attrName>
                                        </p:attrNameLst>
                                      </p:cBhvr>
                                      <p:to>
                                        <p:strVal val="visible"/>
                                      </p:to>
                                    </p:set>
                                    <p:animEffect transition="in" filter="strips(downRight)">
                                      <p:cBhvr>
                                        <p:cTn id="37" dur="500"/>
                                        <p:tgtEl>
                                          <p:spTgt spid="23862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38625"/>
                                        </p:tgtEl>
                                        <p:attrNameLst>
                                          <p:attrName>style.visibility</p:attrName>
                                        </p:attrNameLst>
                                      </p:cBhvr>
                                      <p:to>
                                        <p:strVal val="visible"/>
                                      </p:to>
                                    </p:set>
                                    <p:animEffect transition="in" filter="strips(downRight)">
                                      <p:cBhvr>
                                        <p:cTn id="42" dur="500"/>
                                        <p:tgtEl>
                                          <p:spTgt spid="2386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38626"/>
                                        </p:tgtEl>
                                        <p:attrNameLst>
                                          <p:attrName>style.visibility</p:attrName>
                                        </p:attrNameLst>
                                      </p:cBhvr>
                                      <p:to>
                                        <p:strVal val="visible"/>
                                      </p:to>
                                    </p:set>
                                    <p:animEffect transition="in" filter="strips(downRight)">
                                      <p:cBhvr>
                                        <p:cTn id="47" dur="500"/>
                                        <p:tgtEl>
                                          <p:spTgt spid="23862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38627"/>
                                        </p:tgtEl>
                                        <p:attrNameLst>
                                          <p:attrName>style.visibility</p:attrName>
                                        </p:attrNameLst>
                                      </p:cBhvr>
                                      <p:to>
                                        <p:strVal val="visible"/>
                                      </p:to>
                                    </p:set>
                                    <p:animEffect transition="in" filter="strips(downRight)">
                                      <p:cBhvr>
                                        <p:cTn id="52" dur="500"/>
                                        <p:tgtEl>
                                          <p:spTgt spid="238627"/>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38628"/>
                                        </p:tgtEl>
                                        <p:attrNameLst>
                                          <p:attrName>style.visibility</p:attrName>
                                        </p:attrNameLst>
                                      </p:cBhvr>
                                      <p:to>
                                        <p:strVal val="visible"/>
                                      </p:to>
                                    </p:set>
                                    <p:animEffect transition="in" filter="strips(downRight)">
                                      <p:cBhvr>
                                        <p:cTn id="57" dur="500"/>
                                        <p:tgtEl>
                                          <p:spTgt spid="23862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38629"/>
                                        </p:tgtEl>
                                        <p:attrNameLst>
                                          <p:attrName>style.visibility</p:attrName>
                                        </p:attrNameLst>
                                      </p:cBhvr>
                                      <p:to>
                                        <p:strVal val="visible"/>
                                      </p:to>
                                    </p:set>
                                    <p:animEffect transition="in" filter="strips(downRight)">
                                      <p:cBhvr>
                                        <p:cTn id="62" dur="500"/>
                                        <p:tgtEl>
                                          <p:spTgt spid="23862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38630"/>
                                        </p:tgtEl>
                                        <p:attrNameLst>
                                          <p:attrName>style.visibility</p:attrName>
                                        </p:attrNameLst>
                                      </p:cBhvr>
                                      <p:to>
                                        <p:strVal val="visible"/>
                                      </p:to>
                                    </p:set>
                                    <p:animEffect transition="in" filter="strips(downRight)">
                                      <p:cBhvr>
                                        <p:cTn id="67" dur="500"/>
                                        <p:tgtEl>
                                          <p:spTgt spid="238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8" grpId="0" animBg="1"/>
      <p:bldP spid="238619" grpId="0" animBg="1"/>
      <p:bldP spid="238620" grpId="0" animBg="1"/>
      <p:bldP spid="238621" grpId="0" animBg="1"/>
      <p:bldP spid="238622" grpId="0" animBg="1"/>
      <p:bldP spid="238623" grpId="0"/>
      <p:bldP spid="238624" grpId="0" animBg="1"/>
      <p:bldP spid="238625" grpId="0" animBg="1"/>
      <p:bldP spid="238626" grpId="0" animBg="1"/>
      <p:bldP spid="238627" grpId="0"/>
      <p:bldP spid="238628" grpId="0" animBg="1"/>
      <p:bldP spid="238629" grpId="0"/>
      <p:bldP spid="23863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704B759-DE0C-4048-99BB-18BD21250EA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3236AC7-18C3-459F-9859-98E334002ECB}" type="slidenum">
              <a:rPr lang="en-US" altLang="zh-CN"/>
              <a:pPr/>
              <a:t>113</a:t>
            </a:fld>
            <a:endParaRPr lang="en-US" altLang="zh-CN"/>
          </a:p>
        </p:txBody>
      </p:sp>
      <p:sp>
        <p:nvSpPr>
          <p:cNvPr id="250882" name="Rectangle 2"/>
          <p:cNvSpPr>
            <a:spLocks noGrp="1" noChangeArrowheads="1"/>
          </p:cNvSpPr>
          <p:nvPr>
            <p:ph type="title"/>
          </p:nvPr>
        </p:nvSpPr>
        <p:spPr/>
        <p:txBody>
          <a:bodyPr/>
          <a:lstStyle/>
          <a:p>
            <a:r>
              <a:rPr lang="en-US" altLang="zh-CN"/>
              <a:t>1.6.1 </a:t>
            </a:r>
            <a:r>
              <a:rPr lang="zh-CN" altLang="en-US"/>
              <a:t>瀑布模型</a:t>
            </a:r>
          </a:p>
        </p:txBody>
      </p:sp>
      <p:sp>
        <p:nvSpPr>
          <p:cNvPr id="250883" name="Rectangle 3"/>
          <p:cNvSpPr>
            <a:spLocks noGrp="1" noChangeArrowheads="1"/>
          </p:cNvSpPr>
          <p:nvPr>
            <p:ph type="body" idx="1"/>
          </p:nvPr>
        </p:nvSpPr>
        <p:spPr>
          <a:xfrm>
            <a:off x="468313" y="1052513"/>
            <a:ext cx="8229600" cy="5348287"/>
          </a:xfrm>
        </p:spPr>
        <p:txBody>
          <a:bodyPr/>
          <a:lstStyle/>
          <a:p>
            <a:r>
              <a:rPr lang="en-US" altLang="zh-CN">
                <a:solidFill>
                  <a:srgbClr val="CC0000"/>
                </a:solidFill>
              </a:rPr>
              <a:t>【</a:t>
            </a:r>
            <a:r>
              <a:rPr lang="zh-CN" altLang="en-US">
                <a:solidFill>
                  <a:srgbClr val="CC0000"/>
                </a:solidFill>
              </a:rPr>
              <a:t>优点</a:t>
            </a:r>
            <a:r>
              <a:rPr lang="en-US" altLang="zh-CN">
                <a:solidFill>
                  <a:srgbClr val="CC0000"/>
                </a:solidFill>
              </a:rPr>
              <a:t>】</a:t>
            </a:r>
          </a:p>
          <a:p>
            <a:pPr lvl="1"/>
            <a:r>
              <a:rPr lang="en-US" altLang="en-US"/>
              <a:t>⑴</a:t>
            </a:r>
            <a:r>
              <a:rPr lang="en-US" altLang="zh-CN"/>
              <a:t>“</a:t>
            </a:r>
            <a:r>
              <a:rPr lang="zh-CN" altLang="en-US">
                <a:solidFill>
                  <a:srgbClr val="CC0000"/>
                </a:solidFill>
              </a:rPr>
              <a:t>线性</a:t>
            </a:r>
            <a:r>
              <a:rPr lang="zh-CN" altLang="en-US"/>
              <a:t>”是人们</a:t>
            </a:r>
            <a:r>
              <a:rPr lang="zh-CN" altLang="en-US">
                <a:solidFill>
                  <a:srgbClr val="CC0000"/>
                </a:solidFill>
              </a:rPr>
              <a:t>最容易掌握并能熟练应用</a:t>
            </a:r>
            <a:r>
              <a:rPr lang="zh-CN" altLang="en-US"/>
              <a:t>的思想方法。</a:t>
            </a:r>
          </a:p>
          <a:p>
            <a:pPr lvl="1"/>
            <a:r>
              <a:rPr lang="zh-CN" altLang="en-US"/>
              <a:t>⑵一个软件系统的</a:t>
            </a:r>
            <a:r>
              <a:rPr lang="zh-CN" altLang="en-US">
                <a:solidFill>
                  <a:srgbClr val="CC0000"/>
                </a:solidFill>
              </a:rPr>
              <a:t>整体可能是复杂</a:t>
            </a:r>
            <a:r>
              <a:rPr lang="zh-CN" altLang="en-US"/>
              <a:t>的，而</a:t>
            </a:r>
            <a:r>
              <a:rPr lang="zh-CN" altLang="en-US">
                <a:solidFill>
                  <a:srgbClr val="CC0000"/>
                </a:solidFill>
              </a:rPr>
              <a:t>单个子程序总是简单</a:t>
            </a:r>
            <a:r>
              <a:rPr lang="zh-CN" altLang="en-US"/>
              <a:t>的，可以用线性的方式来实现。</a:t>
            </a:r>
          </a:p>
          <a:p>
            <a:pPr lvl="2"/>
            <a:r>
              <a:rPr lang="zh-CN" altLang="en-US"/>
              <a:t>当人们碰到</a:t>
            </a:r>
            <a:r>
              <a:rPr lang="zh-CN" altLang="en-US">
                <a:solidFill>
                  <a:srgbClr val="0000FF"/>
                </a:solidFill>
              </a:rPr>
              <a:t>一个复杂的问题</a:t>
            </a:r>
            <a:r>
              <a:rPr lang="zh-CN" altLang="en-US"/>
              <a:t>时，总是千方百计地将其分解或转化为</a:t>
            </a:r>
            <a:r>
              <a:rPr lang="zh-CN" altLang="en-US">
                <a:solidFill>
                  <a:srgbClr val="0000FF"/>
                </a:solidFill>
              </a:rPr>
              <a:t>一系列简单的问题</a:t>
            </a:r>
            <a:r>
              <a:rPr lang="zh-CN" altLang="en-US"/>
              <a:t>，然后逐个解决。</a:t>
            </a:r>
          </a:p>
          <a:p>
            <a:pPr lvl="2"/>
            <a:r>
              <a:rPr lang="zh-CN" altLang="en-US">
                <a:solidFill>
                  <a:srgbClr val="CC0000"/>
                </a:solidFill>
              </a:rPr>
              <a:t>增量模型</a:t>
            </a:r>
            <a:r>
              <a:rPr lang="zh-CN" altLang="en-US"/>
              <a:t>实质就是</a:t>
            </a:r>
            <a:r>
              <a:rPr lang="zh-CN" altLang="en-US">
                <a:solidFill>
                  <a:srgbClr val="CC0000"/>
                </a:solidFill>
              </a:rPr>
              <a:t>一些列瀑布模型</a:t>
            </a:r>
          </a:p>
          <a:p>
            <a:pPr lvl="1"/>
            <a:r>
              <a:rPr lang="zh-CN" altLang="zh-CN"/>
              <a:t>⑶</a:t>
            </a:r>
            <a:r>
              <a:rPr lang="zh-CN" altLang="en-US"/>
              <a:t>线性是一种简洁，简洁就是美。</a:t>
            </a:r>
            <a:r>
              <a:rPr lang="zh-CN" altLang="en-US">
                <a:solidFill>
                  <a:srgbClr val="0000FF"/>
                </a:solidFill>
              </a:rPr>
              <a:t>领会线性的精神</a:t>
            </a:r>
            <a:r>
              <a:rPr lang="zh-CN" altLang="en-US"/>
              <a:t>，不要呆板地套用线性模型的外表，而</a:t>
            </a:r>
            <a:r>
              <a:rPr lang="zh-CN" altLang="en-US">
                <a:solidFill>
                  <a:srgbClr val="0000FF"/>
                </a:solidFill>
              </a:rPr>
              <a:t>应该用活它</a:t>
            </a:r>
            <a:r>
              <a:rPr lang="zh-CN" altLang="en-US"/>
              <a:t>。</a:t>
            </a:r>
          </a:p>
          <a:p>
            <a:pPr lvl="2"/>
            <a:r>
              <a:rPr lang="zh-CN" altLang="en-US">
                <a:solidFill>
                  <a:srgbClr val="CC0000"/>
                </a:solidFill>
              </a:rPr>
              <a:t>螺旋模型</a:t>
            </a:r>
            <a:r>
              <a:rPr lang="zh-CN" altLang="en-US"/>
              <a:t>则是接连的</a:t>
            </a:r>
            <a:r>
              <a:rPr lang="zh-CN" altLang="en-US">
                <a:solidFill>
                  <a:srgbClr val="CC0000"/>
                </a:solidFill>
              </a:rPr>
              <a:t>弯曲了的瀑布模型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0883">
                                            <p:txEl>
                                              <p:pRg st="1" end="1"/>
                                            </p:txEl>
                                          </p:spTgt>
                                        </p:tgtEl>
                                        <p:attrNameLst>
                                          <p:attrName>style.visibility</p:attrName>
                                        </p:attrNameLst>
                                      </p:cBhvr>
                                      <p:to>
                                        <p:strVal val="visible"/>
                                      </p:to>
                                    </p:set>
                                    <p:animEffect transition="in" filter="strips(downRight)">
                                      <p:cBhvr>
                                        <p:cTn id="7" dur="500"/>
                                        <p:tgtEl>
                                          <p:spTgt spid="250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50883">
                                            <p:txEl>
                                              <p:pRg st="2" end="2"/>
                                            </p:txEl>
                                          </p:spTgt>
                                        </p:tgtEl>
                                        <p:attrNameLst>
                                          <p:attrName>style.visibility</p:attrName>
                                        </p:attrNameLst>
                                      </p:cBhvr>
                                      <p:to>
                                        <p:strVal val="visible"/>
                                      </p:to>
                                    </p:set>
                                    <p:animEffect transition="in" filter="strips(downRight)">
                                      <p:cBhvr>
                                        <p:cTn id="12" dur="500"/>
                                        <p:tgtEl>
                                          <p:spTgt spid="2508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0883">
                                            <p:txEl>
                                              <p:pRg st="3" end="3"/>
                                            </p:txEl>
                                          </p:spTgt>
                                        </p:tgtEl>
                                        <p:attrNameLst>
                                          <p:attrName>style.visibility</p:attrName>
                                        </p:attrNameLst>
                                      </p:cBhvr>
                                      <p:to>
                                        <p:strVal val="visible"/>
                                      </p:to>
                                    </p:set>
                                    <p:animEffect transition="in" filter="strips(downRight)">
                                      <p:cBhvr>
                                        <p:cTn id="17" dur="500"/>
                                        <p:tgtEl>
                                          <p:spTgt spid="2508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50883">
                                            <p:txEl>
                                              <p:pRg st="4" end="4"/>
                                            </p:txEl>
                                          </p:spTgt>
                                        </p:tgtEl>
                                        <p:attrNameLst>
                                          <p:attrName>style.visibility</p:attrName>
                                        </p:attrNameLst>
                                      </p:cBhvr>
                                      <p:to>
                                        <p:strVal val="visible"/>
                                      </p:to>
                                    </p:set>
                                    <p:animEffect transition="in" filter="strips(downRight)">
                                      <p:cBhvr>
                                        <p:cTn id="22" dur="500"/>
                                        <p:tgtEl>
                                          <p:spTgt spid="2508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50883">
                                            <p:txEl>
                                              <p:pRg st="5" end="5"/>
                                            </p:txEl>
                                          </p:spTgt>
                                        </p:tgtEl>
                                        <p:attrNameLst>
                                          <p:attrName>style.visibility</p:attrName>
                                        </p:attrNameLst>
                                      </p:cBhvr>
                                      <p:to>
                                        <p:strVal val="visible"/>
                                      </p:to>
                                    </p:set>
                                    <p:animEffect transition="in" filter="strips(downRight)">
                                      <p:cBhvr>
                                        <p:cTn id="27" dur="500"/>
                                        <p:tgtEl>
                                          <p:spTgt spid="2508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50883">
                                            <p:txEl>
                                              <p:pRg st="6" end="6"/>
                                            </p:txEl>
                                          </p:spTgt>
                                        </p:tgtEl>
                                        <p:attrNameLst>
                                          <p:attrName>style.visibility</p:attrName>
                                        </p:attrNameLst>
                                      </p:cBhvr>
                                      <p:to>
                                        <p:strVal val="visible"/>
                                      </p:to>
                                    </p:set>
                                    <p:animEffect transition="in" filter="strips(downRight)">
                                      <p:cBhvr>
                                        <p:cTn id="32" dur="500"/>
                                        <p:tgtEl>
                                          <p:spTgt spid="250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9090BBA-F11B-43CA-9B35-2C7EE2ADC205}"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29C6FD83-DC3A-40C3-AEA1-D808271C715D}" type="slidenum">
              <a:rPr lang="en-US" altLang="zh-CN"/>
              <a:pPr/>
              <a:t>114</a:t>
            </a:fld>
            <a:endParaRPr lang="en-US" altLang="zh-CN"/>
          </a:p>
        </p:txBody>
      </p:sp>
      <p:sp>
        <p:nvSpPr>
          <p:cNvPr id="239618" name="Rectangle 2"/>
          <p:cNvSpPr>
            <a:spLocks noGrp="1" noChangeArrowheads="1"/>
          </p:cNvSpPr>
          <p:nvPr>
            <p:ph type="title"/>
          </p:nvPr>
        </p:nvSpPr>
        <p:spPr/>
        <p:txBody>
          <a:bodyPr/>
          <a:lstStyle/>
          <a:p>
            <a:r>
              <a:rPr lang="zh-CN" altLang="en-US"/>
              <a:t>第一章 软件工程概述</a:t>
            </a:r>
          </a:p>
        </p:txBody>
      </p:sp>
      <p:sp>
        <p:nvSpPr>
          <p:cNvPr id="239619" name="Rectangle 3"/>
          <p:cNvSpPr>
            <a:spLocks noGrp="1" noChangeArrowheads="1"/>
          </p:cNvSpPr>
          <p:nvPr>
            <p:ph type="body" idx="1"/>
          </p:nvPr>
        </p:nvSpPr>
        <p:spPr/>
        <p:txBody>
          <a:bodyPr/>
          <a:lstStyle/>
          <a:p>
            <a:endParaRPr lang="zh-CN" altLang="zh-CN"/>
          </a:p>
        </p:txBody>
      </p:sp>
      <p:sp>
        <p:nvSpPr>
          <p:cNvPr id="239620" name="WordArt 4"/>
          <p:cNvSpPr>
            <a:spLocks noChangeArrowheads="1" noChangeShapeType="1" noTextEdit="1"/>
          </p:cNvSpPr>
          <p:nvPr/>
        </p:nvSpPr>
        <p:spPr bwMode="auto">
          <a:xfrm>
            <a:off x="2362200" y="2590800"/>
            <a:ext cx="3695700" cy="2451100"/>
          </a:xfrm>
          <a:prstGeom prst="rect">
            <a:avLst/>
          </a:prstGeom>
        </p:spPr>
        <p:txBody>
          <a:bodyPr wrap="none" fromWordArt="1">
            <a:prstTxWarp prst="textSlantUp">
              <a:avLst>
                <a:gd name="adj" fmla="val 32848"/>
              </a:avLst>
            </a:prstTxWarp>
          </a:bodyPr>
          <a:lstStyle/>
          <a:p>
            <a:pPr algn="ctr">
              <a:buNone/>
            </a:pPr>
            <a:r>
              <a:rPr lang="en-US" altLang="zh-CN" sz="3600" kern="10" dirty="0" smtClean="0">
                <a:ln w="9525">
                  <a:solidFill>
                    <a:srgbClr val="000000"/>
                  </a:solidFill>
                  <a:round/>
                  <a:headEnd/>
                  <a:tailEnd/>
                </a:ln>
                <a:solidFill>
                  <a:srgbClr val="000000"/>
                </a:solidFill>
                <a:latin typeface="Victorian LET"/>
              </a:rPr>
              <a:t>Coming Soon…</a:t>
            </a:r>
            <a:endParaRPr lang="zh-CN" altLang="en-US" sz="3600" kern="10" dirty="0">
              <a:ln w="9525">
                <a:solidFill>
                  <a:srgbClr val="000000"/>
                </a:solidFill>
                <a:round/>
                <a:headEnd/>
                <a:tailEnd/>
              </a:ln>
              <a:solidFill>
                <a:srgbClr val="000000"/>
              </a:solidFill>
              <a:latin typeface="Victorian LE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895AF1ED-116A-4D88-9E90-94D6DCFF4874}"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188B1BA9-452E-43CD-BF4E-644B6BCE010D}" type="slidenum">
              <a:rPr lang="en-US" altLang="zh-CN"/>
              <a:pPr/>
              <a:t>12</a:t>
            </a:fld>
            <a:endParaRPr lang="en-US" altLang="zh-CN"/>
          </a:p>
        </p:txBody>
      </p:sp>
      <p:sp>
        <p:nvSpPr>
          <p:cNvPr id="257026" name="Rectangle 2"/>
          <p:cNvSpPr>
            <a:spLocks noGrp="1" noChangeArrowheads="1"/>
          </p:cNvSpPr>
          <p:nvPr>
            <p:ph type="title"/>
          </p:nvPr>
        </p:nvSpPr>
        <p:spPr/>
        <p:txBody>
          <a:bodyPr/>
          <a:lstStyle/>
          <a:p>
            <a:r>
              <a:rPr lang="zh-CN" altLang="en-US" dirty="0"/>
              <a:t>从国内市场看软件（</a:t>
            </a:r>
            <a:r>
              <a:rPr lang="en-US" altLang="zh-CN" dirty="0"/>
              <a:t>1</a:t>
            </a:r>
            <a:r>
              <a:rPr lang="zh-CN" altLang="en-US" dirty="0"/>
              <a:t>）</a:t>
            </a:r>
          </a:p>
        </p:txBody>
      </p:sp>
      <p:sp>
        <p:nvSpPr>
          <p:cNvPr id="257027" name="Rectangle 3"/>
          <p:cNvSpPr>
            <a:spLocks noGrp="1" noChangeArrowheads="1"/>
          </p:cNvSpPr>
          <p:nvPr>
            <p:ph type="body" idx="1"/>
          </p:nvPr>
        </p:nvSpPr>
        <p:spPr/>
        <p:txBody>
          <a:bodyPr/>
          <a:lstStyle/>
          <a:p>
            <a:endParaRPr lang="zh-CN" altLang="zh-CN"/>
          </a:p>
        </p:txBody>
      </p:sp>
      <p:pic>
        <p:nvPicPr>
          <p:cNvPr id="257028" name="Picture 4"/>
          <p:cNvPicPr>
            <a:picLocks noChangeAspect="1" noChangeArrowheads="1"/>
          </p:cNvPicPr>
          <p:nvPr/>
        </p:nvPicPr>
        <p:blipFill>
          <a:blip r:embed="rId2" cstate="print"/>
          <a:srcRect l="9375" t="16623" r="10625" b="5795"/>
          <a:stretch>
            <a:fillRect/>
          </a:stretch>
        </p:blipFill>
        <p:spPr bwMode="auto">
          <a:xfrm>
            <a:off x="0" y="12192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从国内市场看软件（</a:t>
            </a:r>
            <a:r>
              <a:rPr lang="en-US" altLang="zh-CN" dirty="0"/>
              <a:t>1</a:t>
            </a:r>
            <a:r>
              <a:rPr lang="zh-CN" altLang="en-US" dirty="0"/>
              <a:t>）</a:t>
            </a:r>
          </a:p>
        </p:txBody>
      </p:sp>
      <p:sp>
        <p:nvSpPr>
          <p:cNvPr id="3" name="内容占位符 2"/>
          <p:cNvSpPr>
            <a:spLocks noGrp="1"/>
          </p:cNvSpPr>
          <p:nvPr>
            <p:ph idx="1"/>
          </p:nvPr>
        </p:nvSpPr>
        <p:spPr/>
        <p:txBody>
          <a:bodyPr/>
          <a:lstStyle/>
          <a:p>
            <a:r>
              <a:rPr lang="zh-CN" altLang="en-US" dirty="0" smtClean="0"/>
              <a:t>数字化校园</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13</a:t>
            </a:fld>
            <a:endParaRPr lang="en-US" altLang="zh-CN"/>
          </a:p>
        </p:txBody>
      </p:sp>
      <p:pic>
        <p:nvPicPr>
          <p:cNvPr id="273409" name="Picture 1" descr="%C4LPAOBL_VYQDBD92%{JM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0" y="1981200"/>
            <a:ext cx="911233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339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B351C538-5508-4236-A9FB-E6A7B88E87DA}" type="datetime1">
              <a:rPr lang="zh-CN" altLang="en-US"/>
              <a:pPr/>
              <a:t>2019/11/7</a:t>
            </a:fld>
            <a:endParaRPr lang="en-US" altLang="zh-CN"/>
          </a:p>
        </p:txBody>
      </p:sp>
      <p:sp>
        <p:nvSpPr>
          <p:cNvPr id="10" name="灯片编号占位符 4"/>
          <p:cNvSpPr>
            <a:spLocks noGrp="1"/>
          </p:cNvSpPr>
          <p:nvPr>
            <p:ph type="sldNum" sz="quarter" idx="11"/>
          </p:nvPr>
        </p:nvSpPr>
        <p:spPr/>
        <p:txBody>
          <a:bodyPr/>
          <a:lstStyle/>
          <a:p>
            <a:fld id="{7E123110-1F6C-47F8-AA22-AFB38E3E1CBE}" type="slidenum">
              <a:rPr lang="en-US" altLang="zh-CN"/>
              <a:pPr/>
              <a:t>14</a:t>
            </a:fld>
            <a:endParaRPr lang="en-US" altLang="zh-CN"/>
          </a:p>
        </p:txBody>
      </p:sp>
      <p:sp>
        <p:nvSpPr>
          <p:cNvPr id="256002" name="Rectangle 2"/>
          <p:cNvSpPr>
            <a:spLocks noGrp="1" noChangeArrowheads="1"/>
          </p:cNvSpPr>
          <p:nvPr>
            <p:ph type="title"/>
          </p:nvPr>
        </p:nvSpPr>
        <p:spPr/>
        <p:txBody>
          <a:bodyPr/>
          <a:lstStyle/>
          <a:p>
            <a:r>
              <a:rPr lang="zh-CN" altLang="en-US"/>
              <a:t>从国内市场看软件（</a:t>
            </a:r>
            <a:r>
              <a:rPr lang="en-US" altLang="zh-CN"/>
              <a:t>1</a:t>
            </a:r>
            <a:r>
              <a:rPr lang="zh-CN" altLang="en-US"/>
              <a:t>）</a:t>
            </a:r>
          </a:p>
        </p:txBody>
      </p:sp>
      <p:pic>
        <p:nvPicPr>
          <p:cNvPr id="256004" name="Picture 4" descr="Qt_logostrap_CMYK"/>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0" y="533400"/>
            <a:ext cx="5715000" cy="2854325"/>
          </a:xfrm>
          <a:prstGeom prst="rect">
            <a:avLst/>
          </a:prstGeom>
          <a:noFill/>
        </p:spPr>
      </p:pic>
      <p:pic>
        <p:nvPicPr>
          <p:cNvPr id="256007" name="Picture 7" descr="dash_express_angl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43400" y="2895600"/>
            <a:ext cx="4800600" cy="3570288"/>
          </a:xfrm>
          <a:prstGeom prst="rect">
            <a:avLst/>
          </a:prstGeom>
          <a:noFill/>
        </p:spPr>
      </p:pic>
      <p:grpSp>
        <p:nvGrpSpPr>
          <p:cNvPr id="256009" name="Group 9"/>
          <p:cNvGrpSpPr>
            <a:grpSpLocks/>
          </p:cNvGrpSpPr>
          <p:nvPr/>
        </p:nvGrpSpPr>
        <p:grpSpPr bwMode="auto">
          <a:xfrm>
            <a:off x="0" y="3276600"/>
            <a:ext cx="4914900" cy="3505200"/>
            <a:chOff x="0" y="2064"/>
            <a:chExt cx="3096" cy="2208"/>
          </a:xfrm>
        </p:grpSpPr>
        <p:pic>
          <p:nvPicPr>
            <p:cNvPr id="256005" name="Picture 5" descr="Roku_Netflixplayer_screenshot2"/>
            <p:cNvPicPr>
              <a:picLocks noChangeAspect="1" noChangeArrowheads="1"/>
            </p:cNvPicPr>
            <p:nvPr/>
          </p:nvPicPr>
          <p:blipFill>
            <a:blip r:embed="rId4" cstate="print"/>
            <a:srcRect/>
            <a:stretch>
              <a:fillRect/>
            </a:stretch>
          </p:blipFill>
          <p:spPr bwMode="auto">
            <a:xfrm>
              <a:off x="0" y="2064"/>
              <a:ext cx="3060" cy="1992"/>
            </a:xfrm>
            <a:prstGeom prst="rect">
              <a:avLst/>
            </a:prstGeom>
            <a:noFill/>
          </p:spPr>
        </p:pic>
        <p:pic>
          <p:nvPicPr>
            <p:cNvPr id="256008" name="Picture 8" descr="++atfield++image-normal"/>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84" y="3188"/>
              <a:ext cx="1512" cy="1084"/>
            </a:xfrm>
            <a:prstGeom prst="rect">
              <a:avLst/>
            </a:prstGeom>
            <a:noFill/>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4"/>
          <p:cNvSpPr>
            <a:spLocks noGrp="1"/>
          </p:cNvSpPr>
          <p:nvPr>
            <p:ph type="dt" sz="half" idx="10"/>
          </p:nvPr>
        </p:nvSpPr>
        <p:spPr/>
        <p:txBody>
          <a:bodyPr/>
          <a:lstStyle/>
          <a:p>
            <a:fld id="{D1AC35BD-3F71-4454-BD7A-B71B49B96424}" type="datetime1">
              <a:rPr lang="zh-CN" altLang="en-US"/>
              <a:pPr/>
              <a:t>2019/11/7</a:t>
            </a:fld>
            <a:endParaRPr lang="en-US" altLang="zh-CN"/>
          </a:p>
        </p:txBody>
      </p:sp>
      <p:sp>
        <p:nvSpPr>
          <p:cNvPr id="28" name="灯片编号占位符 5"/>
          <p:cNvSpPr>
            <a:spLocks noGrp="1"/>
          </p:cNvSpPr>
          <p:nvPr>
            <p:ph type="sldNum" sz="quarter" idx="11"/>
          </p:nvPr>
        </p:nvSpPr>
        <p:spPr/>
        <p:txBody>
          <a:bodyPr/>
          <a:lstStyle/>
          <a:p>
            <a:fld id="{8F6B0AFB-B135-45D9-A2E2-F7E4EFB1D397}" type="slidenum">
              <a:rPr lang="en-US" altLang="zh-CN"/>
              <a:pPr/>
              <a:t>15</a:t>
            </a:fld>
            <a:endParaRPr lang="en-US" altLang="zh-CN"/>
          </a:p>
        </p:txBody>
      </p:sp>
      <p:sp>
        <p:nvSpPr>
          <p:cNvPr id="152578"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p>
        </p:txBody>
      </p:sp>
      <p:sp>
        <p:nvSpPr>
          <p:cNvPr id="152586" name="Rectangle 10"/>
          <p:cNvSpPr>
            <a:spLocks noChangeArrowheads="1"/>
          </p:cNvSpPr>
          <p:nvPr/>
        </p:nvSpPr>
        <p:spPr bwMode="auto">
          <a:xfrm>
            <a:off x="1295400" y="1371600"/>
            <a:ext cx="7008813" cy="457200"/>
          </a:xfrm>
          <a:prstGeom prst="rect">
            <a:avLst/>
          </a:prstGeom>
          <a:noFill/>
          <a:ln w="9525">
            <a:noFill/>
            <a:miter lim="800000"/>
            <a:headEnd/>
            <a:tailEnd/>
          </a:ln>
          <a:effectLst/>
        </p:spPr>
        <p:txBody>
          <a:bodyPr wrap="none" anchor="ctr">
            <a:spAutoFit/>
          </a:bodyPr>
          <a:lstStyle/>
          <a:p>
            <a:pPr>
              <a:spcBef>
                <a:spcPct val="0"/>
              </a:spcBef>
              <a:buClrTx/>
              <a:buSzTx/>
              <a:buFontTx/>
              <a:buNone/>
            </a:pPr>
            <a:r>
              <a:rPr lang="zh-CN" altLang="en-US" sz="2400" dirty="0">
                <a:solidFill>
                  <a:srgbClr val="FF0000"/>
                </a:solidFill>
                <a:latin typeface="微软雅黑" panose="020B0503020204020204" pitchFamily="34" charset="-122"/>
                <a:ea typeface="微软雅黑" panose="020B0503020204020204" pitchFamily="34" charset="-122"/>
              </a:rPr>
              <a:t>软件创造客户价值，而服务则能够提升软件价值。 </a:t>
            </a:r>
          </a:p>
        </p:txBody>
      </p:sp>
      <p:grpSp>
        <p:nvGrpSpPr>
          <p:cNvPr id="152595" name="Group 19"/>
          <p:cNvGrpSpPr>
            <a:grpSpLocks/>
          </p:cNvGrpSpPr>
          <p:nvPr/>
        </p:nvGrpSpPr>
        <p:grpSpPr bwMode="auto">
          <a:xfrm>
            <a:off x="3781425" y="2514600"/>
            <a:ext cx="5057775" cy="3505200"/>
            <a:chOff x="2208" y="1584"/>
            <a:chExt cx="3186" cy="2208"/>
          </a:xfrm>
        </p:grpSpPr>
        <p:sp>
          <p:nvSpPr>
            <p:cNvPr id="152584" name="Rectangle 8"/>
            <p:cNvSpPr>
              <a:spLocks noChangeArrowheads="1"/>
            </p:cNvSpPr>
            <p:nvPr/>
          </p:nvSpPr>
          <p:spPr bwMode="auto">
            <a:xfrm>
              <a:off x="2304" y="3552"/>
              <a:ext cx="3024" cy="24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sz="2400">
                  <a:solidFill>
                    <a:srgbClr val="CC0000"/>
                  </a:solidFill>
                  <a:cs typeface="宋体" pitchFamily="2" charset="-122"/>
                </a:rPr>
                <a:t>2009</a:t>
              </a:r>
              <a:r>
                <a:rPr kumimoji="1" lang="zh-CN" altLang="en-US" sz="2400">
                  <a:solidFill>
                    <a:srgbClr val="CC0000"/>
                  </a:solidFill>
                  <a:cs typeface="宋体" pitchFamily="2" charset="-122"/>
                </a:rPr>
                <a:t>年软件收入构成情况</a:t>
              </a:r>
            </a:p>
          </p:txBody>
        </p:sp>
        <p:pic>
          <p:nvPicPr>
            <p:cNvPr id="152590" name="Picture 1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8" y="1584"/>
              <a:ext cx="3186" cy="1956"/>
            </a:xfrm>
            <a:prstGeom prst="rect">
              <a:avLst/>
            </a:prstGeom>
            <a:noFill/>
          </p:spPr>
        </p:pic>
      </p:grpSp>
      <p:graphicFrame>
        <p:nvGraphicFramePr>
          <p:cNvPr id="152627" name="Group 51"/>
          <p:cNvGraphicFramePr>
            <a:graphicFrameLocks noGrp="1"/>
          </p:cNvGraphicFramePr>
          <p:nvPr>
            <p:ph sz="half" idx="2"/>
          </p:nvPr>
        </p:nvGraphicFramePr>
        <p:xfrm>
          <a:off x="152400" y="4191000"/>
          <a:ext cx="3429000" cy="1935164"/>
        </p:xfrm>
        <a:graphic>
          <a:graphicData uri="http://schemas.openxmlformats.org/drawingml/2006/table">
            <a:tbl>
              <a:tblPr/>
              <a:tblGrid>
                <a:gridCol w="1295400"/>
                <a:gridCol w="990600"/>
                <a:gridCol w="1143000"/>
              </a:tblGrid>
              <a:tr h="6873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endParaRPr kumimoji="0" lang="zh-CN" altLang="zh-CN" sz="2000" b="1" i="0" u="none" strike="noStrike" cap="none" normalizeH="0" baseline="0" smtClean="0">
                        <a:ln>
                          <a:noFill/>
                        </a:ln>
                        <a:solidFill>
                          <a:schemeClr val="tx1"/>
                        </a:solidFill>
                        <a:effectLst/>
                        <a:latin typeface="Arial" charset="0"/>
                        <a:ea typeface="黑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2008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2009</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38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Arial" charset="0"/>
                          <a:ea typeface="黑体" pitchFamily="2" charset="-122"/>
                        </a:rPr>
                        <a:t>软件产品</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42%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35%</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388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Arial" charset="0"/>
                          <a:ea typeface="黑体" pitchFamily="2" charset="-122"/>
                        </a:rPr>
                        <a:t>软件服务</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19%</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Arial" charset="0"/>
                          <a:ea typeface="黑体" pitchFamily="2" charset="-122"/>
                        </a:rPr>
                        <a:t>23%</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2628" name="Oval 52"/>
          <p:cNvSpPr>
            <a:spLocks noChangeArrowheads="1"/>
          </p:cNvSpPr>
          <p:nvPr/>
        </p:nvSpPr>
        <p:spPr bwMode="auto">
          <a:xfrm>
            <a:off x="5181600" y="2362200"/>
            <a:ext cx="990600" cy="609600"/>
          </a:xfrm>
          <a:prstGeom prst="ellipse">
            <a:avLst/>
          </a:prstGeom>
          <a:noFill/>
          <a:ln w="28575">
            <a:solidFill>
              <a:srgbClr val="FF0000"/>
            </a:solidFill>
            <a:round/>
            <a:headEnd/>
            <a:tailEnd/>
          </a:ln>
          <a:effectLst/>
        </p:spPr>
        <p:txBody>
          <a:bodyPr wrap="none" anchor="ctr"/>
          <a:lstStyle/>
          <a:p>
            <a:pPr algn="ctr">
              <a:spcBef>
                <a:spcPct val="0"/>
              </a:spcBef>
              <a:buClrTx/>
              <a:buSzTx/>
              <a:buFontTx/>
              <a:buNone/>
            </a:pPr>
            <a:endParaRPr lang="zh-CN" altLang="zh-CN" sz="1800" b="0">
              <a:ea typeface="宋体"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637B9B8-8B33-423B-8E2A-732E4A0FCC62}" type="datetime1">
              <a:rPr lang="zh-CN" altLang="en-US" smtClean="0"/>
              <a:pPr/>
              <a:t>2019/11/7</a:t>
            </a:fld>
            <a:endParaRPr lang="en-US" altLang="zh-CN"/>
          </a:p>
        </p:txBody>
      </p:sp>
      <p:sp>
        <p:nvSpPr>
          <p:cNvPr id="6" name="灯片编号占位符 5"/>
          <p:cNvSpPr>
            <a:spLocks noGrp="1"/>
          </p:cNvSpPr>
          <p:nvPr>
            <p:ph type="sldNum" sz="quarter" idx="11"/>
          </p:nvPr>
        </p:nvSpPr>
        <p:spPr/>
        <p:txBody>
          <a:bodyPr/>
          <a:lstStyle/>
          <a:p>
            <a:fld id="{71958C8F-608B-4CA1-9D27-06CDFED6B79E}" type="slidenum">
              <a:rPr lang="en-US" altLang="zh-CN" smtClean="0"/>
              <a:pPr/>
              <a:t>16</a:t>
            </a:fld>
            <a:endParaRPr lang="en-US" altLang="zh-CN"/>
          </a:p>
        </p:txBody>
      </p:sp>
      <p:sp>
        <p:nvSpPr>
          <p:cNvPr id="8" name="日期占位符 3"/>
          <p:cNvSpPr txBox="1">
            <a:spLocks/>
          </p:cNvSpPr>
          <p:nvPr/>
        </p:nvSpPr>
        <p:spPr bwMode="auto">
          <a:xfrm>
            <a:off x="0" y="6605588"/>
            <a:ext cx="19050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F12BC1E-E21B-4D2E-8493-233842536EE6}" type="datetime1">
              <a:rPr kumimoji="0" lang="zh-CN" altLang="en-US" sz="1200" b="1" i="0" u="none" strike="noStrike" kern="1200" cap="none" spc="0" normalizeH="0" baseline="0" noProof="0" smtClean="0">
                <a:ln>
                  <a:noFill/>
                </a:ln>
                <a:solidFill>
                  <a:schemeClr val="tx1"/>
                </a:solidFill>
                <a:effectLst/>
                <a:uLnTx/>
                <a:uFillTx/>
                <a:latin typeface="+mn-ea"/>
                <a:ea typeface="黑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2019/11/7</a:t>
            </a:fld>
            <a:endParaRPr kumimoji="0" lang="en-US" altLang="zh-CN" sz="1200" b="1" i="0" u="none" strike="noStrike" kern="1200" cap="none" spc="0" normalizeH="0" baseline="0" noProof="0" dirty="0" smtClean="0">
              <a:ln>
                <a:noFill/>
              </a:ln>
              <a:solidFill>
                <a:schemeClr val="tx1"/>
              </a:solidFill>
              <a:effectLst/>
              <a:uLnTx/>
              <a:uFillTx/>
              <a:latin typeface="+mn-ea"/>
              <a:ea typeface="黑体" pitchFamily="2" charset="-122"/>
              <a:cs typeface="+mn-cs"/>
            </a:endParaRPr>
          </a:p>
        </p:txBody>
      </p:sp>
      <p:sp>
        <p:nvSpPr>
          <p:cNvPr id="9" name="Rectangle 12"/>
          <p:cNvSpPr>
            <a:spLocks noChangeArrowheads="1"/>
          </p:cNvSpPr>
          <p:nvPr/>
        </p:nvSpPr>
        <p:spPr bwMode="auto">
          <a:xfrm>
            <a:off x="3918775" y="6248400"/>
            <a:ext cx="4800600" cy="3810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sz="2400" dirty="0" smtClean="0">
                <a:solidFill>
                  <a:srgbClr val="CC0000"/>
                </a:solidFill>
                <a:cs typeface="宋体" pitchFamily="2" charset="-122"/>
              </a:rPr>
              <a:t>2011</a:t>
            </a:r>
            <a:r>
              <a:rPr kumimoji="1" lang="zh-CN" altLang="en-US" sz="2400" dirty="0" smtClean="0">
                <a:solidFill>
                  <a:srgbClr val="CC0000"/>
                </a:solidFill>
                <a:cs typeface="宋体" pitchFamily="2" charset="-122"/>
              </a:rPr>
              <a:t>年</a:t>
            </a:r>
            <a:r>
              <a:rPr kumimoji="1" lang="zh-CN" altLang="en-US" sz="2400" dirty="0">
                <a:solidFill>
                  <a:srgbClr val="CC0000"/>
                </a:solidFill>
                <a:cs typeface="宋体" pitchFamily="2" charset="-122"/>
              </a:rPr>
              <a:t>软件收入构成情况</a:t>
            </a:r>
          </a:p>
        </p:txBody>
      </p:sp>
      <p:sp>
        <p:nvSpPr>
          <p:cNvPr id="13" name="Rectangle 2"/>
          <p:cNvSpPr>
            <a:spLocks noGrp="1" noChangeArrowheads="1"/>
          </p:cNvSpPr>
          <p:nvPr>
            <p:ph type="title"/>
          </p:nvPr>
        </p:nvSpPr>
        <p:spPr>
          <a:xfrm>
            <a:off x="2916238" y="88900"/>
            <a:ext cx="5627687" cy="765175"/>
          </a:xfrm>
        </p:spPr>
        <p:txBody>
          <a:bodyPr/>
          <a:lstStyle/>
          <a:p>
            <a:r>
              <a:rPr lang="zh-CN" altLang="en-US"/>
              <a:t>从国内市场看软件（</a:t>
            </a:r>
            <a:r>
              <a:rPr lang="en-US" altLang="zh-CN"/>
              <a:t>2</a:t>
            </a:r>
            <a:r>
              <a:rPr lang="zh-CN" altLang="en-US"/>
              <a:t>）</a:t>
            </a:r>
          </a:p>
        </p:txBody>
      </p:sp>
      <p:sp>
        <p:nvSpPr>
          <p:cNvPr id="14" name="Rectangle 3"/>
          <p:cNvSpPr>
            <a:spLocks noGrp="1" noChangeArrowheads="1"/>
          </p:cNvSpPr>
          <p:nvPr>
            <p:ph type="body" sz="half" idx="1"/>
          </p:nvPr>
        </p:nvSpPr>
        <p:spPr>
          <a:xfrm>
            <a:off x="0" y="2057400"/>
            <a:ext cx="4038600" cy="5073650"/>
          </a:xfrm>
        </p:spPr>
        <p:txBody>
          <a:bodyPr/>
          <a:lstStyle/>
          <a:p>
            <a:pPr lvl="1"/>
            <a:endParaRPr lang="en-US" altLang="zh-CN" sz="2200" dirty="0">
              <a:solidFill>
                <a:srgbClr val="0000FF"/>
              </a:solidFill>
            </a:endParaRPr>
          </a:p>
          <a:p>
            <a:pPr lvl="1"/>
            <a:endParaRPr lang="en-US" altLang="zh-CN" sz="2200" dirty="0">
              <a:solidFill>
                <a:srgbClr val="0000FF"/>
              </a:solidFill>
            </a:endParaRPr>
          </a:p>
          <a:p>
            <a:pPr lvl="1"/>
            <a:endParaRPr lang="en-US" altLang="zh-CN" sz="2200" dirty="0">
              <a:solidFill>
                <a:srgbClr val="0000FF"/>
              </a:solidFill>
            </a:endParaRPr>
          </a:p>
          <a:p>
            <a:pPr lvl="1"/>
            <a:r>
              <a:rPr lang="en-US" altLang="zh-CN" sz="2200" dirty="0">
                <a:solidFill>
                  <a:srgbClr val="0000FF"/>
                </a:solidFill>
              </a:rPr>
              <a:t>【</a:t>
            </a:r>
            <a:r>
              <a:rPr lang="zh-CN" altLang="en-US" sz="2200" dirty="0">
                <a:solidFill>
                  <a:srgbClr val="0000FF"/>
                </a:solidFill>
              </a:rPr>
              <a:t>软件服务模式</a:t>
            </a:r>
            <a:r>
              <a:rPr lang="en-US" altLang="zh-CN" sz="2200" dirty="0">
                <a:solidFill>
                  <a:srgbClr val="0000FF"/>
                </a:solidFill>
              </a:rPr>
              <a:t>】</a:t>
            </a:r>
          </a:p>
          <a:p>
            <a:pPr lvl="2"/>
            <a:r>
              <a:rPr lang="zh-CN" altLang="en-US" sz="2000" dirty="0"/>
              <a:t>软件与服务外包</a:t>
            </a:r>
          </a:p>
          <a:p>
            <a:pPr lvl="2"/>
            <a:r>
              <a:rPr lang="zh-CN" altLang="en-US" sz="2000" dirty="0"/>
              <a:t>数据</a:t>
            </a:r>
            <a:r>
              <a:rPr lang="zh-CN" altLang="en-US" sz="2000" dirty="0" smtClean="0"/>
              <a:t>加工</a:t>
            </a:r>
            <a:endParaRPr lang="en-US" altLang="zh-CN" sz="2000" u="sng" dirty="0"/>
          </a:p>
          <a:p>
            <a:pPr lvl="2"/>
            <a:r>
              <a:rPr lang="zh-CN" altLang="en-US" sz="2000" u="sng" dirty="0" smtClean="0">
                <a:solidFill>
                  <a:srgbClr val="C00000"/>
                </a:solidFill>
              </a:rPr>
              <a:t>软件众包</a:t>
            </a:r>
            <a:endParaRPr lang="en-US" altLang="zh-CN" sz="2000" dirty="0" smtClean="0">
              <a:solidFill>
                <a:srgbClr val="C00000"/>
              </a:solidFill>
            </a:endParaRPr>
          </a:p>
        </p:txBody>
      </p:sp>
      <p:sp>
        <p:nvSpPr>
          <p:cNvPr id="15" name="Rectangle 10"/>
          <p:cNvSpPr>
            <a:spLocks noChangeArrowheads="1"/>
          </p:cNvSpPr>
          <p:nvPr/>
        </p:nvSpPr>
        <p:spPr bwMode="auto">
          <a:xfrm>
            <a:off x="1371600" y="1143000"/>
            <a:ext cx="7008813" cy="457200"/>
          </a:xfrm>
          <a:prstGeom prst="rect">
            <a:avLst/>
          </a:prstGeom>
          <a:noFill/>
          <a:ln w="9525">
            <a:noFill/>
            <a:miter lim="800000"/>
            <a:headEnd/>
            <a:tailEnd/>
          </a:ln>
          <a:effectLst/>
        </p:spPr>
        <p:txBody>
          <a:bodyPr wrap="none" anchor="ctr">
            <a:spAutoFit/>
          </a:bodyPr>
          <a:lstStyle/>
          <a:p>
            <a:pPr>
              <a:spcBef>
                <a:spcPct val="0"/>
              </a:spcBef>
              <a:buClrTx/>
              <a:buSzTx/>
              <a:buFontTx/>
              <a:buNone/>
            </a:pPr>
            <a:r>
              <a:rPr lang="zh-CN" altLang="en-US" sz="2400" dirty="0">
                <a:solidFill>
                  <a:srgbClr val="FF0000"/>
                </a:solidFill>
                <a:latin typeface="微软雅黑" panose="020B0503020204020204" pitchFamily="34" charset="-122"/>
                <a:ea typeface="微软雅黑" panose="020B0503020204020204" pitchFamily="34" charset="-122"/>
              </a:rPr>
              <a:t>软件创造客户价值，而服务则能够提升软件价值。 </a:t>
            </a:r>
          </a:p>
        </p:txBody>
      </p:sp>
      <p:sp>
        <p:nvSpPr>
          <p:cNvPr id="16" name="矩形 15"/>
          <p:cNvSpPr/>
          <p:nvPr/>
        </p:nvSpPr>
        <p:spPr>
          <a:xfrm>
            <a:off x="1295400" y="1648361"/>
            <a:ext cx="6858000" cy="1323439"/>
          </a:xfrm>
          <a:prstGeom prst="rect">
            <a:avLst/>
          </a:prstGeom>
        </p:spPr>
        <p:txBody>
          <a:bodyPr wrap="square">
            <a:spAutoFit/>
          </a:bodyPr>
          <a:lstStyle/>
          <a:p>
            <a:pPr>
              <a:buNone/>
            </a:pPr>
            <a:r>
              <a:rPr lang="zh-CN" altLang="en-US" sz="2000" dirty="0" smtClean="0"/>
              <a:t>在</a:t>
            </a:r>
            <a:r>
              <a:rPr lang="en-US" altLang="zh-CN" sz="2000" dirty="0" smtClean="0"/>
              <a:t>1989</a:t>
            </a:r>
            <a:r>
              <a:rPr lang="zh-CN" altLang="en-US" sz="2000" dirty="0" smtClean="0"/>
              <a:t>年，著名管理学家彼得</a:t>
            </a:r>
            <a:r>
              <a:rPr lang="en-US" altLang="zh-CN" sz="2000" dirty="0" smtClean="0"/>
              <a:t>·</a:t>
            </a:r>
            <a:r>
              <a:rPr lang="zh-CN" altLang="en-US" sz="2000" dirty="0" smtClean="0"/>
              <a:t>德鲁克就在其著作中这样描写，“</a:t>
            </a:r>
            <a:r>
              <a:rPr lang="zh-CN" altLang="en-US" sz="2000" dirty="0" smtClean="0">
                <a:solidFill>
                  <a:srgbClr val="FF0000"/>
                </a:solidFill>
              </a:rPr>
              <a:t>任何企业中仅做后台支持而不创造营业额的工作都应该外包出去</a:t>
            </a:r>
            <a:r>
              <a:rPr lang="zh-CN" altLang="en-US" sz="2000" dirty="0" smtClean="0"/>
              <a:t>，任何不提供高级发展机会的活动与业务也应该采取外包形式”</a:t>
            </a:r>
            <a:endParaRPr lang="zh-CN" altLang="en-US" sz="2000" dirty="0"/>
          </a:p>
        </p:txBody>
      </p:sp>
      <p:pic>
        <p:nvPicPr>
          <p:cNvPr id="17" name="图片 16" descr="无标题.jpg"/>
          <p:cNvPicPr>
            <a:picLocks noChangeAspect="1"/>
          </p:cNvPicPr>
          <p:nvPr/>
        </p:nvPicPr>
        <p:blipFill>
          <a:blip r:embed="rId2" cstate="print">
            <a:clrChange>
              <a:clrFrom>
                <a:srgbClr val="FFFFFF"/>
              </a:clrFrom>
              <a:clrTo>
                <a:srgbClr val="FFFFFF">
                  <a:alpha val="0"/>
                </a:srgbClr>
              </a:clrTo>
            </a:clrChange>
          </a:blip>
          <a:stretch>
            <a:fillRect/>
          </a:stretch>
        </p:blipFill>
        <p:spPr>
          <a:xfrm>
            <a:off x="3124200" y="2971800"/>
            <a:ext cx="5781675" cy="3448050"/>
          </a:xfrm>
          <a:prstGeom prst="rect">
            <a:avLst/>
          </a:prstGeom>
        </p:spPr>
      </p:pic>
      <p:sp>
        <p:nvSpPr>
          <p:cNvPr id="69634" name="AutoShape 2" descr="http://t1.baidu.com/it/u=877109739,282777688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 calcmode="lin" valueType="num">
                                      <p:cBhvr additive="base">
                                        <p:cTn id="1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anim calcmode="lin" valueType="num">
                                      <p:cBhvr additive="base">
                                        <p:cTn id="1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 calcmode="lin" valueType="num">
                                      <p:cBhvr additive="base">
                                        <p:cTn id="25"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75AF59AE-84CC-4420-BD23-9194EAE7B8DE}"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C872B064-DE55-44AF-A14C-C7D2B5B2D95D}" type="slidenum">
              <a:rPr lang="en-US" altLang="zh-CN"/>
              <a:pPr/>
              <a:t>17</a:t>
            </a:fld>
            <a:endParaRPr lang="en-US" altLang="zh-CN"/>
          </a:p>
        </p:txBody>
      </p:sp>
      <p:sp>
        <p:nvSpPr>
          <p:cNvPr id="159746"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p>
        </p:txBody>
      </p:sp>
      <p:sp>
        <p:nvSpPr>
          <p:cNvPr id="159747" name="Rectangle 3"/>
          <p:cNvSpPr>
            <a:spLocks noGrp="1" noChangeArrowheads="1"/>
          </p:cNvSpPr>
          <p:nvPr>
            <p:ph type="body" idx="1"/>
          </p:nvPr>
        </p:nvSpPr>
        <p:spPr>
          <a:xfrm>
            <a:off x="468313" y="1052513"/>
            <a:ext cx="8294687" cy="5500687"/>
          </a:xfrm>
        </p:spPr>
        <p:txBody>
          <a:bodyPr/>
          <a:lstStyle/>
          <a:p>
            <a:r>
              <a:rPr lang="en-US" altLang="zh-CN" sz="2400" dirty="0">
                <a:solidFill>
                  <a:srgbClr val="0000FF"/>
                </a:solidFill>
              </a:rPr>
              <a:t>【</a:t>
            </a:r>
            <a:r>
              <a:rPr lang="zh-CN" altLang="en-US" sz="2400" dirty="0">
                <a:solidFill>
                  <a:srgbClr val="0000FF"/>
                </a:solidFill>
              </a:rPr>
              <a:t>软件服务模式</a:t>
            </a:r>
            <a:r>
              <a:rPr lang="en-US" altLang="zh-CN" sz="2400" dirty="0">
                <a:solidFill>
                  <a:srgbClr val="0000FF"/>
                </a:solidFill>
              </a:rPr>
              <a:t>】</a:t>
            </a:r>
          </a:p>
          <a:p>
            <a:pPr lvl="1"/>
            <a:r>
              <a:rPr lang="zh-CN" altLang="en-US" sz="2200" dirty="0">
                <a:solidFill>
                  <a:srgbClr val="0000FF"/>
                </a:solidFill>
              </a:rPr>
              <a:t>业务流程外包</a:t>
            </a:r>
            <a:r>
              <a:rPr lang="en-US" altLang="zh-CN" sz="2200" dirty="0"/>
              <a:t>(</a:t>
            </a:r>
            <a:r>
              <a:rPr lang="en-US" altLang="zh-CN" sz="2200" dirty="0">
                <a:solidFill>
                  <a:srgbClr val="0000FF"/>
                </a:solidFill>
              </a:rPr>
              <a:t>B</a:t>
            </a:r>
            <a:r>
              <a:rPr lang="en-US" altLang="zh-CN" sz="2200" dirty="0"/>
              <a:t>usiness </a:t>
            </a:r>
            <a:r>
              <a:rPr lang="en-US" altLang="zh-CN" sz="2200" dirty="0">
                <a:solidFill>
                  <a:srgbClr val="0000FF"/>
                </a:solidFill>
              </a:rPr>
              <a:t>P</a:t>
            </a:r>
            <a:r>
              <a:rPr lang="en-US" altLang="zh-CN" sz="2200" dirty="0"/>
              <a:t>rocess </a:t>
            </a:r>
            <a:r>
              <a:rPr lang="en-US" altLang="zh-CN" sz="2200" dirty="0">
                <a:solidFill>
                  <a:srgbClr val="0000FF"/>
                </a:solidFill>
              </a:rPr>
              <a:t>O</a:t>
            </a:r>
            <a:r>
              <a:rPr lang="en-US" altLang="zh-CN" sz="2200" dirty="0"/>
              <a:t>utsourcing)</a:t>
            </a:r>
          </a:p>
          <a:p>
            <a:pPr lvl="2"/>
            <a:r>
              <a:rPr lang="zh-CN" altLang="en-US" sz="2200" dirty="0">
                <a:solidFill>
                  <a:srgbClr val="CC0000"/>
                </a:solidFill>
              </a:rPr>
              <a:t>东软</a:t>
            </a:r>
            <a:r>
              <a:rPr lang="zh-CN" altLang="en-US" dirty="0"/>
              <a:t>为海尔提供的</a:t>
            </a:r>
            <a:r>
              <a:rPr lang="en-US" altLang="zh-CN" dirty="0"/>
              <a:t>IT</a:t>
            </a:r>
            <a:r>
              <a:rPr lang="zh-CN" altLang="en-US" dirty="0"/>
              <a:t>系统维护服务内容涉及</a:t>
            </a:r>
            <a:r>
              <a:rPr lang="zh-CN" altLang="en-US" sz="2200" dirty="0">
                <a:solidFill>
                  <a:srgbClr val="CC0000"/>
                </a:solidFill>
              </a:rPr>
              <a:t>海尔集团</a:t>
            </a:r>
            <a:r>
              <a:rPr lang="zh-CN" altLang="en-US" dirty="0"/>
              <a:t>商流及</a:t>
            </a:r>
            <a:r>
              <a:rPr lang="en-US" altLang="zh-CN" dirty="0"/>
              <a:t>42</a:t>
            </a:r>
            <a:r>
              <a:rPr lang="zh-CN" altLang="en-US" dirty="0"/>
              <a:t>家工贸的计算机、外设、网络设备、电信电话交换机、操作系统、</a:t>
            </a:r>
            <a:r>
              <a:rPr lang="zh-CN" altLang="en-US" sz="2200" dirty="0">
                <a:solidFill>
                  <a:srgbClr val="CC0000"/>
                </a:solidFill>
              </a:rPr>
              <a:t>顾客服务系统</a:t>
            </a:r>
            <a:r>
              <a:rPr lang="zh-CN" altLang="en-US" dirty="0"/>
              <a:t>、</a:t>
            </a:r>
            <a:r>
              <a:rPr lang="zh-CN" altLang="en-US" sz="2200" dirty="0">
                <a:solidFill>
                  <a:srgbClr val="CC0000"/>
                </a:solidFill>
              </a:rPr>
              <a:t>电话中心系统</a:t>
            </a:r>
            <a:r>
              <a:rPr lang="zh-CN" altLang="en-US" dirty="0"/>
              <a:t>、</a:t>
            </a:r>
            <a:r>
              <a:rPr lang="zh-CN" altLang="en-US" sz="2200" dirty="0">
                <a:solidFill>
                  <a:srgbClr val="CC0000"/>
                </a:solidFill>
              </a:rPr>
              <a:t>分销系统</a:t>
            </a:r>
            <a:r>
              <a:rPr lang="zh-CN" altLang="en-US" dirty="0"/>
              <a:t>维护与维修以及对系统管理人员的技术培训，远程、现场、电话技术支持等</a:t>
            </a:r>
            <a:r>
              <a:rPr lang="zh-CN" altLang="en-US" dirty="0" smtClean="0"/>
              <a:t>。</a:t>
            </a:r>
            <a:endParaRPr lang="en-US" altLang="zh-CN" dirty="0" smtClean="0"/>
          </a:p>
          <a:p>
            <a:pPr lvl="2"/>
            <a:endParaRPr lang="en-US" altLang="zh-CN" dirty="0"/>
          </a:p>
          <a:p>
            <a:pPr lvl="2"/>
            <a:endParaRPr lang="en-US" altLang="zh-CN" dirty="0" smtClean="0"/>
          </a:p>
          <a:p>
            <a:pPr lvl="2"/>
            <a:endParaRPr lang="zh-CN" altLang="en-US" dirty="0"/>
          </a:p>
        </p:txBody>
      </p:sp>
      <p:grpSp>
        <p:nvGrpSpPr>
          <p:cNvPr id="159751" name="Group 7"/>
          <p:cNvGrpSpPr>
            <a:grpSpLocks/>
          </p:cNvGrpSpPr>
          <p:nvPr/>
        </p:nvGrpSpPr>
        <p:grpSpPr bwMode="auto">
          <a:xfrm>
            <a:off x="1895061" y="3962400"/>
            <a:ext cx="5257800" cy="1104900"/>
            <a:chOff x="2016" y="96"/>
            <a:chExt cx="3312" cy="696"/>
          </a:xfrm>
        </p:grpSpPr>
        <p:pic>
          <p:nvPicPr>
            <p:cNvPr id="159749" name="Picture 5" descr="logo"/>
            <p:cNvPicPr>
              <a:picLocks noChangeAspect="1" noChangeArrowheads="1"/>
            </p:cNvPicPr>
            <p:nvPr/>
          </p:nvPicPr>
          <p:blipFill>
            <a:blip r:embed="rId3" cstate="print"/>
            <a:srcRect/>
            <a:stretch>
              <a:fillRect/>
            </a:stretch>
          </p:blipFill>
          <p:spPr bwMode="auto">
            <a:xfrm>
              <a:off x="4176" y="96"/>
              <a:ext cx="1152" cy="696"/>
            </a:xfrm>
            <a:prstGeom prst="rect">
              <a:avLst/>
            </a:prstGeom>
            <a:noFill/>
          </p:spPr>
        </p:pic>
        <p:pic>
          <p:nvPicPr>
            <p:cNvPr id="159750" name="Picture 6" descr="1_135636_1"/>
            <p:cNvPicPr>
              <a:picLocks noChangeAspect="1" noChangeArrowheads="1"/>
            </p:cNvPicPr>
            <p:nvPr/>
          </p:nvPicPr>
          <p:blipFill>
            <a:blip r:embed="rId4" cstate="print"/>
            <a:srcRect t="23814" r="14285" b="31201"/>
            <a:stretch>
              <a:fillRect/>
            </a:stretch>
          </p:blipFill>
          <p:spPr bwMode="auto">
            <a:xfrm>
              <a:off x="2016" y="96"/>
              <a:ext cx="2160" cy="68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9747">
                                            <p:txEl>
                                              <p:pRg st="1" end="1"/>
                                            </p:txEl>
                                          </p:spTgt>
                                        </p:tgtEl>
                                        <p:attrNameLst>
                                          <p:attrName>style.visibility</p:attrName>
                                        </p:attrNameLst>
                                      </p:cBhvr>
                                      <p:to>
                                        <p:strVal val="visible"/>
                                      </p:to>
                                    </p:set>
                                    <p:animEffect transition="in" filter="strips(downRight)">
                                      <p:cBhvr>
                                        <p:cTn id="7" dur="500"/>
                                        <p:tgtEl>
                                          <p:spTgt spid="159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9751"/>
                                        </p:tgtEl>
                                        <p:attrNameLst>
                                          <p:attrName>style.visibility</p:attrName>
                                        </p:attrNameLst>
                                      </p:cBhvr>
                                      <p:to>
                                        <p:strVal val="visible"/>
                                      </p:to>
                                    </p:set>
                                    <p:anim calcmode="lin" valueType="num">
                                      <p:cBhvr additive="base">
                                        <p:cTn id="12" dur="500" fill="hold"/>
                                        <p:tgtEl>
                                          <p:spTgt spid="159751"/>
                                        </p:tgtEl>
                                        <p:attrNameLst>
                                          <p:attrName>ppt_x</p:attrName>
                                        </p:attrNameLst>
                                      </p:cBhvr>
                                      <p:tavLst>
                                        <p:tav tm="0">
                                          <p:val>
                                            <p:strVal val="#ppt_x"/>
                                          </p:val>
                                        </p:tav>
                                        <p:tav tm="100000">
                                          <p:val>
                                            <p:strVal val="#ppt_x"/>
                                          </p:val>
                                        </p:tav>
                                      </p:tavLst>
                                    </p:anim>
                                    <p:anim calcmode="lin" valueType="num">
                                      <p:cBhvr additive="base">
                                        <p:cTn id="13"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59747">
                                            <p:txEl>
                                              <p:pRg st="2" end="2"/>
                                            </p:txEl>
                                          </p:spTgt>
                                        </p:tgtEl>
                                        <p:attrNameLst>
                                          <p:attrName>style.visibility</p:attrName>
                                        </p:attrNameLst>
                                      </p:cBhvr>
                                      <p:to>
                                        <p:strVal val="visible"/>
                                      </p:to>
                                    </p:set>
                                    <p:animEffect transition="in" filter="strips(downRight)">
                                      <p:cBhvr>
                                        <p:cTn id="18" dur="500"/>
                                        <p:tgtEl>
                                          <p:spTgt spid="159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从国内市场看软件（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18</a:t>
            </a:fld>
            <a:endParaRPr lang="en-US" altLang="zh-CN"/>
          </a:p>
        </p:txBody>
      </p:sp>
      <p:pic>
        <p:nvPicPr>
          <p:cNvPr id="6" name="Picture 4" descr="http://news.sxpmg.com/UploadFiles_7807/201205/20120503150313288.jpg"/>
          <p:cNvPicPr>
            <a:picLocks noChangeAspect="1" noChangeArrowheads="1"/>
          </p:cNvPicPr>
          <p:nvPr/>
        </p:nvPicPr>
        <p:blipFill>
          <a:blip r:embed="rId2" cstate="print"/>
          <a:srcRect/>
          <a:stretch>
            <a:fillRect/>
          </a:stretch>
        </p:blipFill>
        <p:spPr bwMode="auto">
          <a:xfrm>
            <a:off x="590550" y="1143000"/>
            <a:ext cx="7962900" cy="545120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从国内市场看软件（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64356" y="1263650"/>
            <a:ext cx="8382000" cy="5334000"/>
          </a:xfrm>
        </p:spPr>
        <p:txBody>
          <a:bodyPr/>
          <a:lstStyle/>
          <a:p>
            <a:r>
              <a:rPr lang="en-US" altLang="zh-CN" sz="2400" dirty="0">
                <a:solidFill>
                  <a:srgbClr val="0000FF"/>
                </a:solidFill>
                <a:latin typeface="微软雅黑" panose="020B0503020204020204" pitchFamily="34" charset="-122"/>
                <a:ea typeface="微软雅黑" panose="020B0503020204020204" pitchFamily="34" charset="-122"/>
              </a:rPr>
              <a:t>Salesforce.com</a:t>
            </a:r>
            <a:r>
              <a:rPr lang="zh-CN" altLang="en-US" sz="2400" dirty="0">
                <a:latin typeface="微软雅黑" panose="020B0503020204020204" pitchFamily="34" charset="-122"/>
                <a:ea typeface="微软雅黑" panose="020B0503020204020204" pitchFamily="34" charset="-122"/>
              </a:rPr>
              <a:t>提供</a:t>
            </a:r>
            <a:r>
              <a:rPr lang="zh-CN" altLang="en-US" sz="2400" dirty="0">
                <a:solidFill>
                  <a:srgbClr val="C00000"/>
                </a:solidFill>
                <a:latin typeface="微软雅黑" panose="020B0503020204020204" pitchFamily="34" charset="-122"/>
                <a:ea typeface="微软雅黑" panose="020B0503020204020204" pitchFamily="34" charset="-122"/>
              </a:rPr>
              <a:t>按需定制的软件服务</a:t>
            </a:r>
            <a:r>
              <a:rPr lang="zh-CN" altLang="en-US" sz="2400" dirty="0">
                <a:latin typeface="微软雅黑" panose="020B0503020204020204" pitchFamily="34" charset="-122"/>
                <a:ea typeface="微软雅黑" panose="020B0503020204020204" pitchFamily="34" charset="-122"/>
              </a:rPr>
              <a:t>，用户每个月需要支付类似租金的费用来使用网站上的各种</a:t>
            </a:r>
            <a:r>
              <a:rPr lang="zh-CN" altLang="en-US" sz="2400" dirty="0" smtClean="0">
                <a:latin typeface="微软雅黑" panose="020B0503020204020204" pitchFamily="34" charset="-122"/>
                <a:ea typeface="微软雅黑" panose="020B0503020204020204" pitchFamily="34" charset="-122"/>
              </a:rPr>
              <a:t>服务</a:t>
            </a:r>
            <a:r>
              <a:rPr lang="en-US" altLang="zh-CN" sz="2400" dirty="0" smtClean="0">
                <a:latin typeface="微软雅黑" panose="020B0503020204020204" pitchFamily="34" charset="-122"/>
                <a:ea typeface="微软雅黑" panose="020B0503020204020204" pitchFamily="34" charset="-122"/>
              </a:rPr>
              <a:t>;</a:t>
            </a: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这些</a:t>
            </a:r>
            <a:r>
              <a:rPr lang="zh-CN" altLang="en-US" sz="2400" dirty="0">
                <a:latin typeface="微软雅黑" panose="020B0503020204020204" pitchFamily="34" charset="-122"/>
                <a:ea typeface="微软雅黑" panose="020B0503020204020204" pitchFamily="34" charset="-122"/>
              </a:rPr>
              <a:t>服务涉及</a:t>
            </a:r>
            <a:r>
              <a:rPr lang="zh-CN" altLang="en-US" sz="2400" dirty="0">
                <a:solidFill>
                  <a:srgbClr val="C00000"/>
                </a:solidFill>
                <a:latin typeface="微软雅黑" panose="020B0503020204020204" pitchFamily="34" charset="-122"/>
                <a:ea typeface="微软雅黑" panose="020B0503020204020204" pitchFamily="34" charset="-122"/>
              </a:rPr>
              <a:t>客户关系管理</a:t>
            </a:r>
            <a:r>
              <a:rPr lang="zh-CN" altLang="en-US" sz="2400" dirty="0">
                <a:latin typeface="微软雅黑" panose="020B0503020204020204" pitchFamily="34" charset="-122"/>
                <a:ea typeface="微软雅黑" panose="020B0503020204020204" pitchFamily="34" charset="-122"/>
              </a:rPr>
              <a:t>的各个方面，从普通的联系人管理，产品目录到订单管理，机会管理，销售管理等</a:t>
            </a:r>
            <a:r>
              <a:rPr lang="zh-CN" altLang="en-US" sz="2400" dirty="0" smtClean="0">
                <a:latin typeface="微软雅黑" panose="020B0503020204020204" pitchFamily="34" charset="-122"/>
                <a:ea typeface="微软雅黑" panose="020B0503020204020204" pitchFamily="34" charset="-122"/>
              </a:rPr>
              <a:t>。他</a:t>
            </a:r>
            <a:r>
              <a:rPr lang="zh-CN" altLang="en-US" sz="2400" dirty="0">
                <a:latin typeface="微软雅黑" panose="020B0503020204020204" pitchFamily="34" charset="-122"/>
                <a:ea typeface="微软雅黑" panose="020B0503020204020204" pitchFamily="34" charset="-122"/>
              </a:rPr>
              <a:t>提供一个平台，使得</a:t>
            </a:r>
            <a:r>
              <a:rPr lang="zh-CN" altLang="en-US" sz="2400" dirty="0">
                <a:solidFill>
                  <a:srgbClr val="C00000"/>
                </a:solidFill>
                <a:latin typeface="微软雅黑" panose="020B0503020204020204" pitchFamily="34" charset="-122"/>
                <a:ea typeface="微软雅黑" panose="020B0503020204020204" pitchFamily="34" charset="-122"/>
              </a:rPr>
              <a:t>客户无需拥有自己的软件，也无需花费大量资金和人力用于记录的维护，储存和管理</a:t>
            </a:r>
            <a:r>
              <a:rPr lang="zh-CN" altLang="en-US" sz="2400" dirty="0">
                <a:latin typeface="微软雅黑" panose="020B0503020204020204" pitchFamily="34" charset="-122"/>
                <a:ea typeface="微软雅黑" panose="020B0503020204020204" pitchFamily="34" charset="-122"/>
              </a:rPr>
              <a:t>，所有的记录和数据都储存在</a:t>
            </a:r>
            <a:r>
              <a:rPr lang="en-US" altLang="zh-CN" sz="2400" dirty="0">
                <a:solidFill>
                  <a:srgbClr val="0000FF"/>
                </a:solidFill>
                <a:latin typeface="微软雅黑" panose="020B0503020204020204" pitchFamily="34" charset="-122"/>
                <a:ea typeface="微软雅黑" panose="020B0503020204020204" pitchFamily="34" charset="-122"/>
              </a:rPr>
              <a:t>Salesforce.com</a:t>
            </a:r>
            <a:r>
              <a:rPr lang="zh-CN" altLang="en-US" sz="2400" dirty="0">
                <a:latin typeface="微软雅黑" panose="020B0503020204020204" pitchFamily="34" charset="-122"/>
                <a:ea typeface="微软雅黑" panose="020B0503020204020204" pitchFamily="34" charset="-122"/>
              </a:rPr>
              <a:t>上面</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同时</a:t>
            </a:r>
            <a:r>
              <a:rPr lang="zh-CN" altLang="en-US" sz="2400" dirty="0">
                <a:solidFill>
                  <a:srgbClr val="C00000"/>
                </a:solidFill>
                <a:latin typeface="微软雅黑" panose="020B0503020204020204" pitchFamily="34" charset="-122"/>
                <a:ea typeface="微软雅黑" panose="020B0503020204020204" pitchFamily="34" charset="-122"/>
              </a:rPr>
              <a:t>和普通的自己购买的软件不一样，用户随时可以根据需要去增加新的功能或者去除一些不必要的功能</a:t>
            </a:r>
            <a:r>
              <a:rPr lang="zh-CN" altLang="en-US" sz="2400" dirty="0">
                <a:latin typeface="微软雅黑" panose="020B0503020204020204" pitchFamily="34" charset="-122"/>
                <a:ea typeface="微软雅黑" panose="020B0503020204020204" pitchFamily="34" charset="-122"/>
              </a:rPr>
              <a:t>，真正地实时了按需</a:t>
            </a:r>
            <a:r>
              <a:rPr lang="zh-CN" altLang="en-US" sz="2400" dirty="0" smtClean="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oftware-</a:t>
            </a:r>
            <a:r>
              <a:rPr lang="en-US" altLang="zh-CN" sz="2400" dirty="0" smtClean="0">
                <a:solidFill>
                  <a:srgbClr val="0000FF"/>
                </a:solidFill>
                <a:latin typeface="微软雅黑" panose="020B0503020204020204" pitchFamily="34" charset="-122"/>
                <a:ea typeface="微软雅黑" panose="020B0503020204020204" pitchFamily="34" charset="-122"/>
              </a:rPr>
              <a:t>a</a:t>
            </a:r>
            <a:r>
              <a:rPr lang="en-US" altLang="zh-CN" sz="2400" dirty="0" smtClean="0">
                <a:latin typeface="微软雅黑" panose="020B0503020204020204" pitchFamily="34" charset="-122"/>
                <a:ea typeface="微软雅黑" panose="020B0503020204020204" pitchFamily="34" charset="-122"/>
              </a:rPr>
              <a:t>s-</a:t>
            </a:r>
            <a:r>
              <a:rPr lang="en-US" altLang="zh-CN" sz="2400" dirty="0" smtClean="0">
                <a:solidFill>
                  <a:srgbClr val="0000FF"/>
                </a:solidFill>
                <a:latin typeface="微软雅黑" panose="020B0503020204020204" pitchFamily="34" charset="-122"/>
                <a:ea typeface="微软雅黑" panose="020B0503020204020204" pitchFamily="34" charset="-122"/>
              </a:rPr>
              <a:t>a</a:t>
            </a:r>
            <a:r>
              <a:rPr lang="en-US" altLang="zh-CN" sz="2400" dirty="0" smtClean="0">
                <a:latin typeface="微软雅黑" panose="020B0503020204020204" pitchFamily="34" charset="-122"/>
                <a:ea typeface="微软雅黑" panose="020B0503020204020204" pitchFamily="34" charset="-122"/>
              </a:rPr>
              <a:t>-</a:t>
            </a:r>
            <a:r>
              <a:rPr lang="en-US" altLang="zh-CN" sz="2400" dirty="0" smtClean="0">
                <a:solidFill>
                  <a:srgbClr val="0000FF"/>
                </a:solidFill>
                <a:latin typeface="微软雅黑" panose="020B0503020204020204" pitchFamily="34" charset="-122"/>
                <a:ea typeface="微软雅黑" panose="020B0503020204020204" pitchFamily="34" charset="-122"/>
              </a:rPr>
              <a:t>s</a:t>
            </a:r>
            <a:r>
              <a:rPr lang="en-US" altLang="zh-CN" sz="2400" dirty="0" smtClean="0">
                <a:latin typeface="微软雅黑" panose="020B0503020204020204" pitchFamily="34" charset="-122"/>
                <a:ea typeface="微软雅黑" panose="020B0503020204020204" pitchFamily="34" charset="-122"/>
              </a:rPr>
              <a:t>ervice, </a:t>
            </a:r>
            <a:r>
              <a:rPr lang="en-US" altLang="zh-CN" sz="2400" dirty="0" smtClean="0">
                <a:solidFill>
                  <a:srgbClr val="0000FF"/>
                </a:solidFill>
                <a:latin typeface="微软雅黑" panose="020B0503020204020204" pitchFamily="34" charset="-122"/>
                <a:ea typeface="微软雅黑" panose="020B0503020204020204" pitchFamily="34" charset="-122"/>
              </a:rPr>
              <a:t>SAAS</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19</a:t>
            </a:fld>
            <a:endParaRPr lang="en-US" altLang="zh-CN"/>
          </a:p>
        </p:txBody>
      </p:sp>
    </p:spTree>
    <p:extLst>
      <p:ext uri="{BB962C8B-B14F-4D97-AF65-F5344CB8AC3E}">
        <p14:creationId xmlns:p14="http://schemas.microsoft.com/office/powerpoint/2010/main" val="574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2E589C0B-516F-4C9B-A81F-D9BEB109E401}" type="datetime1">
              <a:rPr lang="zh-CN" altLang="en-US"/>
              <a:pPr/>
              <a:t>2019/11/7</a:t>
            </a:fld>
            <a:endParaRPr lang="en-US" altLang="zh-CN"/>
          </a:p>
        </p:txBody>
      </p:sp>
      <p:sp>
        <p:nvSpPr>
          <p:cNvPr id="14" name="灯片编号占位符 4"/>
          <p:cNvSpPr>
            <a:spLocks noGrp="1"/>
          </p:cNvSpPr>
          <p:nvPr>
            <p:ph type="sldNum" sz="quarter" idx="11"/>
          </p:nvPr>
        </p:nvSpPr>
        <p:spPr/>
        <p:txBody>
          <a:bodyPr/>
          <a:lstStyle/>
          <a:p>
            <a:fld id="{633D84C7-1FA0-4365-95FA-638D864882D8}" type="slidenum">
              <a:rPr lang="en-US" altLang="zh-CN"/>
              <a:pPr/>
              <a:t>2</a:t>
            </a:fld>
            <a:endParaRPr lang="en-US" altLang="zh-CN"/>
          </a:p>
        </p:txBody>
      </p:sp>
      <p:sp>
        <p:nvSpPr>
          <p:cNvPr id="10244" name="WordArt 4"/>
          <p:cNvSpPr>
            <a:spLocks noChangeArrowheads="1" noChangeShapeType="1" noTextEdit="1"/>
          </p:cNvSpPr>
          <p:nvPr/>
        </p:nvSpPr>
        <p:spPr bwMode="auto">
          <a:xfrm>
            <a:off x="3203575" y="1916113"/>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003366"/>
                </a:solidFill>
                <a:effectLst>
                  <a:outerShdw dist="35921" dir="2700000" algn="ctr" rotWithShape="0">
                    <a:srgbClr val="C0C0C0">
                      <a:alpha val="80000"/>
                    </a:srgbClr>
                  </a:outerShdw>
                </a:effectLst>
                <a:latin typeface="宋体"/>
                <a:ea typeface="宋体"/>
              </a:rPr>
              <a:t>信息时代</a:t>
            </a:r>
          </a:p>
        </p:txBody>
      </p:sp>
      <p:sp>
        <p:nvSpPr>
          <p:cNvPr id="10245" name="WordArt 5"/>
          <p:cNvSpPr>
            <a:spLocks noChangeArrowheads="1" noChangeShapeType="1" noTextEdit="1"/>
          </p:cNvSpPr>
          <p:nvPr/>
        </p:nvSpPr>
        <p:spPr bwMode="auto">
          <a:xfrm>
            <a:off x="1835150" y="5445125"/>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003366"/>
                </a:solidFill>
                <a:effectLst>
                  <a:outerShdw dist="35921" dir="2700000" algn="ctr" rotWithShape="0">
                    <a:srgbClr val="C0C0C0">
                      <a:alpha val="80000"/>
                    </a:srgbClr>
                  </a:outerShdw>
                </a:effectLst>
                <a:latin typeface="宋体"/>
                <a:ea typeface="宋体"/>
              </a:rPr>
              <a:t>信息产业</a:t>
            </a:r>
          </a:p>
        </p:txBody>
      </p:sp>
      <p:sp>
        <p:nvSpPr>
          <p:cNvPr id="10246" name="WordArt 6"/>
          <p:cNvSpPr>
            <a:spLocks noChangeArrowheads="1" noChangeShapeType="1" noTextEdit="1"/>
          </p:cNvSpPr>
          <p:nvPr/>
        </p:nvSpPr>
        <p:spPr bwMode="auto">
          <a:xfrm>
            <a:off x="971550" y="3357563"/>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003366"/>
                </a:solidFill>
                <a:effectLst>
                  <a:outerShdw dist="35921" dir="2700000" algn="ctr" rotWithShape="0">
                    <a:srgbClr val="C0C0C0">
                      <a:alpha val="80000"/>
                    </a:srgbClr>
                  </a:outerShdw>
                </a:effectLst>
                <a:latin typeface="宋体"/>
                <a:ea typeface="宋体"/>
              </a:rPr>
              <a:t>信息爆炸</a:t>
            </a:r>
          </a:p>
        </p:txBody>
      </p:sp>
      <p:sp>
        <p:nvSpPr>
          <p:cNvPr id="10247" name="WordArt 7"/>
          <p:cNvSpPr>
            <a:spLocks noChangeArrowheads="1" noChangeShapeType="1" noTextEdit="1"/>
          </p:cNvSpPr>
          <p:nvPr/>
        </p:nvSpPr>
        <p:spPr bwMode="auto">
          <a:xfrm>
            <a:off x="4859338" y="5373688"/>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003366"/>
                </a:solidFill>
                <a:effectLst>
                  <a:outerShdw dist="35921" dir="2700000" algn="ctr" rotWithShape="0">
                    <a:srgbClr val="C0C0C0">
                      <a:alpha val="80000"/>
                    </a:srgbClr>
                  </a:outerShdw>
                </a:effectLst>
                <a:latin typeface="宋体"/>
                <a:ea typeface="宋体"/>
              </a:rPr>
              <a:t>信息科学</a:t>
            </a:r>
          </a:p>
        </p:txBody>
      </p:sp>
      <p:sp>
        <p:nvSpPr>
          <p:cNvPr id="10248" name="WordArt 8"/>
          <p:cNvSpPr>
            <a:spLocks noChangeArrowheads="1" noChangeShapeType="1" noTextEdit="1"/>
          </p:cNvSpPr>
          <p:nvPr/>
        </p:nvSpPr>
        <p:spPr bwMode="auto">
          <a:xfrm>
            <a:off x="5795963" y="3429000"/>
            <a:ext cx="1828800" cy="36512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003366"/>
                </a:solidFill>
                <a:effectLst>
                  <a:outerShdw dist="35921" dir="2700000" algn="ctr" rotWithShape="0">
                    <a:srgbClr val="C0C0C0">
                      <a:alpha val="80000"/>
                    </a:srgbClr>
                  </a:outerShdw>
                </a:effectLst>
                <a:latin typeface="宋体"/>
                <a:ea typeface="宋体"/>
              </a:rPr>
              <a:t>信息技术</a:t>
            </a:r>
          </a:p>
        </p:txBody>
      </p:sp>
      <p:sp>
        <p:nvSpPr>
          <p:cNvPr id="10249" name="WordArt 9"/>
          <p:cNvSpPr>
            <a:spLocks noChangeArrowheads="1" noChangeShapeType="1" noTextEdit="1"/>
          </p:cNvSpPr>
          <p:nvPr/>
        </p:nvSpPr>
        <p:spPr bwMode="auto">
          <a:xfrm>
            <a:off x="7620000" y="1066800"/>
            <a:ext cx="838200" cy="80645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FF6600"/>
                </a:solidFill>
                <a:effectLst>
                  <a:outerShdw dist="35921" dir="2700000" algn="ctr" rotWithShape="0">
                    <a:srgbClr val="C0C0C0">
                      <a:alpha val="80000"/>
                    </a:srgbClr>
                  </a:outerShdw>
                </a:effectLst>
                <a:latin typeface="Arial"/>
                <a:cs typeface="Arial"/>
              </a:rPr>
              <a:t>数据</a:t>
            </a:r>
          </a:p>
          <a:p>
            <a:pPr algn="ctr"/>
            <a:r>
              <a:rPr lang="en-US" altLang="zh-CN" sz="3600" kern="10" dirty="0">
                <a:ln w="9525">
                  <a:noFill/>
                  <a:round/>
                  <a:headEnd/>
                  <a:tailEnd/>
                </a:ln>
                <a:solidFill>
                  <a:srgbClr val="FF6600"/>
                </a:solidFill>
                <a:effectLst>
                  <a:outerShdw dist="35921" dir="2700000" algn="ctr" rotWithShape="0">
                    <a:srgbClr val="C0C0C0">
                      <a:alpha val="80000"/>
                    </a:srgbClr>
                  </a:outerShdw>
                </a:effectLst>
                <a:latin typeface="Arial"/>
                <a:cs typeface="Arial"/>
              </a:rPr>
              <a:t>Data</a:t>
            </a:r>
            <a:endParaRPr lang="zh-CN" altLang="en-US" sz="3600" kern="10" dirty="0">
              <a:ln w="9525">
                <a:noFill/>
                <a:round/>
                <a:headEnd/>
                <a:tailEnd/>
              </a:ln>
              <a:solidFill>
                <a:srgbClr val="FF6600"/>
              </a:solidFill>
              <a:effectLst>
                <a:outerShdw dist="35921" dir="2700000" algn="ctr" rotWithShape="0">
                  <a:srgbClr val="C0C0C0">
                    <a:alpha val="80000"/>
                  </a:srgbClr>
                </a:outerShdw>
              </a:effectLst>
              <a:latin typeface="Arial"/>
              <a:cs typeface="Arial"/>
            </a:endParaRPr>
          </a:p>
        </p:txBody>
      </p:sp>
      <p:sp>
        <p:nvSpPr>
          <p:cNvPr id="10251" name="Rectangle 11"/>
          <p:cNvSpPr>
            <a:spLocks noGrp="1" noChangeArrowheads="1"/>
          </p:cNvSpPr>
          <p:nvPr>
            <p:ph type="title"/>
          </p:nvPr>
        </p:nvSpPr>
        <p:spPr/>
        <p:txBody>
          <a:bodyPr/>
          <a:lstStyle/>
          <a:p>
            <a:r>
              <a:rPr lang="zh-CN" altLang="en-US"/>
              <a:t>信息化社会</a:t>
            </a:r>
          </a:p>
        </p:txBody>
      </p:sp>
      <p:sp>
        <p:nvSpPr>
          <p:cNvPr id="10252" name="WordArt 12"/>
          <p:cNvSpPr>
            <a:spLocks noChangeArrowheads="1" noChangeShapeType="1" noTextEdit="1"/>
          </p:cNvSpPr>
          <p:nvPr/>
        </p:nvSpPr>
        <p:spPr bwMode="auto">
          <a:xfrm>
            <a:off x="3200400" y="1066800"/>
            <a:ext cx="2736850" cy="85725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CC0000"/>
                </a:solidFill>
                <a:effectLst>
                  <a:outerShdw dist="35921" dir="2700000" algn="ctr" rotWithShape="0">
                    <a:srgbClr val="C0C0C0">
                      <a:alpha val="80000"/>
                    </a:srgbClr>
                  </a:outerShdw>
                </a:effectLst>
                <a:latin typeface="Arial"/>
                <a:cs typeface="Arial"/>
              </a:rPr>
              <a:t>软件</a:t>
            </a:r>
          </a:p>
          <a:p>
            <a:pPr algn="ctr"/>
            <a:r>
              <a:rPr lang="en-US" altLang="zh-CN" sz="3600" kern="10" dirty="0">
                <a:ln w="9525">
                  <a:noFill/>
                  <a:round/>
                  <a:headEnd/>
                  <a:tailEnd/>
                </a:ln>
                <a:solidFill>
                  <a:srgbClr val="CC0000"/>
                </a:solidFill>
                <a:effectLst>
                  <a:outerShdw dist="35921" dir="2700000" algn="ctr" rotWithShape="0">
                    <a:srgbClr val="C0C0C0">
                      <a:alpha val="80000"/>
                    </a:srgbClr>
                  </a:outerShdw>
                </a:effectLst>
                <a:latin typeface="Arial"/>
                <a:cs typeface="Arial"/>
              </a:rPr>
              <a:t>Software</a:t>
            </a:r>
            <a:endParaRPr lang="zh-CN" altLang="en-US" sz="3600" kern="10" dirty="0">
              <a:ln w="9525">
                <a:noFill/>
                <a:round/>
                <a:headEnd/>
                <a:tailEnd/>
              </a:ln>
              <a:solidFill>
                <a:srgbClr val="CC0000"/>
              </a:solidFill>
              <a:effectLst>
                <a:outerShdw dist="35921" dir="2700000" algn="ctr" rotWithShape="0">
                  <a:srgbClr val="C0C0C0">
                    <a:alpha val="80000"/>
                  </a:srgbClr>
                </a:outerShdw>
              </a:effectLst>
              <a:latin typeface="Arial"/>
              <a:cs typeface="Arial"/>
            </a:endParaRPr>
          </a:p>
        </p:txBody>
      </p:sp>
      <p:sp>
        <p:nvSpPr>
          <p:cNvPr id="10257" name="WordArt 17"/>
          <p:cNvSpPr>
            <a:spLocks noChangeArrowheads="1" noChangeShapeType="1" noTextEdit="1"/>
          </p:cNvSpPr>
          <p:nvPr/>
        </p:nvSpPr>
        <p:spPr bwMode="auto">
          <a:xfrm>
            <a:off x="3343275" y="3448050"/>
            <a:ext cx="2447925" cy="806450"/>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80000"/>
                    </a:srgbClr>
                  </a:outerShdw>
                </a:effectLst>
                <a:latin typeface="Arial"/>
                <a:cs typeface="Arial"/>
              </a:rPr>
              <a:t>信息</a:t>
            </a:r>
          </a:p>
          <a:p>
            <a:pPr algn="ctr"/>
            <a:r>
              <a:rPr lang="en-US" altLang="zh-CN" sz="3600" kern="10">
                <a:ln w="9525">
                  <a:noFill/>
                  <a:round/>
                  <a:headEnd/>
                  <a:tailEnd/>
                </a:ln>
                <a:solidFill>
                  <a:srgbClr val="FF6600"/>
                </a:solidFill>
                <a:effectLst>
                  <a:outerShdw dist="35921" dir="2700000" algn="ctr" rotWithShape="0">
                    <a:srgbClr val="C0C0C0">
                      <a:alpha val="80000"/>
                    </a:srgbClr>
                  </a:outerShdw>
                </a:effectLst>
                <a:latin typeface="Arial"/>
                <a:cs typeface="Arial"/>
              </a:rPr>
              <a:t>Information</a:t>
            </a:r>
            <a:endParaRPr lang="zh-CN" altLang="en-US" sz="3600" kern="10">
              <a:ln w="9525">
                <a:noFill/>
                <a:round/>
                <a:headEnd/>
                <a:tailEnd/>
              </a:ln>
              <a:solidFill>
                <a:srgbClr val="FF6600"/>
              </a:solidFill>
              <a:effectLst>
                <a:outerShdw dist="35921" dir="2700000" algn="ctr" rotWithShape="0">
                  <a:srgbClr val="C0C0C0">
                    <a:alpha val="80000"/>
                  </a:srgbClr>
                </a:outerShdw>
              </a:effectLst>
              <a:latin typeface="Arial"/>
              <a:cs typeface="Arial"/>
            </a:endParaRPr>
          </a:p>
        </p:txBody>
      </p:sp>
      <p:sp>
        <p:nvSpPr>
          <p:cNvPr id="10260" name="Line 20"/>
          <p:cNvSpPr>
            <a:spLocks noChangeShapeType="1"/>
          </p:cNvSpPr>
          <p:nvPr/>
        </p:nvSpPr>
        <p:spPr bwMode="auto">
          <a:xfrm flipH="1">
            <a:off x="6248400" y="1524000"/>
            <a:ext cx="1066800" cy="0"/>
          </a:xfrm>
          <a:prstGeom prst="line">
            <a:avLst/>
          </a:prstGeom>
          <a:noFill/>
          <a:ln w="76200">
            <a:solidFill>
              <a:schemeClr val="accent2"/>
            </a:solidFill>
            <a:round/>
            <a:headEnd/>
            <a:tailEnd type="triangle" w="med" len="med"/>
          </a:ln>
          <a:effectLst/>
        </p:spPr>
        <p:txBody>
          <a:bodyPr/>
          <a:lstStyle/>
          <a:p>
            <a:endParaRPr lang="zh-CN" altLang="en-US"/>
          </a:p>
        </p:txBody>
      </p:sp>
      <p:sp>
        <p:nvSpPr>
          <p:cNvPr id="10261" name="Line 21"/>
          <p:cNvSpPr>
            <a:spLocks noChangeShapeType="1"/>
          </p:cNvSpPr>
          <p:nvPr/>
        </p:nvSpPr>
        <p:spPr bwMode="auto">
          <a:xfrm>
            <a:off x="4572000" y="2133600"/>
            <a:ext cx="0" cy="1143000"/>
          </a:xfrm>
          <a:prstGeom prst="line">
            <a:avLst/>
          </a:prstGeom>
          <a:noFill/>
          <a:ln w="76200">
            <a:solidFill>
              <a:schemeClr val="accent2"/>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to="" calcmode="lin" valueType="num">
                                      <p:cBhvr>
                                        <p:cTn id="7" dur="1" fill="hold"/>
                                        <p:tgtEl>
                                          <p:spTgt spid="1024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246"/>
                                        </p:tgtEl>
                                        <p:attrNameLst>
                                          <p:attrName>style.visibility</p:attrName>
                                        </p:attrNameLst>
                                      </p:cBhvr>
                                      <p:to>
                                        <p:strVal val="visible"/>
                                      </p:to>
                                    </p:set>
                                    <p:anim to="" calcmode="lin" valueType="num">
                                      <p:cBhvr>
                                        <p:cTn id="12" dur="1" fill="hold"/>
                                        <p:tgtEl>
                                          <p:spTgt spid="1024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anim to="" calcmode="lin" valueType="num">
                                      <p:cBhvr>
                                        <p:cTn id="17" dur="1" fill="hold"/>
                                        <p:tgtEl>
                                          <p:spTgt spid="10245"/>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0247"/>
                                        </p:tgtEl>
                                        <p:attrNameLst>
                                          <p:attrName>style.visibility</p:attrName>
                                        </p:attrNameLst>
                                      </p:cBhvr>
                                      <p:to>
                                        <p:strVal val="visible"/>
                                      </p:to>
                                    </p:set>
                                    <p:anim to="" calcmode="lin" valueType="num">
                                      <p:cBhvr>
                                        <p:cTn id="22" dur="1" fill="hold"/>
                                        <p:tgtEl>
                                          <p:spTgt spid="10247"/>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0248"/>
                                        </p:tgtEl>
                                        <p:attrNameLst>
                                          <p:attrName>style.visibility</p:attrName>
                                        </p:attrNameLst>
                                      </p:cBhvr>
                                      <p:to>
                                        <p:strVal val="visible"/>
                                      </p:to>
                                    </p:set>
                                    <p:anim to="" calcmode="lin" valueType="num">
                                      <p:cBhvr>
                                        <p:cTn id="27" dur="1" fill="hold"/>
                                        <p:tgtEl>
                                          <p:spTgt spid="10248"/>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37" presetClass="exit" presetSubtype="0" fill="hold" grpId="1" nodeType="clickEffect">
                                  <p:stCondLst>
                                    <p:cond delay="0"/>
                                  </p:stCondLst>
                                  <p:childTnLst>
                                    <p:animEffect transition="out" filter="fade">
                                      <p:cBhvr>
                                        <p:cTn id="31" dur="1000"/>
                                        <p:tgtEl>
                                          <p:spTgt spid="10244"/>
                                        </p:tgtEl>
                                      </p:cBhvr>
                                    </p:animEffect>
                                    <p:anim calcmode="lin" valueType="num">
                                      <p:cBhvr>
                                        <p:cTn id="32" dur="1000"/>
                                        <p:tgtEl>
                                          <p:spTgt spid="10244"/>
                                        </p:tgtEl>
                                        <p:attrNameLst>
                                          <p:attrName>ppt_x</p:attrName>
                                        </p:attrNameLst>
                                      </p:cBhvr>
                                      <p:tavLst>
                                        <p:tav tm="0">
                                          <p:val>
                                            <p:strVal val="ppt_x"/>
                                          </p:val>
                                        </p:tav>
                                        <p:tav tm="100000">
                                          <p:val>
                                            <p:strVal val="ppt_x"/>
                                          </p:val>
                                        </p:tav>
                                      </p:tavLst>
                                    </p:anim>
                                    <p:anim calcmode="lin" valueType="num">
                                      <p:cBhvr>
                                        <p:cTn id="33" dur="100" decel="100000"/>
                                        <p:tgtEl>
                                          <p:spTgt spid="10244"/>
                                        </p:tgtEl>
                                        <p:attrNameLst>
                                          <p:attrName>ppt_y</p:attrName>
                                        </p:attrNameLst>
                                      </p:cBhvr>
                                      <p:tavLst>
                                        <p:tav tm="0">
                                          <p:val>
                                            <p:strVal val="ppt_y"/>
                                          </p:val>
                                        </p:tav>
                                        <p:tav tm="100000">
                                          <p:val>
                                            <p:strVal val="ppt_y-.03"/>
                                          </p:val>
                                        </p:tav>
                                      </p:tavLst>
                                    </p:anim>
                                    <p:anim calcmode="lin" valueType="num">
                                      <p:cBhvr>
                                        <p:cTn id="34" dur="900" accel="100000">
                                          <p:stCondLst>
                                            <p:cond delay="100"/>
                                          </p:stCondLst>
                                        </p:cTn>
                                        <p:tgtEl>
                                          <p:spTgt spid="10244"/>
                                        </p:tgtEl>
                                        <p:attrNameLst>
                                          <p:attrName>ppt_y</p:attrName>
                                        </p:attrNameLst>
                                      </p:cBhvr>
                                      <p:tavLst>
                                        <p:tav tm="0">
                                          <p:val>
                                            <p:strVal val="ppt_y"/>
                                          </p:val>
                                        </p:tav>
                                        <p:tav tm="100000">
                                          <p:val>
                                            <p:strVal val="ppt_y+1"/>
                                          </p:val>
                                        </p:tav>
                                      </p:tavLst>
                                    </p:anim>
                                    <p:set>
                                      <p:cBhvr>
                                        <p:cTn id="35" dur="1" fill="hold">
                                          <p:stCondLst>
                                            <p:cond delay="999"/>
                                          </p:stCondLst>
                                        </p:cTn>
                                        <p:tgtEl>
                                          <p:spTgt spid="10244"/>
                                        </p:tgtEl>
                                        <p:attrNameLst>
                                          <p:attrName>style.visibility</p:attrName>
                                        </p:attrNameLst>
                                      </p:cBhvr>
                                      <p:to>
                                        <p:strVal val="hidden"/>
                                      </p:to>
                                    </p:set>
                                  </p:childTnLst>
                                </p:cTn>
                              </p:par>
                              <p:par>
                                <p:cTn id="36" presetID="37" presetClass="exit" presetSubtype="0" fill="hold" grpId="1" nodeType="withEffect">
                                  <p:stCondLst>
                                    <p:cond delay="0"/>
                                  </p:stCondLst>
                                  <p:childTnLst>
                                    <p:animEffect transition="out" filter="fade">
                                      <p:cBhvr>
                                        <p:cTn id="37" dur="1000"/>
                                        <p:tgtEl>
                                          <p:spTgt spid="10245"/>
                                        </p:tgtEl>
                                      </p:cBhvr>
                                    </p:animEffect>
                                    <p:anim calcmode="lin" valueType="num">
                                      <p:cBhvr>
                                        <p:cTn id="38" dur="1000"/>
                                        <p:tgtEl>
                                          <p:spTgt spid="10245"/>
                                        </p:tgtEl>
                                        <p:attrNameLst>
                                          <p:attrName>ppt_x</p:attrName>
                                        </p:attrNameLst>
                                      </p:cBhvr>
                                      <p:tavLst>
                                        <p:tav tm="0">
                                          <p:val>
                                            <p:strVal val="ppt_x"/>
                                          </p:val>
                                        </p:tav>
                                        <p:tav tm="100000">
                                          <p:val>
                                            <p:strVal val="ppt_x"/>
                                          </p:val>
                                        </p:tav>
                                      </p:tavLst>
                                    </p:anim>
                                    <p:anim calcmode="lin" valueType="num">
                                      <p:cBhvr>
                                        <p:cTn id="39" dur="100" decel="100000"/>
                                        <p:tgtEl>
                                          <p:spTgt spid="10245"/>
                                        </p:tgtEl>
                                        <p:attrNameLst>
                                          <p:attrName>ppt_y</p:attrName>
                                        </p:attrNameLst>
                                      </p:cBhvr>
                                      <p:tavLst>
                                        <p:tav tm="0">
                                          <p:val>
                                            <p:strVal val="ppt_y"/>
                                          </p:val>
                                        </p:tav>
                                        <p:tav tm="100000">
                                          <p:val>
                                            <p:strVal val="ppt_y-.03"/>
                                          </p:val>
                                        </p:tav>
                                      </p:tavLst>
                                    </p:anim>
                                    <p:anim calcmode="lin" valueType="num">
                                      <p:cBhvr>
                                        <p:cTn id="40" dur="900" accel="100000">
                                          <p:stCondLst>
                                            <p:cond delay="100"/>
                                          </p:stCondLst>
                                        </p:cTn>
                                        <p:tgtEl>
                                          <p:spTgt spid="10245"/>
                                        </p:tgtEl>
                                        <p:attrNameLst>
                                          <p:attrName>ppt_y</p:attrName>
                                        </p:attrNameLst>
                                      </p:cBhvr>
                                      <p:tavLst>
                                        <p:tav tm="0">
                                          <p:val>
                                            <p:strVal val="ppt_y"/>
                                          </p:val>
                                        </p:tav>
                                        <p:tav tm="100000">
                                          <p:val>
                                            <p:strVal val="ppt_y+1"/>
                                          </p:val>
                                        </p:tav>
                                      </p:tavLst>
                                    </p:anim>
                                    <p:set>
                                      <p:cBhvr>
                                        <p:cTn id="41" dur="1" fill="hold">
                                          <p:stCondLst>
                                            <p:cond delay="999"/>
                                          </p:stCondLst>
                                        </p:cTn>
                                        <p:tgtEl>
                                          <p:spTgt spid="10245"/>
                                        </p:tgtEl>
                                        <p:attrNameLst>
                                          <p:attrName>style.visibility</p:attrName>
                                        </p:attrNameLst>
                                      </p:cBhvr>
                                      <p:to>
                                        <p:strVal val="hidden"/>
                                      </p:to>
                                    </p:set>
                                  </p:childTnLst>
                                </p:cTn>
                              </p:par>
                              <p:par>
                                <p:cTn id="42" presetID="37" presetClass="exit" presetSubtype="0" fill="hold" grpId="1" nodeType="withEffect">
                                  <p:stCondLst>
                                    <p:cond delay="0"/>
                                  </p:stCondLst>
                                  <p:childTnLst>
                                    <p:animEffect transition="out" filter="fade">
                                      <p:cBhvr>
                                        <p:cTn id="43" dur="1000"/>
                                        <p:tgtEl>
                                          <p:spTgt spid="10246"/>
                                        </p:tgtEl>
                                      </p:cBhvr>
                                    </p:animEffect>
                                    <p:anim calcmode="lin" valueType="num">
                                      <p:cBhvr>
                                        <p:cTn id="44" dur="1000"/>
                                        <p:tgtEl>
                                          <p:spTgt spid="10246"/>
                                        </p:tgtEl>
                                        <p:attrNameLst>
                                          <p:attrName>ppt_x</p:attrName>
                                        </p:attrNameLst>
                                      </p:cBhvr>
                                      <p:tavLst>
                                        <p:tav tm="0">
                                          <p:val>
                                            <p:strVal val="ppt_x"/>
                                          </p:val>
                                        </p:tav>
                                        <p:tav tm="100000">
                                          <p:val>
                                            <p:strVal val="ppt_x"/>
                                          </p:val>
                                        </p:tav>
                                      </p:tavLst>
                                    </p:anim>
                                    <p:anim calcmode="lin" valueType="num">
                                      <p:cBhvr>
                                        <p:cTn id="45" dur="100" decel="100000"/>
                                        <p:tgtEl>
                                          <p:spTgt spid="10246"/>
                                        </p:tgtEl>
                                        <p:attrNameLst>
                                          <p:attrName>ppt_y</p:attrName>
                                        </p:attrNameLst>
                                      </p:cBhvr>
                                      <p:tavLst>
                                        <p:tav tm="0">
                                          <p:val>
                                            <p:strVal val="ppt_y"/>
                                          </p:val>
                                        </p:tav>
                                        <p:tav tm="100000">
                                          <p:val>
                                            <p:strVal val="ppt_y-.03"/>
                                          </p:val>
                                        </p:tav>
                                      </p:tavLst>
                                    </p:anim>
                                    <p:anim calcmode="lin" valueType="num">
                                      <p:cBhvr>
                                        <p:cTn id="46" dur="900" accel="100000">
                                          <p:stCondLst>
                                            <p:cond delay="100"/>
                                          </p:stCondLst>
                                        </p:cTn>
                                        <p:tgtEl>
                                          <p:spTgt spid="10246"/>
                                        </p:tgtEl>
                                        <p:attrNameLst>
                                          <p:attrName>ppt_y</p:attrName>
                                        </p:attrNameLst>
                                      </p:cBhvr>
                                      <p:tavLst>
                                        <p:tav tm="0">
                                          <p:val>
                                            <p:strVal val="ppt_y"/>
                                          </p:val>
                                        </p:tav>
                                        <p:tav tm="100000">
                                          <p:val>
                                            <p:strVal val="ppt_y+1"/>
                                          </p:val>
                                        </p:tav>
                                      </p:tavLst>
                                    </p:anim>
                                    <p:set>
                                      <p:cBhvr>
                                        <p:cTn id="47" dur="1" fill="hold">
                                          <p:stCondLst>
                                            <p:cond delay="999"/>
                                          </p:stCondLst>
                                        </p:cTn>
                                        <p:tgtEl>
                                          <p:spTgt spid="10246"/>
                                        </p:tgtEl>
                                        <p:attrNameLst>
                                          <p:attrName>style.visibility</p:attrName>
                                        </p:attrNameLst>
                                      </p:cBhvr>
                                      <p:to>
                                        <p:strVal val="hidden"/>
                                      </p:to>
                                    </p:set>
                                  </p:childTnLst>
                                </p:cTn>
                              </p:par>
                              <p:par>
                                <p:cTn id="48" presetID="37" presetClass="exit" presetSubtype="0" fill="hold" grpId="1" nodeType="withEffect">
                                  <p:stCondLst>
                                    <p:cond delay="0"/>
                                  </p:stCondLst>
                                  <p:childTnLst>
                                    <p:animEffect transition="out" filter="fade">
                                      <p:cBhvr>
                                        <p:cTn id="49" dur="1000"/>
                                        <p:tgtEl>
                                          <p:spTgt spid="10247"/>
                                        </p:tgtEl>
                                      </p:cBhvr>
                                    </p:animEffect>
                                    <p:anim calcmode="lin" valueType="num">
                                      <p:cBhvr>
                                        <p:cTn id="50" dur="1000"/>
                                        <p:tgtEl>
                                          <p:spTgt spid="10247"/>
                                        </p:tgtEl>
                                        <p:attrNameLst>
                                          <p:attrName>ppt_x</p:attrName>
                                        </p:attrNameLst>
                                      </p:cBhvr>
                                      <p:tavLst>
                                        <p:tav tm="0">
                                          <p:val>
                                            <p:strVal val="ppt_x"/>
                                          </p:val>
                                        </p:tav>
                                        <p:tav tm="100000">
                                          <p:val>
                                            <p:strVal val="ppt_x"/>
                                          </p:val>
                                        </p:tav>
                                      </p:tavLst>
                                    </p:anim>
                                    <p:anim calcmode="lin" valueType="num">
                                      <p:cBhvr>
                                        <p:cTn id="51" dur="100" decel="100000"/>
                                        <p:tgtEl>
                                          <p:spTgt spid="10247"/>
                                        </p:tgtEl>
                                        <p:attrNameLst>
                                          <p:attrName>ppt_y</p:attrName>
                                        </p:attrNameLst>
                                      </p:cBhvr>
                                      <p:tavLst>
                                        <p:tav tm="0">
                                          <p:val>
                                            <p:strVal val="ppt_y"/>
                                          </p:val>
                                        </p:tav>
                                        <p:tav tm="100000">
                                          <p:val>
                                            <p:strVal val="ppt_y-.03"/>
                                          </p:val>
                                        </p:tav>
                                      </p:tavLst>
                                    </p:anim>
                                    <p:anim calcmode="lin" valueType="num">
                                      <p:cBhvr>
                                        <p:cTn id="52" dur="900" accel="100000">
                                          <p:stCondLst>
                                            <p:cond delay="100"/>
                                          </p:stCondLst>
                                        </p:cTn>
                                        <p:tgtEl>
                                          <p:spTgt spid="10247"/>
                                        </p:tgtEl>
                                        <p:attrNameLst>
                                          <p:attrName>ppt_y</p:attrName>
                                        </p:attrNameLst>
                                      </p:cBhvr>
                                      <p:tavLst>
                                        <p:tav tm="0">
                                          <p:val>
                                            <p:strVal val="ppt_y"/>
                                          </p:val>
                                        </p:tav>
                                        <p:tav tm="100000">
                                          <p:val>
                                            <p:strVal val="ppt_y+1"/>
                                          </p:val>
                                        </p:tav>
                                      </p:tavLst>
                                    </p:anim>
                                    <p:set>
                                      <p:cBhvr>
                                        <p:cTn id="53" dur="1" fill="hold">
                                          <p:stCondLst>
                                            <p:cond delay="999"/>
                                          </p:stCondLst>
                                        </p:cTn>
                                        <p:tgtEl>
                                          <p:spTgt spid="10247"/>
                                        </p:tgtEl>
                                        <p:attrNameLst>
                                          <p:attrName>style.visibility</p:attrName>
                                        </p:attrNameLst>
                                      </p:cBhvr>
                                      <p:to>
                                        <p:strVal val="hidden"/>
                                      </p:to>
                                    </p:set>
                                  </p:childTnLst>
                                </p:cTn>
                              </p:par>
                              <p:par>
                                <p:cTn id="54" presetID="37" presetClass="exit" presetSubtype="0" fill="hold" grpId="1" nodeType="withEffect">
                                  <p:stCondLst>
                                    <p:cond delay="0"/>
                                  </p:stCondLst>
                                  <p:childTnLst>
                                    <p:animEffect transition="out" filter="fade">
                                      <p:cBhvr>
                                        <p:cTn id="55" dur="1000"/>
                                        <p:tgtEl>
                                          <p:spTgt spid="10248"/>
                                        </p:tgtEl>
                                      </p:cBhvr>
                                    </p:animEffect>
                                    <p:anim calcmode="lin" valueType="num">
                                      <p:cBhvr>
                                        <p:cTn id="56" dur="1000"/>
                                        <p:tgtEl>
                                          <p:spTgt spid="10248"/>
                                        </p:tgtEl>
                                        <p:attrNameLst>
                                          <p:attrName>ppt_x</p:attrName>
                                        </p:attrNameLst>
                                      </p:cBhvr>
                                      <p:tavLst>
                                        <p:tav tm="0">
                                          <p:val>
                                            <p:strVal val="ppt_x"/>
                                          </p:val>
                                        </p:tav>
                                        <p:tav tm="100000">
                                          <p:val>
                                            <p:strVal val="ppt_x"/>
                                          </p:val>
                                        </p:tav>
                                      </p:tavLst>
                                    </p:anim>
                                    <p:anim calcmode="lin" valueType="num">
                                      <p:cBhvr>
                                        <p:cTn id="57" dur="100" decel="100000"/>
                                        <p:tgtEl>
                                          <p:spTgt spid="10248"/>
                                        </p:tgtEl>
                                        <p:attrNameLst>
                                          <p:attrName>ppt_y</p:attrName>
                                        </p:attrNameLst>
                                      </p:cBhvr>
                                      <p:tavLst>
                                        <p:tav tm="0">
                                          <p:val>
                                            <p:strVal val="ppt_y"/>
                                          </p:val>
                                        </p:tav>
                                        <p:tav tm="100000">
                                          <p:val>
                                            <p:strVal val="ppt_y-.03"/>
                                          </p:val>
                                        </p:tav>
                                      </p:tavLst>
                                    </p:anim>
                                    <p:anim calcmode="lin" valueType="num">
                                      <p:cBhvr>
                                        <p:cTn id="58" dur="900" accel="100000">
                                          <p:stCondLst>
                                            <p:cond delay="100"/>
                                          </p:stCondLst>
                                        </p:cTn>
                                        <p:tgtEl>
                                          <p:spTgt spid="10248"/>
                                        </p:tgtEl>
                                        <p:attrNameLst>
                                          <p:attrName>ppt_y</p:attrName>
                                        </p:attrNameLst>
                                      </p:cBhvr>
                                      <p:tavLst>
                                        <p:tav tm="0">
                                          <p:val>
                                            <p:strVal val="ppt_y"/>
                                          </p:val>
                                        </p:tav>
                                        <p:tav tm="100000">
                                          <p:val>
                                            <p:strVal val="ppt_y+1"/>
                                          </p:val>
                                        </p:tav>
                                      </p:tavLst>
                                    </p:anim>
                                    <p:set>
                                      <p:cBhvr>
                                        <p:cTn id="59" dur="1" fill="hold">
                                          <p:stCondLst>
                                            <p:cond delay="999"/>
                                          </p:stCondLst>
                                        </p:cTn>
                                        <p:tgtEl>
                                          <p:spTgt spid="1024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grpId="0" nodeType="clickEffect">
                                  <p:stCondLst>
                                    <p:cond delay="0"/>
                                  </p:stCondLst>
                                  <p:childTnLst>
                                    <p:set>
                                      <p:cBhvr>
                                        <p:cTn id="63" dur="1" fill="hold">
                                          <p:stCondLst>
                                            <p:cond delay="0"/>
                                          </p:stCondLst>
                                        </p:cTn>
                                        <p:tgtEl>
                                          <p:spTgt spid="10257"/>
                                        </p:tgtEl>
                                        <p:attrNameLst>
                                          <p:attrName>style.visibility</p:attrName>
                                        </p:attrNameLst>
                                      </p:cBhvr>
                                      <p:to>
                                        <p:strVal val="visible"/>
                                      </p:to>
                                    </p:set>
                                    <p:animEffect transition="in" filter="wedge">
                                      <p:cBhvr>
                                        <p:cTn id="64" dur="2000"/>
                                        <p:tgtEl>
                                          <p:spTgt spid="10257"/>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grpId="0" nodeType="clickEffect">
                                  <p:stCondLst>
                                    <p:cond delay="0"/>
                                  </p:stCondLst>
                                  <p:childTnLst>
                                    <p:set>
                                      <p:cBhvr>
                                        <p:cTn id="68" dur="1" fill="hold">
                                          <p:stCondLst>
                                            <p:cond delay="0"/>
                                          </p:stCondLst>
                                        </p:cTn>
                                        <p:tgtEl>
                                          <p:spTgt spid="10249"/>
                                        </p:tgtEl>
                                        <p:attrNameLst>
                                          <p:attrName>style.visibility</p:attrName>
                                        </p:attrNameLst>
                                      </p:cBhvr>
                                      <p:to>
                                        <p:strVal val="visible"/>
                                      </p:to>
                                    </p:set>
                                    <p:animEffect transition="in" filter="strips(downLeft)">
                                      <p:cBhvr>
                                        <p:cTn id="69" dur="500"/>
                                        <p:tgtEl>
                                          <p:spTgt spid="10249"/>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12" fill="hold" grpId="0" nodeType="clickEffect">
                                  <p:stCondLst>
                                    <p:cond delay="0"/>
                                  </p:stCondLst>
                                  <p:childTnLst>
                                    <p:set>
                                      <p:cBhvr>
                                        <p:cTn id="73" dur="1" fill="hold">
                                          <p:stCondLst>
                                            <p:cond delay="0"/>
                                          </p:stCondLst>
                                        </p:cTn>
                                        <p:tgtEl>
                                          <p:spTgt spid="10252"/>
                                        </p:tgtEl>
                                        <p:attrNameLst>
                                          <p:attrName>style.visibility</p:attrName>
                                        </p:attrNameLst>
                                      </p:cBhvr>
                                      <p:to>
                                        <p:strVal val="visible"/>
                                      </p:to>
                                    </p:set>
                                    <p:animEffect transition="in" filter="strips(downLeft)">
                                      <p:cBhvr>
                                        <p:cTn id="74" dur="500"/>
                                        <p:tgtEl>
                                          <p:spTgt spid="10252"/>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grpId="0" nodeType="clickEffect">
                                  <p:stCondLst>
                                    <p:cond delay="0"/>
                                  </p:stCondLst>
                                  <p:childTnLst>
                                    <p:set>
                                      <p:cBhvr>
                                        <p:cTn id="78" dur="1" fill="hold">
                                          <p:stCondLst>
                                            <p:cond delay="0"/>
                                          </p:stCondLst>
                                        </p:cTn>
                                        <p:tgtEl>
                                          <p:spTgt spid="10260"/>
                                        </p:tgtEl>
                                        <p:attrNameLst>
                                          <p:attrName>style.visibility</p:attrName>
                                        </p:attrNameLst>
                                      </p:cBhvr>
                                      <p:to>
                                        <p:strVal val="visible"/>
                                      </p:to>
                                    </p:set>
                                    <p:animEffect transition="in" filter="strips(downLeft)">
                                      <p:cBhvr>
                                        <p:cTn id="79" dur="500"/>
                                        <p:tgtEl>
                                          <p:spTgt spid="10260"/>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grpId="0" nodeType="clickEffect">
                                  <p:stCondLst>
                                    <p:cond delay="0"/>
                                  </p:stCondLst>
                                  <p:childTnLst>
                                    <p:set>
                                      <p:cBhvr>
                                        <p:cTn id="83" dur="1" fill="hold">
                                          <p:stCondLst>
                                            <p:cond delay="0"/>
                                          </p:stCondLst>
                                        </p:cTn>
                                        <p:tgtEl>
                                          <p:spTgt spid="10261"/>
                                        </p:tgtEl>
                                        <p:attrNameLst>
                                          <p:attrName>style.visibility</p:attrName>
                                        </p:attrNameLst>
                                      </p:cBhvr>
                                      <p:to>
                                        <p:strVal val="visible"/>
                                      </p:to>
                                    </p:set>
                                    <p:animEffect transition="in" filter="strips(downLeft)">
                                      <p:cBhvr>
                                        <p:cTn id="84" dur="500"/>
                                        <p:tgtEl>
                                          <p:spTgt spid="10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4" grpId="1" animBg="1"/>
      <p:bldP spid="10245" grpId="0" animBg="1"/>
      <p:bldP spid="10245" grpId="1" animBg="1"/>
      <p:bldP spid="10246" grpId="0" animBg="1"/>
      <p:bldP spid="10246" grpId="1" animBg="1"/>
      <p:bldP spid="10247" grpId="0" animBg="1"/>
      <p:bldP spid="10247" grpId="1" animBg="1"/>
      <p:bldP spid="10248" grpId="0" animBg="1"/>
      <p:bldP spid="10248" grpId="1" animBg="1"/>
      <p:bldP spid="10249" grpId="0" animBg="1"/>
      <p:bldP spid="10252" grpId="0" animBg="1"/>
      <p:bldP spid="10257" grpId="0" animBg="1"/>
      <p:bldP spid="10260" grpId="0" animBg="1"/>
      <p:bldP spid="102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75AF59AE-84CC-4420-BD23-9194EAE7B8DE}"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C872B064-DE55-44AF-A14C-C7D2B5B2D95D}" type="slidenum">
              <a:rPr lang="en-US" altLang="zh-CN"/>
              <a:pPr/>
              <a:t>20</a:t>
            </a:fld>
            <a:endParaRPr lang="en-US" altLang="zh-CN"/>
          </a:p>
        </p:txBody>
      </p:sp>
      <p:sp>
        <p:nvSpPr>
          <p:cNvPr id="159746" name="Rectangle 2"/>
          <p:cNvSpPr>
            <a:spLocks noGrp="1" noChangeArrowheads="1"/>
          </p:cNvSpPr>
          <p:nvPr>
            <p:ph type="title"/>
          </p:nvPr>
        </p:nvSpPr>
        <p:spPr/>
        <p:txBody>
          <a:bodyPr/>
          <a:lstStyle/>
          <a:p>
            <a:r>
              <a:rPr lang="zh-CN" altLang="en-US" dirty="0"/>
              <a:t>从国内市场看软件（</a:t>
            </a:r>
            <a:r>
              <a:rPr lang="en-US" altLang="zh-CN" dirty="0"/>
              <a:t>2</a:t>
            </a:r>
            <a:r>
              <a:rPr lang="zh-CN" altLang="en-US" dirty="0"/>
              <a:t>）</a:t>
            </a:r>
          </a:p>
        </p:txBody>
      </p:sp>
      <p:sp>
        <p:nvSpPr>
          <p:cNvPr id="159747" name="Rectangle 3"/>
          <p:cNvSpPr>
            <a:spLocks noGrp="1" noChangeArrowheads="1"/>
          </p:cNvSpPr>
          <p:nvPr>
            <p:ph type="body" idx="1"/>
          </p:nvPr>
        </p:nvSpPr>
        <p:spPr>
          <a:xfrm>
            <a:off x="468313" y="1052513"/>
            <a:ext cx="8294687" cy="5500687"/>
          </a:xfrm>
        </p:spPr>
        <p:txBody>
          <a:bodyPr/>
          <a:lstStyle/>
          <a:p>
            <a:r>
              <a:rPr lang="en-US" altLang="zh-CN" sz="2400" dirty="0">
                <a:solidFill>
                  <a:srgbClr val="0000FF"/>
                </a:solidFill>
              </a:rPr>
              <a:t>【</a:t>
            </a:r>
            <a:r>
              <a:rPr lang="zh-CN" altLang="en-US" sz="2400" dirty="0">
                <a:solidFill>
                  <a:srgbClr val="0000FF"/>
                </a:solidFill>
              </a:rPr>
              <a:t>软件服务模式</a:t>
            </a:r>
            <a:r>
              <a:rPr lang="en-US" altLang="zh-CN" sz="2400" dirty="0">
                <a:solidFill>
                  <a:srgbClr val="0000FF"/>
                </a:solidFill>
              </a:rPr>
              <a:t>】</a:t>
            </a:r>
          </a:p>
          <a:p>
            <a:pPr lvl="1"/>
            <a:r>
              <a:rPr lang="zh-CN" altLang="en-US" sz="2200" dirty="0">
                <a:solidFill>
                  <a:srgbClr val="0000FF"/>
                </a:solidFill>
              </a:rPr>
              <a:t>业务流程外包</a:t>
            </a:r>
            <a:r>
              <a:rPr lang="en-US" altLang="zh-CN" sz="2200" dirty="0"/>
              <a:t>(</a:t>
            </a:r>
            <a:r>
              <a:rPr lang="en-US" altLang="zh-CN" sz="2200" dirty="0">
                <a:solidFill>
                  <a:srgbClr val="0000FF"/>
                </a:solidFill>
              </a:rPr>
              <a:t>B</a:t>
            </a:r>
            <a:r>
              <a:rPr lang="en-US" altLang="zh-CN" sz="2200" dirty="0"/>
              <a:t>usiness </a:t>
            </a:r>
            <a:r>
              <a:rPr lang="en-US" altLang="zh-CN" sz="2200" dirty="0">
                <a:solidFill>
                  <a:srgbClr val="0000FF"/>
                </a:solidFill>
              </a:rPr>
              <a:t>P</a:t>
            </a:r>
            <a:r>
              <a:rPr lang="en-US" altLang="zh-CN" sz="2200" dirty="0"/>
              <a:t>rocess </a:t>
            </a:r>
            <a:r>
              <a:rPr lang="en-US" altLang="zh-CN" sz="2200" dirty="0">
                <a:solidFill>
                  <a:srgbClr val="0000FF"/>
                </a:solidFill>
              </a:rPr>
              <a:t>O</a:t>
            </a:r>
            <a:r>
              <a:rPr lang="en-US" altLang="zh-CN" sz="2200" dirty="0"/>
              <a:t>utsourcing)</a:t>
            </a:r>
          </a:p>
          <a:p>
            <a:pPr lvl="2"/>
            <a:r>
              <a:rPr lang="zh-CN" altLang="en-US" sz="2200" dirty="0">
                <a:solidFill>
                  <a:srgbClr val="CC0000"/>
                </a:solidFill>
              </a:rPr>
              <a:t>东软</a:t>
            </a:r>
            <a:r>
              <a:rPr lang="zh-CN" altLang="en-US" dirty="0"/>
              <a:t>为海尔提供的</a:t>
            </a:r>
            <a:r>
              <a:rPr lang="en-US" altLang="zh-CN" dirty="0"/>
              <a:t>IT</a:t>
            </a:r>
            <a:r>
              <a:rPr lang="zh-CN" altLang="en-US" dirty="0"/>
              <a:t>系统维护服务内容涉及</a:t>
            </a:r>
            <a:r>
              <a:rPr lang="zh-CN" altLang="en-US" sz="2200" dirty="0">
                <a:solidFill>
                  <a:srgbClr val="CC0000"/>
                </a:solidFill>
              </a:rPr>
              <a:t>海尔集团</a:t>
            </a:r>
            <a:r>
              <a:rPr lang="zh-CN" altLang="en-US" dirty="0"/>
              <a:t>商流及</a:t>
            </a:r>
            <a:r>
              <a:rPr lang="en-US" altLang="zh-CN" dirty="0"/>
              <a:t>42</a:t>
            </a:r>
            <a:r>
              <a:rPr lang="zh-CN" altLang="en-US" dirty="0"/>
              <a:t>家工贸的计算机、外设、网络设备、电信电话交换机、操作系统、</a:t>
            </a:r>
            <a:r>
              <a:rPr lang="zh-CN" altLang="en-US" sz="2200" dirty="0">
                <a:solidFill>
                  <a:srgbClr val="CC0000"/>
                </a:solidFill>
              </a:rPr>
              <a:t>顾客服务系统</a:t>
            </a:r>
            <a:r>
              <a:rPr lang="zh-CN" altLang="en-US" dirty="0"/>
              <a:t>、</a:t>
            </a:r>
            <a:r>
              <a:rPr lang="zh-CN" altLang="en-US" sz="2200" dirty="0">
                <a:solidFill>
                  <a:srgbClr val="CC0000"/>
                </a:solidFill>
              </a:rPr>
              <a:t>电话中心系统</a:t>
            </a:r>
            <a:r>
              <a:rPr lang="zh-CN" altLang="en-US" dirty="0"/>
              <a:t>、</a:t>
            </a:r>
            <a:r>
              <a:rPr lang="zh-CN" altLang="en-US" sz="2200" dirty="0">
                <a:solidFill>
                  <a:srgbClr val="CC0000"/>
                </a:solidFill>
              </a:rPr>
              <a:t>分销系统</a:t>
            </a:r>
            <a:r>
              <a:rPr lang="zh-CN" altLang="en-US" dirty="0"/>
              <a:t>维护与维修以及对系统管理人员的技术培训，远程、现场、电话技术支持等。</a:t>
            </a:r>
          </a:p>
          <a:p>
            <a:pPr lvl="1"/>
            <a:r>
              <a:rPr lang="zh-CN" altLang="en-US" sz="2200" dirty="0">
                <a:solidFill>
                  <a:srgbClr val="0000FF"/>
                </a:solidFill>
              </a:rPr>
              <a:t>数据中心</a:t>
            </a:r>
            <a:r>
              <a:rPr lang="en-US" altLang="zh-CN" sz="2200" dirty="0"/>
              <a:t>(</a:t>
            </a:r>
            <a:r>
              <a:rPr lang="en-US" altLang="zh-CN" sz="2200" dirty="0">
                <a:solidFill>
                  <a:srgbClr val="0000FF"/>
                </a:solidFill>
              </a:rPr>
              <a:t>I</a:t>
            </a:r>
            <a:r>
              <a:rPr lang="en-US" altLang="zh-CN" sz="2200" dirty="0"/>
              <a:t>nformation </a:t>
            </a:r>
            <a:r>
              <a:rPr lang="en-US" altLang="zh-CN" sz="2200" dirty="0">
                <a:solidFill>
                  <a:srgbClr val="0000FF"/>
                </a:solidFill>
              </a:rPr>
              <a:t>T</a:t>
            </a:r>
            <a:r>
              <a:rPr lang="en-US" altLang="zh-CN" sz="2200" dirty="0"/>
              <a:t>echnology </a:t>
            </a:r>
            <a:r>
              <a:rPr lang="en-US" altLang="zh-CN" sz="2200" dirty="0">
                <a:solidFill>
                  <a:srgbClr val="0000FF"/>
                </a:solidFill>
              </a:rPr>
              <a:t>O</a:t>
            </a:r>
            <a:r>
              <a:rPr lang="en-US" altLang="zh-CN" sz="2200" dirty="0"/>
              <a:t>utsourcing</a:t>
            </a:r>
            <a:r>
              <a:rPr lang="zh-CN" altLang="en-US" sz="2200" dirty="0"/>
              <a:t>的一种</a:t>
            </a:r>
            <a:r>
              <a:rPr lang="en-US" altLang="zh-CN" sz="2200" dirty="0"/>
              <a:t>)</a:t>
            </a:r>
            <a:endParaRPr lang="en-US" altLang="zh-CN" sz="2200" dirty="0">
              <a:solidFill>
                <a:srgbClr val="0000FF"/>
              </a:solidFill>
            </a:endParaRPr>
          </a:p>
          <a:p>
            <a:pPr lvl="2"/>
            <a:r>
              <a:rPr lang="zh-CN" altLang="en-US" sz="2200" dirty="0"/>
              <a:t>为客户提供</a:t>
            </a:r>
            <a:r>
              <a:rPr lang="zh-CN" altLang="en-US" sz="2200" dirty="0">
                <a:solidFill>
                  <a:srgbClr val="CC0000"/>
                </a:solidFill>
              </a:rPr>
              <a:t>主机托管、主机租赁</a:t>
            </a:r>
            <a:r>
              <a:rPr lang="zh-CN" altLang="en-US" sz="2200" dirty="0"/>
              <a:t>等资源出租，以及</a:t>
            </a:r>
            <a:r>
              <a:rPr lang="zh-CN" altLang="en-US" sz="2200" dirty="0">
                <a:solidFill>
                  <a:srgbClr val="CC0000"/>
                </a:solidFill>
              </a:rPr>
              <a:t>系统监控、现场服务、安全及应用服务、数据备份</a:t>
            </a:r>
            <a:r>
              <a:rPr lang="zh-CN" altLang="en-US" sz="2200" dirty="0"/>
              <a:t>等增值服务</a:t>
            </a:r>
            <a:r>
              <a:rPr lang="zh-CN" altLang="en-US" sz="2200" dirty="0" smtClean="0"/>
              <a:t>；</a:t>
            </a:r>
            <a:endParaRPr lang="zh-CN" altLang="en-US" sz="2200" dirty="0"/>
          </a:p>
        </p:txBody>
      </p:sp>
      <p:grpSp>
        <p:nvGrpSpPr>
          <p:cNvPr id="159751" name="Group 7"/>
          <p:cNvGrpSpPr>
            <a:grpSpLocks/>
          </p:cNvGrpSpPr>
          <p:nvPr/>
        </p:nvGrpSpPr>
        <p:grpSpPr bwMode="auto">
          <a:xfrm>
            <a:off x="3200400" y="152400"/>
            <a:ext cx="5257800" cy="1104900"/>
            <a:chOff x="2016" y="96"/>
            <a:chExt cx="3312" cy="696"/>
          </a:xfrm>
        </p:grpSpPr>
        <p:pic>
          <p:nvPicPr>
            <p:cNvPr id="159749" name="Picture 5" descr="logo"/>
            <p:cNvPicPr>
              <a:picLocks noChangeAspect="1" noChangeArrowheads="1"/>
            </p:cNvPicPr>
            <p:nvPr/>
          </p:nvPicPr>
          <p:blipFill>
            <a:blip r:embed="rId3" cstate="print"/>
            <a:srcRect/>
            <a:stretch>
              <a:fillRect/>
            </a:stretch>
          </p:blipFill>
          <p:spPr bwMode="auto">
            <a:xfrm>
              <a:off x="4176" y="96"/>
              <a:ext cx="1152" cy="696"/>
            </a:xfrm>
            <a:prstGeom prst="rect">
              <a:avLst/>
            </a:prstGeom>
            <a:noFill/>
          </p:spPr>
        </p:pic>
        <p:pic>
          <p:nvPicPr>
            <p:cNvPr id="159750" name="Picture 6" descr="1_135636_1"/>
            <p:cNvPicPr>
              <a:picLocks noChangeAspect="1" noChangeArrowheads="1"/>
            </p:cNvPicPr>
            <p:nvPr/>
          </p:nvPicPr>
          <p:blipFill>
            <a:blip r:embed="rId4" cstate="print"/>
            <a:srcRect t="23814" r="14285" b="31201"/>
            <a:stretch>
              <a:fillRect/>
            </a:stretch>
          </p:blipFill>
          <p:spPr bwMode="auto">
            <a:xfrm>
              <a:off x="2016" y="96"/>
              <a:ext cx="2160" cy="680"/>
            </a:xfrm>
            <a:prstGeom prst="rect">
              <a:avLst/>
            </a:prstGeom>
            <a:noFill/>
          </p:spPr>
        </p:pic>
      </p:grpSp>
    </p:spTree>
    <p:extLst>
      <p:ext uri="{BB962C8B-B14F-4D97-AF65-F5344CB8AC3E}">
        <p14:creationId xmlns:p14="http://schemas.microsoft.com/office/powerpoint/2010/main" val="2089331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GOOGLE</a:t>
            </a:r>
            <a:r>
              <a:rPr lang="zh-CN" altLang="en-US" dirty="0" smtClean="0"/>
              <a:t>数据中心</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21</a:t>
            </a:fld>
            <a:endParaRPr lang="en-US" altLang="zh-CN"/>
          </a:p>
        </p:txBody>
      </p:sp>
      <p:pic>
        <p:nvPicPr>
          <p:cNvPr id="6" name="Picture 2" descr="http://www.guao.hk/wp-content/uploads/2012/10/GOOGLE_CBF_0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52513"/>
            <a:ext cx="4038600" cy="2689708"/>
          </a:xfrm>
          <a:prstGeom prst="rect">
            <a:avLst/>
          </a:prstGeom>
          <a:noFill/>
          <a:extLst>
            <a:ext uri="{909E8E84-426E-40DD-AFC4-6F175D3DCCD1}">
              <a14:hiddenFill xmlns:a14="http://schemas.microsoft.com/office/drawing/2010/main">
                <a:solidFill>
                  <a:srgbClr val="FFFFFF"/>
                </a:solidFill>
              </a14:hiddenFill>
            </a:ext>
          </a:extLst>
        </p:spPr>
      </p:pic>
      <p:pic>
        <p:nvPicPr>
          <p:cNvPr id="276482" name="Picture 2" descr="http://images.takungpao.com/2014/0210/201402100955578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238" y="1052514"/>
            <a:ext cx="4034562" cy="2689708"/>
          </a:xfrm>
          <a:prstGeom prst="rect">
            <a:avLst/>
          </a:prstGeom>
          <a:noFill/>
          <a:extLst>
            <a:ext uri="{909E8E84-426E-40DD-AFC4-6F175D3DCCD1}">
              <a14:hiddenFill xmlns:a14="http://schemas.microsoft.com/office/drawing/2010/main">
                <a:solidFill>
                  <a:srgbClr val="FFFFFF"/>
                </a:solidFill>
              </a14:hiddenFill>
            </a:ext>
          </a:extLst>
        </p:spPr>
      </p:pic>
      <p:pic>
        <p:nvPicPr>
          <p:cNvPr id="276484" name="Picture 4" descr="http://www.pplock.com/uploads/2012/10/20/google-datacenter-te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90901"/>
            <a:ext cx="4035425" cy="2683558"/>
          </a:xfrm>
          <a:prstGeom prst="rect">
            <a:avLst/>
          </a:prstGeom>
          <a:noFill/>
          <a:extLst>
            <a:ext uri="{909E8E84-426E-40DD-AFC4-6F175D3DCCD1}">
              <a14:hiddenFill xmlns:a14="http://schemas.microsoft.com/office/drawing/2010/main">
                <a:solidFill>
                  <a:srgbClr val="FFFFFF"/>
                </a:solidFill>
              </a14:hiddenFill>
            </a:ext>
          </a:extLst>
        </p:spPr>
      </p:pic>
      <p:pic>
        <p:nvPicPr>
          <p:cNvPr id="276486" name="Picture 6" descr="http://himg2.huanqiu.com/attachment2010/2012/1024/2012102402525076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368" y="3890901"/>
            <a:ext cx="4001432" cy="266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80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软件众包平台</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22</a:t>
            </a:fld>
            <a:endParaRPr lang="en-US" altLang="zh-CN"/>
          </a:p>
        </p:txBody>
      </p:sp>
      <p:pic>
        <p:nvPicPr>
          <p:cNvPr id="7" name="图片 6"/>
          <p:cNvPicPr>
            <a:picLocks noChangeAspect="1"/>
          </p:cNvPicPr>
          <p:nvPr/>
        </p:nvPicPr>
        <p:blipFill>
          <a:blip r:embed="rId2"/>
          <a:stretch>
            <a:fillRect/>
          </a:stretch>
        </p:blipFill>
        <p:spPr>
          <a:xfrm>
            <a:off x="3962400" y="1752600"/>
            <a:ext cx="4745275" cy="4191000"/>
          </a:xfrm>
          <a:prstGeom prst="rect">
            <a:avLst/>
          </a:prstGeom>
        </p:spPr>
      </p:pic>
      <p:sp>
        <p:nvSpPr>
          <p:cNvPr id="8" name="矩形 7"/>
          <p:cNvSpPr/>
          <p:nvPr/>
        </p:nvSpPr>
        <p:spPr>
          <a:xfrm>
            <a:off x="4038600" y="1169886"/>
            <a:ext cx="4290405" cy="492443"/>
          </a:xfrm>
          <a:prstGeom prst="rect">
            <a:avLst/>
          </a:prstGeom>
        </p:spPr>
        <p:txBody>
          <a:bodyPr wrap="none">
            <a:spAutoFit/>
          </a:bodyPr>
          <a:lstStyle/>
          <a:p>
            <a:r>
              <a:rPr lang="zh-CN" altLang="en-US" dirty="0"/>
              <a:t>https://www.elance.com/</a:t>
            </a:r>
          </a:p>
        </p:txBody>
      </p:sp>
      <p:sp>
        <p:nvSpPr>
          <p:cNvPr id="3" name="矩形 2"/>
          <p:cNvSpPr/>
          <p:nvPr/>
        </p:nvSpPr>
        <p:spPr>
          <a:xfrm>
            <a:off x="304800" y="1752600"/>
            <a:ext cx="3200400" cy="2868478"/>
          </a:xfrm>
          <a:prstGeom prst="rect">
            <a:avLst/>
          </a:prstGeom>
        </p:spPr>
        <p:txBody>
          <a:bodyPr wrap="square">
            <a:spAutoFit/>
          </a:bodyPr>
          <a:lstStyle/>
          <a:p>
            <a:r>
              <a:rPr lang="zh-CN" altLang="en-US" sz="2200" dirty="0">
                <a:solidFill>
                  <a:srgbClr val="0000FF"/>
                </a:solidFill>
                <a:latin typeface="+mn-lt"/>
                <a:ea typeface="+mn-ea"/>
              </a:rPr>
              <a:t>众</a:t>
            </a:r>
            <a:r>
              <a:rPr lang="zh-CN" altLang="en-US" sz="2200" dirty="0" smtClean="0">
                <a:solidFill>
                  <a:srgbClr val="0000FF"/>
                </a:solidFill>
                <a:latin typeface="+mn-lt"/>
                <a:ea typeface="+mn-ea"/>
              </a:rPr>
              <a:t>包</a:t>
            </a:r>
            <a:endParaRPr lang="en-US" altLang="zh-CN" sz="2200" dirty="0" smtClean="0">
              <a:solidFill>
                <a:srgbClr val="0000FF"/>
              </a:solidFill>
              <a:latin typeface="+mn-lt"/>
              <a:ea typeface="+mn-ea"/>
            </a:endParaRPr>
          </a:p>
          <a:p>
            <a:pPr lvl="1"/>
            <a:r>
              <a:rPr lang="zh-CN" altLang="en-US" sz="2200" dirty="0" smtClean="0">
                <a:latin typeface="+mn-lt"/>
                <a:ea typeface="+mn-ea"/>
              </a:rPr>
              <a:t>指一</a:t>
            </a:r>
            <a:r>
              <a:rPr lang="zh-CN" altLang="en-US" sz="2200" dirty="0">
                <a:latin typeface="+mn-lt"/>
                <a:ea typeface="+mn-ea"/>
              </a:rPr>
              <a:t>个公司或机构把过去由员工执行的工作任务</a:t>
            </a:r>
            <a:r>
              <a:rPr lang="en-US" altLang="zh-CN" sz="2200" dirty="0" smtClean="0">
                <a:latin typeface="+mn-lt"/>
                <a:ea typeface="+mn-ea"/>
              </a:rPr>
              <a:t>, </a:t>
            </a:r>
            <a:r>
              <a:rPr lang="zh-CN" altLang="en-US" sz="2200" dirty="0" smtClean="0">
                <a:latin typeface="+mn-lt"/>
                <a:ea typeface="+mn-ea"/>
              </a:rPr>
              <a:t>以</a:t>
            </a:r>
            <a:r>
              <a:rPr lang="zh-CN" altLang="en-US" sz="2200" dirty="0">
                <a:latin typeface="+mn-lt"/>
                <a:ea typeface="+mn-ea"/>
              </a:rPr>
              <a:t>自由自愿的形式外包给非特定的</a:t>
            </a:r>
            <a:r>
              <a:rPr lang="en-US" altLang="zh-CN" sz="2200" dirty="0">
                <a:latin typeface="+mn-lt"/>
                <a:ea typeface="+mn-ea"/>
              </a:rPr>
              <a:t>(</a:t>
            </a:r>
            <a:r>
              <a:rPr lang="zh-CN" altLang="en-US" sz="2200" dirty="0">
                <a:latin typeface="+mn-lt"/>
                <a:ea typeface="+mn-ea"/>
              </a:rPr>
              <a:t>而且通常是大型的</a:t>
            </a:r>
            <a:r>
              <a:rPr lang="en-US" altLang="zh-CN" sz="2200" dirty="0">
                <a:latin typeface="+mn-lt"/>
                <a:ea typeface="+mn-ea"/>
              </a:rPr>
              <a:t>)</a:t>
            </a:r>
            <a:r>
              <a:rPr lang="zh-CN" altLang="en-US" sz="2200" dirty="0">
                <a:latin typeface="+mn-lt"/>
                <a:ea typeface="+mn-ea"/>
              </a:rPr>
              <a:t>大众网络的</a:t>
            </a:r>
            <a:r>
              <a:rPr lang="zh-CN" altLang="en-US" sz="2200" dirty="0" smtClean="0">
                <a:latin typeface="+mn-lt"/>
                <a:ea typeface="+mn-ea"/>
              </a:rPr>
              <a:t>做法</a:t>
            </a:r>
            <a:r>
              <a:rPr lang="en-US" altLang="zh-CN" sz="2200" dirty="0">
                <a:latin typeface="+mn-lt"/>
                <a:ea typeface="+mn-ea"/>
              </a:rPr>
              <a:t>.</a:t>
            </a:r>
            <a:endParaRPr lang="zh-CN" altLang="en-US" sz="2200" dirty="0">
              <a:latin typeface="+mn-lt"/>
              <a:ea typeface="+mn-ea"/>
            </a:endParaRPr>
          </a:p>
        </p:txBody>
      </p:sp>
    </p:spTree>
    <p:extLst>
      <p:ext uri="{BB962C8B-B14F-4D97-AF65-F5344CB8AC3E}">
        <p14:creationId xmlns:p14="http://schemas.microsoft.com/office/powerpoint/2010/main" val="4113303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软件众包平台</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23</a:t>
            </a:fld>
            <a:endParaRPr lang="en-US" altLang="zh-CN"/>
          </a:p>
        </p:txBody>
      </p:sp>
      <p:sp>
        <p:nvSpPr>
          <p:cNvPr id="8" name="矩形 7"/>
          <p:cNvSpPr/>
          <p:nvPr/>
        </p:nvSpPr>
        <p:spPr>
          <a:xfrm>
            <a:off x="2897384" y="985209"/>
            <a:ext cx="3038011" cy="492443"/>
          </a:xfrm>
          <a:prstGeom prst="rect">
            <a:avLst/>
          </a:prstGeom>
        </p:spPr>
        <p:txBody>
          <a:bodyPr wrap="none">
            <a:spAutoFit/>
          </a:bodyPr>
          <a:lstStyle/>
          <a:p>
            <a:r>
              <a:rPr lang="en-US" altLang="zh-CN" dirty="0"/>
              <a:t>http://zt.zbj.com/</a:t>
            </a:r>
            <a:endParaRPr lang="zh-CN" altLang="en-US" dirty="0"/>
          </a:p>
        </p:txBody>
      </p:sp>
      <p:pic>
        <p:nvPicPr>
          <p:cNvPr id="9" name="图片 8"/>
          <p:cNvPicPr>
            <a:picLocks noChangeAspect="1"/>
          </p:cNvPicPr>
          <p:nvPr/>
        </p:nvPicPr>
        <p:blipFill>
          <a:blip r:embed="rId2"/>
          <a:stretch>
            <a:fillRect/>
          </a:stretch>
        </p:blipFill>
        <p:spPr>
          <a:xfrm>
            <a:off x="583774" y="1447800"/>
            <a:ext cx="7924800" cy="5053496"/>
          </a:xfrm>
          <a:prstGeom prst="rect">
            <a:avLst/>
          </a:prstGeom>
        </p:spPr>
      </p:pic>
    </p:spTree>
    <p:extLst>
      <p:ext uri="{BB962C8B-B14F-4D97-AF65-F5344CB8AC3E}">
        <p14:creationId xmlns:p14="http://schemas.microsoft.com/office/powerpoint/2010/main" val="40117256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0" name="Picture 10" descr="C:\Users\张博\Desktop\4545346.jpg"/>
          <p:cNvPicPr>
            <a:picLocks noChangeAspect="1" noChangeArrowheads="1"/>
          </p:cNvPicPr>
          <p:nvPr/>
        </p:nvPicPr>
        <p:blipFill>
          <a:blip r:embed="rId2" cstate="print"/>
          <a:srcRect/>
          <a:stretch>
            <a:fillRect/>
          </a:stretch>
        </p:blipFill>
        <p:spPr bwMode="auto">
          <a:xfrm>
            <a:off x="3962400" y="2743200"/>
            <a:ext cx="4352925" cy="2570163"/>
          </a:xfrm>
          <a:prstGeom prst="rect">
            <a:avLst/>
          </a:prstGeom>
          <a:noFill/>
        </p:spPr>
      </p:pic>
      <p:sp>
        <p:nvSpPr>
          <p:cNvPr id="8" name="日期占位符 3"/>
          <p:cNvSpPr>
            <a:spLocks noGrp="1"/>
          </p:cNvSpPr>
          <p:nvPr>
            <p:ph type="dt" sz="half" idx="10"/>
          </p:nvPr>
        </p:nvSpPr>
        <p:spPr/>
        <p:txBody>
          <a:bodyPr/>
          <a:lstStyle/>
          <a:p>
            <a:fld id="{2CD2A204-688D-4CC6-9468-82EE72AE843B}"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D50F34CB-E1C3-4E05-9554-B825870553DF}" type="slidenum">
              <a:rPr lang="en-US" altLang="zh-CN"/>
              <a:pPr/>
              <a:t>24</a:t>
            </a:fld>
            <a:endParaRPr lang="en-US" altLang="zh-CN"/>
          </a:p>
        </p:txBody>
      </p:sp>
      <p:sp>
        <p:nvSpPr>
          <p:cNvPr id="153602" name="Rectangle 2"/>
          <p:cNvSpPr>
            <a:spLocks noGrp="1" noChangeArrowheads="1"/>
          </p:cNvSpPr>
          <p:nvPr>
            <p:ph type="title"/>
          </p:nvPr>
        </p:nvSpPr>
        <p:spPr/>
        <p:txBody>
          <a:bodyPr/>
          <a:lstStyle/>
          <a:p>
            <a:r>
              <a:rPr lang="zh-CN" altLang="en-US"/>
              <a:t>从国内市场看软件（</a:t>
            </a:r>
            <a:r>
              <a:rPr lang="en-US" altLang="zh-CN"/>
              <a:t>3</a:t>
            </a:r>
            <a:r>
              <a:rPr lang="zh-CN" altLang="en-US"/>
              <a:t>）</a:t>
            </a:r>
          </a:p>
        </p:txBody>
      </p:sp>
      <p:sp>
        <p:nvSpPr>
          <p:cNvPr id="153603" name="Rectangle 3"/>
          <p:cNvSpPr>
            <a:spLocks noGrp="1" noChangeArrowheads="1"/>
          </p:cNvSpPr>
          <p:nvPr>
            <p:ph type="body" idx="1"/>
          </p:nvPr>
        </p:nvSpPr>
        <p:spPr/>
        <p:txBody>
          <a:bodyPr/>
          <a:lstStyle/>
          <a:p>
            <a:r>
              <a:rPr lang="zh-CN" altLang="en-US" dirty="0">
                <a:solidFill>
                  <a:srgbClr val="CC0000"/>
                </a:solidFill>
              </a:rPr>
              <a:t>游戏软件市场快速增长</a:t>
            </a:r>
          </a:p>
          <a:p>
            <a:pPr lvl="1"/>
            <a:r>
              <a:rPr lang="zh-CN" altLang="en-US" dirty="0">
                <a:solidFill>
                  <a:srgbClr val="0000FF"/>
                </a:solidFill>
              </a:rPr>
              <a:t>网络游戏</a:t>
            </a:r>
            <a:endParaRPr lang="zh-CN" altLang="en-US" dirty="0"/>
          </a:p>
          <a:p>
            <a:pPr lvl="1"/>
            <a:r>
              <a:rPr lang="zh-CN" altLang="en-US" dirty="0">
                <a:solidFill>
                  <a:srgbClr val="0000FF"/>
                </a:solidFill>
              </a:rPr>
              <a:t>手机游戏软件</a:t>
            </a:r>
            <a:endParaRPr lang="zh-CN" altLang="en-US" dirty="0"/>
          </a:p>
          <a:p>
            <a:pPr lvl="1"/>
            <a:r>
              <a:rPr lang="zh-CN" altLang="en-US" dirty="0">
                <a:solidFill>
                  <a:srgbClr val="0000FF"/>
                </a:solidFill>
              </a:rPr>
              <a:t>视频游戏软件</a:t>
            </a:r>
            <a:endParaRPr lang="zh-CN" altLang="en-US" dirty="0"/>
          </a:p>
        </p:txBody>
      </p:sp>
      <p:sp>
        <p:nvSpPr>
          <p:cNvPr id="153604" name="Rectangle 4"/>
          <p:cNvSpPr>
            <a:spLocks noChangeArrowheads="1"/>
          </p:cNvSpPr>
          <p:nvPr/>
        </p:nvSpPr>
        <p:spPr bwMode="auto">
          <a:xfrm>
            <a:off x="3810000" y="1600200"/>
            <a:ext cx="4800600" cy="9144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sz="2400">
                <a:solidFill>
                  <a:srgbClr val="CC0000"/>
                </a:solidFill>
                <a:latin typeface="黑体" pitchFamily="2" charset="-122"/>
              </a:rPr>
              <a:t>我国网络游戏市场规模突破一百亿</a:t>
            </a:r>
          </a:p>
        </p:txBody>
      </p:sp>
      <p:pic>
        <p:nvPicPr>
          <p:cNvPr id="153606" name="Picture 6" descr="200911090915163651"/>
          <p:cNvPicPr>
            <a:picLocks noChangeAspect="1" noChangeArrowheads="1"/>
          </p:cNvPicPr>
          <p:nvPr/>
        </p:nvPicPr>
        <p:blipFill>
          <a:blip r:embed="rId3" cstate="print"/>
          <a:srcRect/>
          <a:stretch>
            <a:fillRect/>
          </a:stretch>
        </p:blipFill>
        <p:spPr bwMode="auto">
          <a:xfrm>
            <a:off x="304800" y="3429000"/>
            <a:ext cx="3810000" cy="3048000"/>
          </a:xfrm>
          <a:prstGeom prst="rect">
            <a:avLst/>
          </a:prstGeom>
          <a:noFill/>
        </p:spPr>
      </p:pic>
      <p:pic>
        <p:nvPicPr>
          <p:cNvPr id="153607" name="Picture 7" descr="images"/>
          <p:cNvPicPr>
            <a:picLocks noChangeAspect="1" noChangeArrowheads="1"/>
          </p:cNvPicPr>
          <p:nvPr/>
        </p:nvPicPr>
        <p:blipFill>
          <a:blip r:embed="rId4" cstate="print"/>
          <a:srcRect/>
          <a:stretch>
            <a:fillRect/>
          </a:stretch>
        </p:blipFill>
        <p:spPr bwMode="auto">
          <a:xfrm>
            <a:off x="5029200" y="4419600"/>
            <a:ext cx="3524250" cy="2224088"/>
          </a:xfrm>
          <a:prstGeom prst="rect">
            <a:avLst/>
          </a:prstGeom>
          <a:noFill/>
        </p:spPr>
      </p:pic>
      <p:sp>
        <p:nvSpPr>
          <p:cNvPr id="153609" name="AutoShape 9" descr="水果忍者 热门Android手机游戏推荐"/>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4514" name="AutoShape 2" descr="http://t3.baidu.com/it/u=2595927979,786329551&amp;fm=1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4516" name="Picture 4" descr="http://www.weixinwu.com/Uploads/remoteImage/13801375932299.jpg"/>
          <p:cNvPicPr>
            <a:picLocks noChangeAspect="1" noChangeArrowheads="1"/>
          </p:cNvPicPr>
          <p:nvPr/>
        </p:nvPicPr>
        <p:blipFill>
          <a:blip r:embed="rId5" cstate="print"/>
          <a:srcRect/>
          <a:stretch>
            <a:fillRect/>
          </a:stretch>
        </p:blipFill>
        <p:spPr bwMode="auto">
          <a:xfrm>
            <a:off x="228600" y="3733800"/>
            <a:ext cx="3810000" cy="26479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ppt_x"/>
                                          </p:val>
                                        </p:tav>
                                        <p:tav tm="100000">
                                          <p:val>
                                            <p:strVal val="#ppt_x"/>
                                          </p:val>
                                        </p:tav>
                                      </p:tavLst>
                                    </p:anim>
                                    <p:anim calcmode="lin" valueType="num">
                                      <p:cBhvr additive="base">
                                        <p:cTn id="8" dur="500" fill="hold"/>
                                        <p:tgtEl>
                                          <p:spTgt spid="1536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10"/>
                                        </p:tgtEl>
                                        <p:attrNameLst>
                                          <p:attrName>style.visibility</p:attrName>
                                        </p:attrNameLst>
                                      </p:cBhvr>
                                      <p:to>
                                        <p:strVal val="visible"/>
                                      </p:to>
                                    </p:set>
                                    <p:anim calcmode="lin" valueType="num">
                                      <p:cBhvr additive="base">
                                        <p:cTn id="13" dur="500" fill="hold"/>
                                        <p:tgtEl>
                                          <p:spTgt spid="153610"/>
                                        </p:tgtEl>
                                        <p:attrNameLst>
                                          <p:attrName>ppt_x</p:attrName>
                                        </p:attrNameLst>
                                      </p:cBhvr>
                                      <p:tavLst>
                                        <p:tav tm="0">
                                          <p:val>
                                            <p:strVal val="#ppt_x"/>
                                          </p:val>
                                        </p:tav>
                                        <p:tav tm="100000">
                                          <p:val>
                                            <p:strVal val="#ppt_x"/>
                                          </p:val>
                                        </p:tav>
                                      </p:tavLst>
                                    </p:anim>
                                    <p:anim calcmode="lin" valueType="num">
                                      <p:cBhvr additive="base">
                                        <p:cTn id="14" dur="500" fill="hold"/>
                                        <p:tgtEl>
                                          <p:spTgt spid="1536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07"/>
                                        </p:tgtEl>
                                        <p:attrNameLst>
                                          <p:attrName>style.visibility</p:attrName>
                                        </p:attrNameLst>
                                      </p:cBhvr>
                                      <p:to>
                                        <p:strVal val="visible"/>
                                      </p:to>
                                    </p:set>
                                    <p:anim calcmode="lin" valueType="num">
                                      <p:cBhvr additive="base">
                                        <p:cTn id="19" dur="500" fill="hold"/>
                                        <p:tgtEl>
                                          <p:spTgt spid="153607"/>
                                        </p:tgtEl>
                                        <p:attrNameLst>
                                          <p:attrName>ppt_x</p:attrName>
                                        </p:attrNameLst>
                                      </p:cBhvr>
                                      <p:tavLst>
                                        <p:tav tm="0">
                                          <p:val>
                                            <p:strVal val="#ppt_x"/>
                                          </p:val>
                                        </p:tav>
                                        <p:tav tm="100000">
                                          <p:val>
                                            <p:strVal val="#ppt_x"/>
                                          </p:val>
                                        </p:tav>
                                      </p:tavLst>
                                    </p:anim>
                                    <p:anim calcmode="lin" valueType="num">
                                      <p:cBhvr additive="base">
                                        <p:cTn id="20" dur="500" fill="hold"/>
                                        <p:tgtEl>
                                          <p:spTgt spid="1536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3606"/>
                                        </p:tgtEl>
                                        <p:attrNameLst>
                                          <p:attrName>ppt_x</p:attrName>
                                        </p:attrNameLst>
                                      </p:cBhvr>
                                      <p:tavLst>
                                        <p:tav tm="0">
                                          <p:val>
                                            <p:strVal val="ppt_x"/>
                                          </p:val>
                                        </p:tav>
                                        <p:tav tm="100000">
                                          <p:val>
                                            <p:strVal val="ppt_x"/>
                                          </p:val>
                                        </p:tav>
                                      </p:tavLst>
                                    </p:anim>
                                    <p:anim calcmode="lin" valueType="num">
                                      <p:cBhvr additive="base">
                                        <p:cTn id="25" dur="500"/>
                                        <p:tgtEl>
                                          <p:spTgt spid="153606"/>
                                        </p:tgtEl>
                                        <p:attrNameLst>
                                          <p:attrName>ppt_y</p:attrName>
                                        </p:attrNameLst>
                                      </p:cBhvr>
                                      <p:tavLst>
                                        <p:tav tm="0">
                                          <p:val>
                                            <p:strVal val="ppt_y"/>
                                          </p:val>
                                        </p:tav>
                                        <p:tav tm="100000">
                                          <p:val>
                                            <p:strVal val="1+ppt_h/2"/>
                                          </p:val>
                                        </p:tav>
                                      </p:tavLst>
                                    </p:anim>
                                    <p:set>
                                      <p:cBhvr>
                                        <p:cTn id="26" dur="1" fill="hold">
                                          <p:stCondLst>
                                            <p:cond delay="499"/>
                                          </p:stCondLst>
                                        </p:cTn>
                                        <p:tgtEl>
                                          <p:spTgt spid="15360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516"/>
                                        </p:tgtEl>
                                        <p:attrNameLst>
                                          <p:attrName>style.visibility</p:attrName>
                                        </p:attrNameLst>
                                      </p:cBhvr>
                                      <p:to>
                                        <p:strVal val="visible"/>
                                      </p:to>
                                    </p:set>
                                    <p:anim calcmode="lin" valueType="num">
                                      <p:cBhvr additive="base">
                                        <p:cTn id="31" dur="500" fill="hold"/>
                                        <p:tgtEl>
                                          <p:spTgt spid="64516"/>
                                        </p:tgtEl>
                                        <p:attrNameLst>
                                          <p:attrName>ppt_x</p:attrName>
                                        </p:attrNameLst>
                                      </p:cBhvr>
                                      <p:tavLst>
                                        <p:tav tm="0">
                                          <p:val>
                                            <p:strVal val="#ppt_x"/>
                                          </p:val>
                                        </p:tav>
                                        <p:tav tm="100000">
                                          <p:val>
                                            <p:strVal val="#ppt_x"/>
                                          </p:val>
                                        </p:tav>
                                      </p:tavLst>
                                    </p:anim>
                                    <p:anim calcmode="lin" valueType="num">
                                      <p:cBhvr additive="base">
                                        <p:cTn id="32" dur="500" fill="hold"/>
                                        <p:tgtEl>
                                          <p:spTgt spid="645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04"/>
                                        </p:tgtEl>
                                        <p:attrNameLst>
                                          <p:attrName>style.visibility</p:attrName>
                                        </p:attrNameLst>
                                      </p:cBhvr>
                                      <p:to>
                                        <p:strVal val="visible"/>
                                      </p:to>
                                    </p:set>
                                    <p:anim calcmode="lin" valueType="num">
                                      <p:cBhvr additive="base">
                                        <p:cTn id="37" dur="500" fill="hold"/>
                                        <p:tgtEl>
                                          <p:spTgt spid="153604"/>
                                        </p:tgtEl>
                                        <p:attrNameLst>
                                          <p:attrName>ppt_x</p:attrName>
                                        </p:attrNameLst>
                                      </p:cBhvr>
                                      <p:tavLst>
                                        <p:tav tm="0">
                                          <p:val>
                                            <p:strVal val="#ppt_x"/>
                                          </p:val>
                                        </p:tav>
                                        <p:tav tm="100000">
                                          <p:val>
                                            <p:strVal val="#ppt_x"/>
                                          </p:val>
                                        </p:tav>
                                      </p:tavLst>
                                    </p:anim>
                                    <p:anim calcmode="lin" valueType="num">
                                      <p:cBhvr additive="base">
                                        <p:cTn id="38" dur="500" fill="hold"/>
                                        <p:tgtEl>
                                          <p:spTgt spid="15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12849AA-6178-4BED-B6BE-124C2C18EC2B}"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C462E23E-2F45-4511-99E4-098D67B30ACF}" type="slidenum">
              <a:rPr lang="en-US" altLang="zh-CN"/>
              <a:pPr/>
              <a:t>25</a:t>
            </a:fld>
            <a:endParaRPr lang="en-US" altLang="zh-CN"/>
          </a:p>
        </p:txBody>
      </p:sp>
      <p:sp>
        <p:nvSpPr>
          <p:cNvPr id="154626" name="Rectangle 2"/>
          <p:cNvSpPr>
            <a:spLocks noGrp="1" noChangeArrowheads="1"/>
          </p:cNvSpPr>
          <p:nvPr>
            <p:ph type="title"/>
          </p:nvPr>
        </p:nvSpPr>
        <p:spPr/>
        <p:txBody>
          <a:bodyPr/>
          <a:lstStyle/>
          <a:p>
            <a:r>
              <a:rPr lang="zh-CN" altLang="en-US"/>
              <a:t>从国内市场看软件（</a:t>
            </a:r>
            <a:r>
              <a:rPr lang="en-US" altLang="zh-CN"/>
              <a:t>4</a:t>
            </a:r>
            <a:r>
              <a:rPr lang="zh-CN" altLang="en-US"/>
              <a:t>）</a:t>
            </a:r>
          </a:p>
        </p:txBody>
      </p:sp>
      <p:sp>
        <p:nvSpPr>
          <p:cNvPr id="154627" name="Rectangle 3"/>
          <p:cNvSpPr>
            <a:spLocks noGrp="1" noChangeArrowheads="1"/>
          </p:cNvSpPr>
          <p:nvPr>
            <p:ph type="body" idx="1"/>
          </p:nvPr>
        </p:nvSpPr>
        <p:spPr/>
        <p:txBody>
          <a:bodyPr/>
          <a:lstStyle/>
          <a:p>
            <a:pPr>
              <a:lnSpc>
                <a:spcPct val="90000"/>
              </a:lnSpc>
            </a:pPr>
            <a:r>
              <a:rPr lang="zh-CN" altLang="en-US" dirty="0">
                <a:solidFill>
                  <a:srgbClr val="CC0000"/>
                </a:solidFill>
              </a:rPr>
              <a:t>电子政务、电子商务快速发展</a:t>
            </a:r>
          </a:p>
          <a:p>
            <a:pPr lvl="1">
              <a:lnSpc>
                <a:spcPct val="90000"/>
              </a:lnSpc>
            </a:pPr>
            <a:r>
              <a:rPr lang="zh-CN" altLang="en-US" dirty="0"/>
              <a:t>随着</a:t>
            </a:r>
            <a:r>
              <a:rPr lang="zh-CN" altLang="en-US" dirty="0">
                <a:solidFill>
                  <a:srgbClr val="0000FF"/>
                </a:solidFill>
              </a:rPr>
              <a:t>政府软件采购法</a:t>
            </a:r>
            <a:r>
              <a:rPr lang="zh-CN" altLang="en-US" dirty="0"/>
              <a:t>的出台，要求各级政府必须依据采购法批量采购本国软件，</a:t>
            </a:r>
            <a:r>
              <a:rPr lang="zh-CN" altLang="en-US" dirty="0">
                <a:solidFill>
                  <a:srgbClr val="0000FF"/>
                </a:solidFill>
              </a:rPr>
              <a:t>软件采购额不得低于信息系统采购额的</a:t>
            </a:r>
            <a:r>
              <a:rPr lang="en-US" altLang="zh-CN" dirty="0">
                <a:solidFill>
                  <a:srgbClr val="0000FF"/>
                </a:solidFill>
              </a:rPr>
              <a:t>1/3</a:t>
            </a:r>
            <a:r>
              <a:rPr lang="zh-CN" altLang="en-US" dirty="0"/>
              <a:t>。</a:t>
            </a:r>
          </a:p>
          <a:p>
            <a:pPr lvl="2">
              <a:lnSpc>
                <a:spcPct val="90000"/>
              </a:lnSpc>
            </a:pPr>
            <a:r>
              <a:rPr lang="zh-CN" altLang="en-US" dirty="0">
                <a:solidFill>
                  <a:srgbClr val="CC0000"/>
                </a:solidFill>
              </a:rPr>
              <a:t>办公信息化</a:t>
            </a:r>
            <a:r>
              <a:rPr lang="en-US" altLang="zh-CN" dirty="0">
                <a:solidFill>
                  <a:srgbClr val="CC0000"/>
                </a:solidFill>
              </a:rPr>
              <a:t>(OA)</a:t>
            </a:r>
          </a:p>
          <a:p>
            <a:pPr lvl="2">
              <a:lnSpc>
                <a:spcPct val="90000"/>
              </a:lnSpc>
            </a:pPr>
            <a:r>
              <a:rPr lang="zh-CN" altLang="en-US" dirty="0">
                <a:solidFill>
                  <a:srgbClr val="CC0000"/>
                </a:solidFill>
              </a:rPr>
              <a:t>公众信息服务</a:t>
            </a:r>
            <a:r>
              <a:rPr lang="en-US" altLang="zh-CN" dirty="0">
                <a:solidFill>
                  <a:srgbClr val="CC0000"/>
                </a:solidFill>
              </a:rPr>
              <a:t>(</a:t>
            </a:r>
            <a:r>
              <a:rPr lang="zh-CN" altLang="en-US" dirty="0">
                <a:solidFill>
                  <a:srgbClr val="CC0000"/>
                </a:solidFill>
              </a:rPr>
              <a:t>政务公开网站，网上办公</a:t>
            </a:r>
            <a:r>
              <a:rPr lang="en-US" altLang="zh-CN" dirty="0">
                <a:solidFill>
                  <a:srgbClr val="CC0000"/>
                </a:solidFill>
              </a:rPr>
              <a:t>)</a:t>
            </a:r>
          </a:p>
          <a:p>
            <a:pPr lvl="2">
              <a:lnSpc>
                <a:spcPct val="90000"/>
              </a:lnSpc>
            </a:pPr>
            <a:r>
              <a:rPr lang="zh-CN" altLang="en-US" dirty="0"/>
              <a:t>城市交通管理</a:t>
            </a:r>
          </a:p>
          <a:p>
            <a:pPr lvl="3">
              <a:lnSpc>
                <a:spcPct val="90000"/>
              </a:lnSpc>
            </a:pPr>
            <a:r>
              <a:rPr lang="en-US" altLang="zh-CN" dirty="0">
                <a:solidFill>
                  <a:srgbClr val="CC0000"/>
                </a:solidFill>
              </a:rPr>
              <a:t>(</a:t>
            </a:r>
            <a:r>
              <a:rPr lang="zh-CN" altLang="en-US" dirty="0">
                <a:solidFill>
                  <a:srgbClr val="CC0000"/>
                </a:solidFill>
              </a:rPr>
              <a:t>公交一卡通，地铁、火车自动售</a:t>
            </a:r>
            <a:r>
              <a:rPr lang="en-US" altLang="zh-CN" dirty="0">
                <a:solidFill>
                  <a:srgbClr val="CC0000"/>
                </a:solidFill>
              </a:rPr>
              <a:t>/</a:t>
            </a:r>
            <a:r>
              <a:rPr lang="zh-CN" altLang="en-US" dirty="0">
                <a:solidFill>
                  <a:srgbClr val="CC0000"/>
                </a:solidFill>
              </a:rPr>
              <a:t>检票</a:t>
            </a:r>
            <a:r>
              <a:rPr lang="en-US" altLang="zh-CN" dirty="0">
                <a:solidFill>
                  <a:srgbClr val="CC0000"/>
                </a:solidFill>
              </a:rPr>
              <a:t>)</a:t>
            </a:r>
          </a:p>
          <a:p>
            <a:pPr lvl="2">
              <a:lnSpc>
                <a:spcPct val="90000"/>
              </a:lnSpc>
            </a:pPr>
            <a:r>
              <a:rPr lang="zh-CN" altLang="en-US" dirty="0"/>
              <a:t>社区服务</a:t>
            </a:r>
          </a:p>
          <a:p>
            <a:pPr lvl="2">
              <a:lnSpc>
                <a:spcPct val="90000"/>
              </a:lnSpc>
            </a:pPr>
            <a:r>
              <a:rPr lang="zh-CN" altLang="en-US" dirty="0"/>
              <a:t>远程教育</a:t>
            </a:r>
          </a:p>
          <a:p>
            <a:pPr lvl="2">
              <a:lnSpc>
                <a:spcPct val="90000"/>
              </a:lnSpc>
            </a:pPr>
            <a:r>
              <a:rPr lang="zh-CN" altLang="en-US" dirty="0"/>
              <a:t>远程医疗</a:t>
            </a:r>
          </a:p>
          <a:p>
            <a:pPr lvl="2">
              <a:lnSpc>
                <a:spcPct val="90000"/>
              </a:lnSpc>
            </a:pP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strips(downRight)">
                                      <p:cBhvr>
                                        <p:cTn id="7" dur="500"/>
                                        <p:tgtEl>
                                          <p:spTgt spid="154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54627">
                                            <p:txEl>
                                              <p:pRg st="1" end="1"/>
                                            </p:txEl>
                                          </p:spTgt>
                                        </p:tgtEl>
                                        <p:attrNameLst>
                                          <p:attrName>style.visibility</p:attrName>
                                        </p:attrNameLst>
                                      </p:cBhvr>
                                      <p:to>
                                        <p:strVal val="visible"/>
                                      </p:to>
                                    </p:set>
                                    <p:animEffect transition="in" filter="strips(downRight)">
                                      <p:cBhvr>
                                        <p:cTn id="12" dur="500"/>
                                        <p:tgtEl>
                                          <p:spTgt spid="154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4627">
                                            <p:txEl>
                                              <p:pRg st="2" end="2"/>
                                            </p:txEl>
                                          </p:spTgt>
                                        </p:tgtEl>
                                        <p:attrNameLst>
                                          <p:attrName>style.visibility</p:attrName>
                                        </p:attrNameLst>
                                      </p:cBhvr>
                                      <p:to>
                                        <p:strVal val="visible"/>
                                      </p:to>
                                    </p:set>
                                    <p:anim calcmode="lin" valueType="num">
                                      <p:cBhvr additive="base">
                                        <p:cTn id="17" dur="5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46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4627">
                                            <p:txEl>
                                              <p:pRg st="3" end="3"/>
                                            </p:txEl>
                                          </p:spTgt>
                                        </p:tgtEl>
                                        <p:attrNameLst>
                                          <p:attrName>style.visibility</p:attrName>
                                        </p:attrNameLst>
                                      </p:cBhvr>
                                      <p:to>
                                        <p:strVal val="visible"/>
                                      </p:to>
                                    </p:set>
                                    <p:anim calcmode="lin" valueType="num">
                                      <p:cBhvr additive="base">
                                        <p:cTn id="21" dur="5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462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4627">
                                            <p:txEl>
                                              <p:pRg st="4" end="4"/>
                                            </p:txEl>
                                          </p:spTgt>
                                        </p:tgtEl>
                                        <p:attrNameLst>
                                          <p:attrName>style.visibility</p:attrName>
                                        </p:attrNameLst>
                                      </p:cBhvr>
                                      <p:to>
                                        <p:strVal val="visible"/>
                                      </p:to>
                                    </p:set>
                                    <p:anim calcmode="lin" valueType="num">
                                      <p:cBhvr additive="base">
                                        <p:cTn id="25" dur="500" fill="hold"/>
                                        <p:tgtEl>
                                          <p:spTgt spid="1546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462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4627">
                                            <p:txEl>
                                              <p:pRg st="5" end="5"/>
                                            </p:txEl>
                                          </p:spTgt>
                                        </p:tgtEl>
                                        <p:attrNameLst>
                                          <p:attrName>style.visibility</p:attrName>
                                        </p:attrNameLst>
                                      </p:cBhvr>
                                      <p:to>
                                        <p:strVal val="visible"/>
                                      </p:to>
                                    </p:set>
                                    <p:anim calcmode="lin" valueType="num">
                                      <p:cBhvr additive="base">
                                        <p:cTn id="29" dur="500" fill="hold"/>
                                        <p:tgtEl>
                                          <p:spTgt spid="15462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462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4627">
                                            <p:txEl>
                                              <p:pRg st="6" end="6"/>
                                            </p:txEl>
                                          </p:spTgt>
                                        </p:tgtEl>
                                        <p:attrNameLst>
                                          <p:attrName>style.visibility</p:attrName>
                                        </p:attrNameLst>
                                      </p:cBhvr>
                                      <p:to>
                                        <p:strVal val="visible"/>
                                      </p:to>
                                    </p:set>
                                    <p:anim calcmode="lin" valueType="num">
                                      <p:cBhvr additive="base">
                                        <p:cTn id="33" dur="500" fill="hold"/>
                                        <p:tgtEl>
                                          <p:spTgt spid="15462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462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4627">
                                            <p:txEl>
                                              <p:pRg st="7" end="7"/>
                                            </p:txEl>
                                          </p:spTgt>
                                        </p:tgtEl>
                                        <p:attrNameLst>
                                          <p:attrName>style.visibility</p:attrName>
                                        </p:attrNameLst>
                                      </p:cBhvr>
                                      <p:to>
                                        <p:strVal val="visible"/>
                                      </p:to>
                                    </p:set>
                                    <p:anim calcmode="lin" valueType="num">
                                      <p:cBhvr additive="base">
                                        <p:cTn id="37" dur="500" fill="hold"/>
                                        <p:tgtEl>
                                          <p:spTgt spid="15462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462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4627">
                                            <p:txEl>
                                              <p:pRg st="8" end="8"/>
                                            </p:txEl>
                                          </p:spTgt>
                                        </p:tgtEl>
                                        <p:attrNameLst>
                                          <p:attrName>style.visibility</p:attrName>
                                        </p:attrNameLst>
                                      </p:cBhvr>
                                      <p:to>
                                        <p:strVal val="visible"/>
                                      </p:to>
                                    </p:set>
                                    <p:anim calcmode="lin" valueType="num">
                                      <p:cBhvr additive="base">
                                        <p:cTn id="41" dur="500" fill="hold"/>
                                        <p:tgtEl>
                                          <p:spTgt spid="15462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4627">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4627">
                                            <p:txEl>
                                              <p:pRg st="9" end="9"/>
                                            </p:txEl>
                                          </p:spTgt>
                                        </p:tgtEl>
                                        <p:attrNameLst>
                                          <p:attrName>style.visibility</p:attrName>
                                        </p:attrNameLst>
                                      </p:cBhvr>
                                      <p:to>
                                        <p:strVal val="visible"/>
                                      </p:to>
                                    </p:set>
                                    <p:anim calcmode="lin" valueType="num">
                                      <p:cBhvr additive="base">
                                        <p:cTn id="45" dur="500" fill="hold"/>
                                        <p:tgtEl>
                                          <p:spTgt spid="154627">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46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E12849AA-6178-4BED-B6BE-124C2C18EC2B}"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C462E23E-2F45-4511-99E4-098D67B30ACF}" type="slidenum">
              <a:rPr lang="en-US" altLang="zh-CN"/>
              <a:pPr/>
              <a:t>26</a:t>
            </a:fld>
            <a:endParaRPr lang="en-US" altLang="zh-CN"/>
          </a:p>
        </p:txBody>
      </p:sp>
      <p:sp>
        <p:nvSpPr>
          <p:cNvPr id="154626" name="Rectangle 2"/>
          <p:cNvSpPr>
            <a:spLocks noGrp="1" noChangeArrowheads="1"/>
          </p:cNvSpPr>
          <p:nvPr>
            <p:ph type="title"/>
          </p:nvPr>
        </p:nvSpPr>
        <p:spPr/>
        <p:txBody>
          <a:bodyPr/>
          <a:lstStyle/>
          <a:p>
            <a:r>
              <a:rPr lang="zh-CN" altLang="en-US"/>
              <a:t>从国内市场看软件（</a:t>
            </a:r>
            <a:r>
              <a:rPr lang="en-US" altLang="zh-CN"/>
              <a:t>4</a:t>
            </a:r>
            <a:r>
              <a:rPr lang="zh-CN" altLang="en-US"/>
              <a:t>）</a:t>
            </a:r>
          </a:p>
        </p:txBody>
      </p:sp>
      <p:sp>
        <p:nvSpPr>
          <p:cNvPr id="154627" name="Rectangle 3"/>
          <p:cNvSpPr>
            <a:spLocks noGrp="1" noChangeArrowheads="1"/>
          </p:cNvSpPr>
          <p:nvPr>
            <p:ph type="body" idx="1"/>
          </p:nvPr>
        </p:nvSpPr>
        <p:spPr/>
        <p:txBody>
          <a:bodyPr/>
          <a:lstStyle/>
          <a:p>
            <a:pPr>
              <a:lnSpc>
                <a:spcPct val="90000"/>
              </a:lnSpc>
            </a:pPr>
            <a:endParaRPr lang="en-US" altLang="zh-CN" dirty="0"/>
          </a:p>
        </p:txBody>
      </p:sp>
      <p:pic>
        <p:nvPicPr>
          <p:cNvPr id="277506" name="Picture 2" descr="交互界面01"/>
          <p:cNvPicPr>
            <a:picLocks noChangeAspect="1" noChangeArrowheads="1"/>
          </p:cNvPicPr>
          <p:nvPr/>
        </p:nvPicPr>
        <p:blipFill rotWithShape="1">
          <a:blip r:embed="rId2">
            <a:extLst>
              <a:ext uri="{28A0092B-C50C-407E-A947-70E740481C1C}">
                <a14:useLocalDpi xmlns:a14="http://schemas.microsoft.com/office/drawing/2010/main" val="0"/>
              </a:ext>
            </a:extLst>
          </a:blip>
          <a:srcRect l="16374" t="8333" r="7064" b="9375"/>
          <a:stretch/>
        </p:blipFill>
        <p:spPr bwMode="auto">
          <a:xfrm>
            <a:off x="1283544" y="1082330"/>
            <a:ext cx="6599138" cy="53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5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nodePh="1">
                                  <p:stCondLst>
                                    <p:cond delay="0"/>
                                  </p:stCondLst>
                                  <p:endCondLst>
                                    <p:cond evt="begin" delay="0">
                                      <p:tn val="5"/>
                                    </p:cond>
                                  </p:end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strips(downRight)">
                                      <p:cBhvr>
                                        <p:cTn id="7" dur="500"/>
                                        <p:tgtEl>
                                          <p:spTgt spid="154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00A0185A-3CD3-46F5-8D3B-A5D46FB3B2FC}" type="datetime1">
              <a:rPr lang="zh-CN" altLang="en-US"/>
              <a:pPr/>
              <a:t>2019/11/7</a:t>
            </a:fld>
            <a:endParaRPr lang="en-US" altLang="zh-CN"/>
          </a:p>
        </p:txBody>
      </p:sp>
      <p:sp>
        <p:nvSpPr>
          <p:cNvPr id="7" name="灯片编号占位符 4"/>
          <p:cNvSpPr>
            <a:spLocks noGrp="1"/>
          </p:cNvSpPr>
          <p:nvPr>
            <p:ph type="sldNum" sz="quarter" idx="11"/>
          </p:nvPr>
        </p:nvSpPr>
        <p:spPr/>
        <p:txBody>
          <a:bodyPr/>
          <a:lstStyle/>
          <a:p>
            <a:fld id="{EB343628-6606-4E40-AF28-58A420F064B4}" type="slidenum">
              <a:rPr lang="en-US" altLang="zh-CN"/>
              <a:pPr/>
              <a:t>27</a:t>
            </a:fld>
            <a:endParaRPr lang="en-US" altLang="zh-CN"/>
          </a:p>
        </p:txBody>
      </p:sp>
      <p:sp>
        <p:nvSpPr>
          <p:cNvPr id="19458" name="Rectangle 2"/>
          <p:cNvSpPr>
            <a:spLocks noGrp="1" noChangeArrowheads="1"/>
          </p:cNvSpPr>
          <p:nvPr>
            <p:ph type="title"/>
          </p:nvPr>
        </p:nvSpPr>
        <p:spPr/>
        <p:txBody>
          <a:bodyPr/>
          <a:lstStyle/>
          <a:p>
            <a:r>
              <a:rPr lang="zh-CN" altLang="en-US"/>
              <a:t>信息化的你</a:t>
            </a:r>
          </a:p>
        </p:txBody>
      </p:sp>
      <p:sp>
        <p:nvSpPr>
          <p:cNvPr id="19459" name="Rectangle 3"/>
          <p:cNvSpPr>
            <a:spLocks noGrp="1" noChangeArrowheads="1"/>
          </p:cNvSpPr>
          <p:nvPr>
            <p:ph type="body" idx="1"/>
          </p:nvPr>
        </p:nvSpPr>
        <p:spPr/>
        <p:txBody>
          <a:bodyPr/>
          <a:lstStyle/>
          <a:p>
            <a:r>
              <a:rPr lang="zh-CN" altLang="en-US" dirty="0">
                <a:solidFill>
                  <a:srgbClr val="0000FF"/>
                </a:solidFill>
              </a:rPr>
              <a:t>课程的主题</a:t>
            </a:r>
          </a:p>
          <a:p>
            <a:pPr lvl="1"/>
            <a:r>
              <a:rPr lang="zh-CN" altLang="en-US" dirty="0">
                <a:solidFill>
                  <a:srgbClr val="CC0000"/>
                </a:solidFill>
              </a:rPr>
              <a:t>软件开发的工程化</a:t>
            </a:r>
          </a:p>
          <a:p>
            <a:pPr lvl="1"/>
            <a:r>
              <a:rPr lang="zh-CN" altLang="en-US" dirty="0"/>
              <a:t>包括：过程、方法和工具</a:t>
            </a:r>
          </a:p>
          <a:p>
            <a:r>
              <a:rPr lang="zh-CN" altLang="en-US" dirty="0">
                <a:solidFill>
                  <a:srgbClr val="0000FF"/>
                </a:solidFill>
              </a:rPr>
              <a:t>课程的目标</a:t>
            </a:r>
          </a:p>
          <a:p>
            <a:pPr lvl="1"/>
            <a:r>
              <a:rPr lang="zh-CN" altLang="en-US" dirty="0">
                <a:solidFill>
                  <a:srgbClr val="CC0000"/>
                </a:solidFill>
              </a:rPr>
              <a:t>软件工程</a:t>
            </a:r>
            <a:r>
              <a:rPr lang="zh-CN" altLang="en-US" dirty="0" smtClean="0">
                <a:solidFill>
                  <a:srgbClr val="CC0000"/>
                </a:solidFill>
              </a:rPr>
              <a:t>师</a:t>
            </a:r>
            <a:endParaRPr lang="en-US" altLang="zh-CN" dirty="0" smtClean="0">
              <a:solidFill>
                <a:srgbClr val="CC0000"/>
              </a:solidFill>
            </a:endParaRPr>
          </a:p>
        </p:txBody>
      </p:sp>
      <p:sp>
        <p:nvSpPr>
          <p:cNvPr id="19460" name="Text Box 4"/>
          <p:cNvSpPr txBox="1">
            <a:spLocks noChangeArrowheads="1"/>
          </p:cNvSpPr>
          <p:nvPr/>
        </p:nvSpPr>
        <p:spPr bwMode="auto">
          <a:xfrm>
            <a:off x="5105400" y="2895600"/>
            <a:ext cx="2986715" cy="3416320"/>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400" dirty="0">
                <a:solidFill>
                  <a:srgbClr val="CC0000"/>
                </a:solidFill>
                <a:ea typeface="宋体" pitchFamily="2" charset="-122"/>
              </a:rPr>
              <a:t>招聘职位：</a:t>
            </a:r>
          </a:p>
          <a:p>
            <a:pPr>
              <a:spcBef>
                <a:spcPct val="0"/>
              </a:spcBef>
              <a:buClrTx/>
              <a:buSzTx/>
              <a:buFont typeface="Wingdings" pitchFamily="2" charset="2"/>
              <a:buChar char="ü"/>
            </a:pPr>
            <a:r>
              <a:rPr lang="zh-CN" altLang="en-US" sz="2400" dirty="0">
                <a:ea typeface="宋体" pitchFamily="2" charset="-122"/>
              </a:rPr>
              <a:t>软件工程师</a:t>
            </a:r>
          </a:p>
          <a:p>
            <a:pPr>
              <a:spcBef>
                <a:spcPct val="0"/>
              </a:spcBef>
              <a:buClrTx/>
              <a:buSzTx/>
              <a:buFont typeface="Wingdings" pitchFamily="2" charset="2"/>
              <a:buChar char="ü"/>
            </a:pPr>
            <a:r>
              <a:rPr lang="en-US" altLang="zh-CN" sz="2400" dirty="0">
                <a:ea typeface="宋体" pitchFamily="2" charset="-122"/>
              </a:rPr>
              <a:t>web</a:t>
            </a:r>
            <a:r>
              <a:rPr lang="zh-CN" altLang="en-US" sz="2400" dirty="0">
                <a:ea typeface="宋体" pitchFamily="2" charset="-122"/>
              </a:rPr>
              <a:t>开发工程师  </a:t>
            </a:r>
          </a:p>
          <a:p>
            <a:pPr>
              <a:spcBef>
                <a:spcPct val="0"/>
              </a:spcBef>
              <a:buClrTx/>
              <a:buSzTx/>
              <a:buFont typeface="Wingdings" pitchFamily="2" charset="2"/>
              <a:buChar char="ü"/>
            </a:pPr>
            <a:r>
              <a:rPr lang="zh-CN" altLang="en-US" sz="2400" dirty="0">
                <a:ea typeface="宋体" pitchFamily="2" charset="-122"/>
              </a:rPr>
              <a:t>服务器维护工程师 </a:t>
            </a:r>
          </a:p>
          <a:p>
            <a:pPr>
              <a:spcBef>
                <a:spcPct val="0"/>
              </a:spcBef>
              <a:buClrTx/>
              <a:buSzTx/>
              <a:buFont typeface="Wingdings" pitchFamily="2" charset="2"/>
              <a:buChar char="ü"/>
            </a:pPr>
            <a:r>
              <a:rPr lang="zh-CN" altLang="en-US" sz="2400" dirty="0" smtClean="0">
                <a:ea typeface="宋体" pitchFamily="2" charset="-122"/>
              </a:rPr>
              <a:t>界面设计师 </a:t>
            </a:r>
          </a:p>
          <a:p>
            <a:pPr>
              <a:spcBef>
                <a:spcPct val="0"/>
              </a:spcBef>
              <a:buClrTx/>
              <a:buSzTx/>
              <a:buFont typeface="Wingdings" pitchFamily="2" charset="2"/>
              <a:buChar char="ü"/>
            </a:pPr>
            <a:r>
              <a:rPr lang="zh-CN" altLang="en-US" sz="2400" dirty="0" smtClean="0">
                <a:ea typeface="宋体" pitchFamily="2" charset="-122"/>
              </a:rPr>
              <a:t>软件测试工程师</a:t>
            </a:r>
          </a:p>
          <a:p>
            <a:pPr>
              <a:spcBef>
                <a:spcPct val="0"/>
              </a:spcBef>
              <a:buClrTx/>
              <a:buSzTx/>
              <a:buFont typeface="Wingdings" pitchFamily="2" charset="2"/>
              <a:buChar char="ü"/>
            </a:pPr>
            <a:r>
              <a:rPr lang="zh-CN" altLang="en-US" sz="2400" dirty="0" smtClean="0">
                <a:ea typeface="宋体" pitchFamily="2" charset="-122"/>
              </a:rPr>
              <a:t>软件产品</a:t>
            </a:r>
            <a:r>
              <a:rPr lang="zh-CN" altLang="en-US" sz="2400" dirty="0">
                <a:ea typeface="宋体" pitchFamily="2" charset="-122"/>
              </a:rPr>
              <a:t>设计师</a:t>
            </a:r>
          </a:p>
          <a:p>
            <a:pPr>
              <a:spcBef>
                <a:spcPct val="0"/>
              </a:spcBef>
              <a:buClrTx/>
              <a:buSzTx/>
              <a:buFont typeface="Wingdings" pitchFamily="2" charset="2"/>
              <a:buChar char="ü"/>
            </a:pPr>
            <a:r>
              <a:rPr lang="zh-CN" altLang="en-US" sz="2400" dirty="0">
                <a:ea typeface="宋体" pitchFamily="2" charset="-122"/>
              </a:rPr>
              <a:t>网页设计师</a:t>
            </a:r>
          </a:p>
          <a:p>
            <a:pPr>
              <a:spcBef>
                <a:spcPct val="0"/>
              </a:spcBef>
              <a:buClrTx/>
              <a:buSzTx/>
              <a:buFont typeface="Wingdings" pitchFamily="2" charset="2"/>
              <a:buChar char="ü"/>
            </a:pPr>
            <a:r>
              <a:rPr lang="zh-CN" altLang="en-US" sz="2400" dirty="0">
                <a:ea typeface="宋体" pitchFamily="2" charset="-122"/>
              </a:rPr>
              <a:t>行政助理</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2FB9D324-05EC-4F66-B5EC-5EB18F7B5F77}"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23F4559C-6BA2-4F66-9996-3AB35AD0CD48}" type="slidenum">
              <a:rPr lang="en-US" altLang="zh-CN"/>
              <a:pPr/>
              <a:t>28</a:t>
            </a:fld>
            <a:endParaRPr lang="en-US" altLang="zh-CN"/>
          </a:p>
        </p:txBody>
      </p:sp>
      <p:sp>
        <p:nvSpPr>
          <p:cNvPr id="259074" name="Rectangle 2"/>
          <p:cNvSpPr>
            <a:spLocks noGrp="1" noChangeArrowheads="1"/>
          </p:cNvSpPr>
          <p:nvPr>
            <p:ph type="title"/>
          </p:nvPr>
        </p:nvSpPr>
        <p:spPr/>
        <p:txBody>
          <a:bodyPr/>
          <a:lstStyle/>
          <a:p>
            <a:r>
              <a:rPr lang="zh-CN" altLang="en-US"/>
              <a:t>信息化的你</a:t>
            </a:r>
          </a:p>
        </p:txBody>
      </p:sp>
      <p:pic>
        <p:nvPicPr>
          <p:cNvPr id="259076" name="Picture 4" descr="eclipse-for-android"/>
          <p:cNvPicPr>
            <a:picLocks noChangeAspect="1" noChangeArrowheads="1"/>
          </p:cNvPicPr>
          <p:nvPr/>
        </p:nvPicPr>
        <p:blipFill>
          <a:blip r:embed="rId2" cstate="print"/>
          <a:srcRect/>
          <a:stretch>
            <a:fillRect/>
          </a:stretch>
        </p:blipFill>
        <p:spPr bwMode="auto">
          <a:xfrm>
            <a:off x="381000" y="990600"/>
            <a:ext cx="2667000" cy="1760538"/>
          </a:xfrm>
          <a:prstGeom prst="rect">
            <a:avLst/>
          </a:prstGeom>
          <a:noFill/>
        </p:spPr>
      </p:pic>
      <p:pic>
        <p:nvPicPr>
          <p:cNvPr id="259077" name="Picture 5" descr="mysql200910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24200" y="1066800"/>
            <a:ext cx="2286000" cy="1668463"/>
          </a:xfrm>
          <a:prstGeom prst="rect">
            <a:avLst/>
          </a:prstGeom>
          <a:noFill/>
        </p:spPr>
      </p:pic>
      <p:pic>
        <p:nvPicPr>
          <p:cNvPr id="259078" name="Picture 6" descr="php"/>
          <p:cNvPicPr>
            <a:picLocks noChangeAspect="1" noChangeArrowheads="1"/>
          </p:cNvPicPr>
          <p:nvPr/>
        </p:nvPicPr>
        <p:blipFill>
          <a:blip r:embed="rId4" cstate="print"/>
          <a:srcRect/>
          <a:stretch>
            <a:fillRect/>
          </a:stretch>
        </p:blipFill>
        <p:spPr bwMode="auto">
          <a:xfrm>
            <a:off x="6096000" y="4953000"/>
            <a:ext cx="2209800" cy="1443038"/>
          </a:xfrm>
          <a:prstGeom prst="rect">
            <a:avLst/>
          </a:prstGeom>
          <a:noFill/>
        </p:spPr>
      </p:pic>
      <p:pic>
        <p:nvPicPr>
          <p:cNvPr id="259079" name="Picture 7" descr="Java"/>
          <p:cNvPicPr>
            <a:picLocks noChangeAspect="1" noChangeArrowheads="1"/>
          </p:cNvPicPr>
          <p:nvPr/>
        </p:nvPicPr>
        <p:blipFill>
          <a:blip r:embed="rId5" cstate="print">
            <a:clrChange>
              <a:clrFrom>
                <a:srgbClr val="FFFFFF"/>
              </a:clrFrom>
              <a:clrTo>
                <a:srgbClr val="FFFFFF">
                  <a:alpha val="0"/>
                </a:srgbClr>
              </a:clrTo>
            </a:clrChange>
          </a:blip>
          <a:srcRect l="15334" r="19333"/>
          <a:stretch>
            <a:fillRect/>
          </a:stretch>
        </p:blipFill>
        <p:spPr bwMode="auto">
          <a:xfrm>
            <a:off x="3886200" y="4648200"/>
            <a:ext cx="1095375" cy="1676400"/>
          </a:xfrm>
          <a:prstGeom prst="rect">
            <a:avLst/>
          </a:prstGeom>
          <a:noFill/>
        </p:spPr>
      </p:pic>
      <p:pic>
        <p:nvPicPr>
          <p:cNvPr id="259081" name="Picture 9" descr="i_want_u_2_learn_perl"/>
          <p:cNvPicPr>
            <a:picLocks noChangeAspect="1" noChangeArrowheads="1"/>
          </p:cNvPicPr>
          <p:nvPr/>
        </p:nvPicPr>
        <p:blipFill>
          <a:blip r:embed="rId6" cstate="print"/>
          <a:srcRect/>
          <a:stretch>
            <a:fillRect/>
          </a:stretch>
        </p:blipFill>
        <p:spPr bwMode="auto">
          <a:xfrm>
            <a:off x="5867400" y="990600"/>
            <a:ext cx="2895600" cy="2895600"/>
          </a:xfrm>
          <a:prstGeom prst="rect">
            <a:avLst/>
          </a:prstGeom>
          <a:noFill/>
        </p:spPr>
      </p:pic>
      <p:pic>
        <p:nvPicPr>
          <p:cNvPr id="259082" name="Picture 10" descr="1_201006121451531Jk6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600700" y="4010025"/>
            <a:ext cx="3238500" cy="1095375"/>
          </a:xfrm>
          <a:prstGeom prst="rect">
            <a:avLst/>
          </a:prstGeom>
          <a:noFill/>
        </p:spPr>
      </p:pic>
      <p:pic>
        <p:nvPicPr>
          <p:cNvPr id="259083" name="Picture 11" descr="svn"/>
          <p:cNvPicPr>
            <a:picLocks noChangeAspect="1" noChangeArrowheads="1"/>
          </p:cNvPicPr>
          <p:nvPr/>
        </p:nvPicPr>
        <p:blipFill>
          <a:blip r:embed="rId8" cstate="print"/>
          <a:srcRect/>
          <a:stretch>
            <a:fillRect/>
          </a:stretch>
        </p:blipFill>
        <p:spPr bwMode="auto">
          <a:xfrm>
            <a:off x="228600" y="4343400"/>
            <a:ext cx="2438400" cy="2106613"/>
          </a:xfrm>
          <a:prstGeom prst="rect">
            <a:avLst/>
          </a:prstGeom>
          <a:noFill/>
        </p:spPr>
      </p:pic>
      <p:pic>
        <p:nvPicPr>
          <p:cNvPr id="259084" name="Picture 12" descr="trac_logo"/>
          <p:cNvPicPr>
            <a:picLocks noChangeAspect="1" noChangeArrowheads="1"/>
          </p:cNvPicPr>
          <p:nvPr/>
        </p:nvPicPr>
        <p:blipFill>
          <a:blip r:embed="rId9" cstate="print"/>
          <a:srcRect/>
          <a:stretch>
            <a:fillRect/>
          </a:stretch>
        </p:blipFill>
        <p:spPr bwMode="auto">
          <a:xfrm>
            <a:off x="152400" y="2981325"/>
            <a:ext cx="3657600" cy="1133475"/>
          </a:xfrm>
          <a:prstGeom prst="rect">
            <a:avLst/>
          </a:prstGeom>
          <a:noFill/>
        </p:spPr>
      </p:pic>
      <p:pic>
        <p:nvPicPr>
          <p:cNvPr id="259085" name="Picture 13" descr="gccegg-6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86200" y="2895600"/>
            <a:ext cx="1349375" cy="16097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085"/>
                                        </p:tgtEl>
                                        <p:attrNameLst>
                                          <p:attrName>style.visibility</p:attrName>
                                        </p:attrNameLst>
                                      </p:cBhvr>
                                      <p:to>
                                        <p:strVal val="visible"/>
                                      </p:to>
                                    </p:set>
                                    <p:anim calcmode="lin" valueType="num">
                                      <p:cBhvr additive="base">
                                        <p:cTn id="7" dur="500" fill="hold"/>
                                        <p:tgtEl>
                                          <p:spTgt spid="259085"/>
                                        </p:tgtEl>
                                        <p:attrNameLst>
                                          <p:attrName>ppt_x</p:attrName>
                                        </p:attrNameLst>
                                      </p:cBhvr>
                                      <p:tavLst>
                                        <p:tav tm="0">
                                          <p:val>
                                            <p:strVal val="#ppt_x"/>
                                          </p:val>
                                        </p:tav>
                                        <p:tav tm="100000">
                                          <p:val>
                                            <p:strVal val="#ppt_x"/>
                                          </p:val>
                                        </p:tav>
                                      </p:tavLst>
                                    </p:anim>
                                    <p:anim calcmode="lin" valueType="num">
                                      <p:cBhvr additive="base">
                                        <p:cTn id="8" dur="500" fill="hold"/>
                                        <p:tgtEl>
                                          <p:spTgt spid="2590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9076"/>
                                        </p:tgtEl>
                                        <p:attrNameLst>
                                          <p:attrName>style.visibility</p:attrName>
                                        </p:attrNameLst>
                                      </p:cBhvr>
                                      <p:to>
                                        <p:strVal val="visible"/>
                                      </p:to>
                                    </p:set>
                                    <p:anim calcmode="lin" valueType="num">
                                      <p:cBhvr additive="base">
                                        <p:cTn id="13" dur="500" fill="hold"/>
                                        <p:tgtEl>
                                          <p:spTgt spid="259076"/>
                                        </p:tgtEl>
                                        <p:attrNameLst>
                                          <p:attrName>ppt_x</p:attrName>
                                        </p:attrNameLst>
                                      </p:cBhvr>
                                      <p:tavLst>
                                        <p:tav tm="0">
                                          <p:val>
                                            <p:strVal val="#ppt_x"/>
                                          </p:val>
                                        </p:tav>
                                        <p:tav tm="100000">
                                          <p:val>
                                            <p:strVal val="#ppt_x"/>
                                          </p:val>
                                        </p:tav>
                                      </p:tavLst>
                                    </p:anim>
                                    <p:anim calcmode="lin" valueType="num">
                                      <p:cBhvr additive="base">
                                        <p:cTn id="14" dur="500" fill="hold"/>
                                        <p:tgtEl>
                                          <p:spTgt spid="2590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9079"/>
                                        </p:tgtEl>
                                        <p:attrNameLst>
                                          <p:attrName>style.visibility</p:attrName>
                                        </p:attrNameLst>
                                      </p:cBhvr>
                                      <p:to>
                                        <p:strVal val="visible"/>
                                      </p:to>
                                    </p:set>
                                    <p:anim calcmode="lin" valueType="num">
                                      <p:cBhvr additive="base">
                                        <p:cTn id="19" dur="500" fill="hold"/>
                                        <p:tgtEl>
                                          <p:spTgt spid="259079"/>
                                        </p:tgtEl>
                                        <p:attrNameLst>
                                          <p:attrName>ppt_x</p:attrName>
                                        </p:attrNameLst>
                                      </p:cBhvr>
                                      <p:tavLst>
                                        <p:tav tm="0">
                                          <p:val>
                                            <p:strVal val="#ppt_x"/>
                                          </p:val>
                                        </p:tav>
                                        <p:tav tm="100000">
                                          <p:val>
                                            <p:strVal val="#ppt_x"/>
                                          </p:val>
                                        </p:tav>
                                      </p:tavLst>
                                    </p:anim>
                                    <p:anim calcmode="lin" valueType="num">
                                      <p:cBhvr additive="base">
                                        <p:cTn id="20" dur="500" fill="hold"/>
                                        <p:tgtEl>
                                          <p:spTgt spid="2590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9083"/>
                                        </p:tgtEl>
                                        <p:attrNameLst>
                                          <p:attrName>style.visibility</p:attrName>
                                        </p:attrNameLst>
                                      </p:cBhvr>
                                      <p:to>
                                        <p:strVal val="visible"/>
                                      </p:to>
                                    </p:set>
                                    <p:anim calcmode="lin" valueType="num">
                                      <p:cBhvr additive="base">
                                        <p:cTn id="25" dur="500" fill="hold"/>
                                        <p:tgtEl>
                                          <p:spTgt spid="259083"/>
                                        </p:tgtEl>
                                        <p:attrNameLst>
                                          <p:attrName>ppt_x</p:attrName>
                                        </p:attrNameLst>
                                      </p:cBhvr>
                                      <p:tavLst>
                                        <p:tav tm="0">
                                          <p:val>
                                            <p:strVal val="#ppt_x"/>
                                          </p:val>
                                        </p:tav>
                                        <p:tav tm="100000">
                                          <p:val>
                                            <p:strVal val="#ppt_x"/>
                                          </p:val>
                                        </p:tav>
                                      </p:tavLst>
                                    </p:anim>
                                    <p:anim calcmode="lin" valueType="num">
                                      <p:cBhvr additive="base">
                                        <p:cTn id="26" dur="500" fill="hold"/>
                                        <p:tgtEl>
                                          <p:spTgt spid="25908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9084"/>
                                        </p:tgtEl>
                                        <p:attrNameLst>
                                          <p:attrName>style.visibility</p:attrName>
                                        </p:attrNameLst>
                                      </p:cBhvr>
                                      <p:to>
                                        <p:strVal val="visible"/>
                                      </p:to>
                                    </p:set>
                                    <p:anim calcmode="lin" valueType="num">
                                      <p:cBhvr additive="base">
                                        <p:cTn id="31" dur="500" fill="hold"/>
                                        <p:tgtEl>
                                          <p:spTgt spid="259084"/>
                                        </p:tgtEl>
                                        <p:attrNameLst>
                                          <p:attrName>ppt_x</p:attrName>
                                        </p:attrNameLst>
                                      </p:cBhvr>
                                      <p:tavLst>
                                        <p:tav tm="0">
                                          <p:val>
                                            <p:strVal val="#ppt_x"/>
                                          </p:val>
                                        </p:tav>
                                        <p:tav tm="100000">
                                          <p:val>
                                            <p:strVal val="#ppt_x"/>
                                          </p:val>
                                        </p:tav>
                                      </p:tavLst>
                                    </p:anim>
                                    <p:anim calcmode="lin" valueType="num">
                                      <p:cBhvr additive="base">
                                        <p:cTn id="32" dur="500" fill="hold"/>
                                        <p:tgtEl>
                                          <p:spTgt spid="25908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9077"/>
                                        </p:tgtEl>
                                        <p:attrNameLst>
                                          <p:attrName>style.visibility</p:attrName>
                                        </p:attrNameLst>
                                      </p:cBhvr>
                                      <p:to>
                                        <p:strVal val="visible"/>
                                      </p:to>
                                    </p:set>
                                    <p:anim calcmode="lin" valueType="num">
                                      <p:cBhvr additive="base">
                                        <p:cTn id="37" dur="500" fill="hold"/>
                                        <p:tgtEl>
                                          <p:spTgt spid="259077"/>
                                        </p:tgtEl>
                                        <p:attrNameLst>
                                          <p:attrName>ppt_x</p:attrName>
                                        </p:attrNameLst>
                                      </p:cBhvr>
                                      <p:tavLst>
                                        <p:tav tm="0">
                                          <p:val>
                                            <p:strVal val="#ppt_x"/>
                                          </p:val>
                                        </p:tav>
                                        <p:tav tm="100000">
                                          <p:val>
                                            <p:strVal val="#ppt_x"/>
                                          </p:val>
                                        </p:tav>
                                      </p:tavLst>
                                    </p:anim>
                                    <p:anim calcmode="lin" valueType="num">
                                      <p:cBhvr additive="base">
                                        <p:cTn id="38" dur="500" fill="hold"/>
                                        <p:tgtEl>
                                          <p:spTgt spid="2590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9081"/>
                                        </p:tgtEl>
                                        <p:attrNameLst>
                                          <p:attrName>style.visibility</p:attrName>
                                        </p:attrNameLst>
                                      </p:cBhvr>
                                      <p:to>
                                        <p:strVal val="visible"/>
                                      </p:to>
                                    </p:set>
                                    <p:anim calcmode="lin" valueType="num">
                                      <p:cBhvr additive="base">
                                        <p:cTn id="43" dur="500" fill="hold"/>
                                        <p:tgtEl>
                                          <p:spTgt spid="259081"/>
                                        </p:tgtEl>
                                        <p:attrNameLst>
                                          <p:attrName>ppt_x</p:attrName>
                                        </p:attrNameLst>
                                      </p:cBhvr>
                                      <p:tavLst>
                                        <p:tav tm="0">
                                          <p:val>
                                            <p:strVal val="#ppt_x"/>
                                          </p:val>
                                        </p:tav>
                                        <p:tav tm="100000">
                                          <p:val>
                                            <p:strVal val="#ppt_x"/>
                                          </p:val>
                                        </p:tav>
                                      </p:tavLst>
                                    </p:anim>
                                    <p:anim calcmode="lin" valueType="num">
                                      <p:cBhvr additive="base">
                                        <p:cTn id="44" dur="500" fill="hold"/>
                                        <p:tgtEl>
                                          <p:spTgt spid="2590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9082"/>
                                        </p:tgtEl>
                                        <p:attrNameLst>
                                          <p:attrName>style.visibility</p:attrName>
                                        </p:attrNameLst>
                                      </p:cBhvr>
                                      <p:to>
                                        <p:strVal val="visible"/>
                                      </p:to>
                                    </p:set>
                                    <p:anim calcmode="lin" valueType="num">
                                      <p:cBhvr additive="base">
                                        <p:cTn id="49" dur="500" fill="hold"/>
                                        <p:tgtEl>
                                          <p:spTgt spid="259082"/>
                                        </p:tgtEl>
                                        <p:attrNameLst>
                                          <p:attrName>ppt_x</p:attrName>
                                        </p:attrNameLst>
                                      </p:cBhvr>
                                      <p:tavLst>
                                        <p:tav tm="0">
                                          <p:val>
                                            <p:strVal val="#ppt_x"/>
                                          </p:val>
                                        </p:tav>
                                        <p:tav tm="100000">
                                          <p:val>
                                            <p:strVal val="#ppt_x"/>
                                          </p:val>
                                        </p:tav>
                                      </p:tavLst>
                                    </p:anim>
                                    <p:anim calcmode="lin" valueType="num">
                                      <p:cBhvr additive="base">
                                        <p:cTn id="50" dur="500" fill="hold"/>
                                        <p:tgtEl>
                                          <p:spTgt spid="25908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59078"/>
                                        </p:tgtEl>
                                        <p:attrNameLst>
                                          <p:attrName>style.visibility</p:attrName>
                                        </p:attrNameLst>
                                      </p:cBhvr>
                                      <p:to>
                                        <p:strVal val="visible"/>
                                      </p:to>
                                    </p:set>
                                    <p:anim calcmode="lin" valueType="num">
                                      <p:cBhvr additive="base">
                                        <p:cTn id="55" dur="500" fill="hold"/>
                                        <p:tgtEl>
                                          <p:spTgt spid="259078"/>
                                        </p:tgtEl>
                                        <p:attrNameLst>
                                          <p:attrName>ppt_x</p:attrName>
                                        </p:attrNameLst>
                                      </p:cBhvr>
                                      <p:tavLst>
                                        <p:tav tm="0">
                                          <p:val>
                                            <p:strVal val="#ppt_x"/>
                                          </p:val>
                                        </p:tav>
                                        <p:tav tm="100000">
                                          <p:val>
                                            <p:strVal val="#ppt_x"/>
                                          </p:val>
                                        </p:tav>
                                      </p:tavLst>
                                    </p:anim>
                                    <p:anim calcmode="lin" valueType="num">
                                      <p:cBhvr additive="base">
                                        <p:cTn id="56" dur="500" fill="hold"/>
                                        <p:tgtEl>
                                          <p:spTgt spid="259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8963F48-6FF2-4100-BFD9-FB9BBC7367CB}"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A5D7F541-74CB-4A57-90AE-B6AD13CC746A}" type="slidenum">
              <a:rPr lang="en-US" altLang="zh-CN"/>
              <a:pPr/>
              <a:t>29</a:t>
            </a:fld>
            <a:endParaRPr lang="en-US" altLang="zh-CN"/>
          </a:p>
        </p:txBody>
      </p:sp>
      <p:sp>
        <p:nvSpPr>
          <p:cNvPr id="258050" name="Rectangle 2"/>
          <p:cNvSpPr>
            <a:spLocks noGrp="1" noChangeArrowheads="1"/>
          </p:cNvSpPr>
          <p:nvPr>
            <p:ph type="title"/>
          </p:nvPr>
        </p:nvSpPr>
        <p:spPr/>
        <p:txBody>
          <a:bodyPr/>
          <a:lstStyle/>
          <a:p>
            <a:r>
              <a:rPr lang="zh-CN" altLang="en-US"/>
              <a:t>信息化的你</a:t>
            </a:r>
          </a:p>
        </p:txBody>
      </p:sp>
      <p:sp>
        <p:nvSpPr>
          <p:cNvPr id="258051" name="Rectangle 3"/>
          <p:cNvSpPr>
            <a:spLocks noGrp="1" noChangeArrowheads="1"/>
          </p:cNvSpPr>
          <p:nvPr>
            <p:ph type="body" idx="1"/>
          </p:nvPr>
        </p:nvSpPr>
        <p:spPr/>
        <p:txBody>
          <a:bodyPr/>
          <a:lstStyle/>
          <a:p>
            <a:endParaRPr lang="zh-CN" altLang="zh-CN"/>
          </a:p>
        </p:txBody>
      </p:sp>
      <p:pic>
        <p:nvPicPr>
          <p:cNvPr id="258052" name="Picture 4" descr="800px-Ubuntu_Login"/>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11"/>
          <p:cNvSpPr>
            <a:spLocks noGrp="1" noChangeArrowheads="1"/>
          </p:cNvSpPr>
          <p:nvPr>
            <p:ph type="title"/>
          </p:nvPr>
        </p:nvSpPr>
        <p:spPr/>
        <p:txBody>
          <a:bodyPr/>
          <a:lstStyle/>
          <a:p>
            <a:r>
              <a:rPr lang="zh-CN" altLang="en-US"/>
              <a:t>信息化社会</a:t>
            </a:r>
          </a:p>
        </p:txBody>
      </p:sp>
      <p:sp>
        <p:nvSpPr>
          <p:cNvPr id="2" name="矩形 1"/>
          <p:cNvSpPr/>
          <p:nvPr/>
        </p:nvSpPr>
        <p:spPr>
          <a:xfrm>
            <a:off x="381000" y="1219200"/>
            <a:ext cx="8382000" cy="5053691"/>
          </a:xfrm>
          <a:prstGeom prst="rect">
            <a:avLst/>
          </a:prstGeom>
        </p:spPr>
        <p:txBody>
          <a:bodyPr wrap="square">
            <a:spAutoFit/>
          </a:bodyPr>
          <a:lstStyle/>
          <a:p>
            <a:r>
              <a:rPr lang="zh-CN" altLang="en-US" dirty="0"/>
              <a:t>大数据	BigData</a:t>
            </a:r>
          </a:p>
          <a:p>
            <a:pPr lvl="1"/>
            <a:r>
              <a:rPr lang="zh-CN" altLang="en-US" dirty="0"/>
              <a:t>容量（</a:t>
            </a:r>
            <a:r>
              <a:rPr lang="zh-CN" altLang="en-US" dirty="0">
                <a:solidFill>
                  <a:srgbClr val="CC0000"/>
                </a:solidFill>
              </a:rPr>
              <a:t>V</a:t>
            </a:r>
            <a:r>
              <a:rPr lang="zh-CN" altLang="en-US" dirty="0"/>
              <a:t>olume）：数据的大小决定所考虑的数据的价值和潜在的信息；</a:t>
            </a:r>
          </a:p>
          <a:p>
            <a:pPr lvl="1"/>
            <a:r>
              <a:rPr lang="zh-CN" altLang="en-US" dirty="0"/>
              <a:t>种类（</a:t>
            </a:r>
            <a:r>
              <a:rPr lang="zh-CN" altLang="en-US" dirty="0">
                <a:solidFill>
                  <a:srgbClr val="CC0000"/>
                </a:solidFill>
              </a:rPr>
              <a:t>V</a:t>
            </a:r>
            <a:r>
              <a:rPr lang="zh-CN" altLang="en-US" dirty="0"/>
              <a:t>ariety）：数据类型的多样性；</a:t>
            </a:r>
          </a:p>
          <a:p>
            <a:pPr lvl="1"/>
            <a:r>
              <a:rPr lang="zh-CN" altLang="en-US" dirty="0"/>
              <a:t>速度（</a:t>
            </a:r>
            <a:r>
              <a:rPr lang="zh-CN" altLang="en-US" dirty="0">
                <a:solidFill>
                  <a:srgbClr val="CC0000"/>
                </a:solidFill>
              </a:rPr>
              <a:t>V</a:t>
            </a:r>
            <a:r>
              <a:rPr lang="zh-CN" altLang="en-US" dirty="0"/>
              <a:t>elocity）：指获得数据的速度</a:t>
            </a:r>
            <a:r>
              <a:rPr lang="zh-CN" altLang="en-US" dirty="0" smtClean="0"/>
              <a:t>；</a:t>
            </a:r>
            <a:endParaRPr lang="en-US" altLang="zh-CN" dirty="0" smtClean="0"/>
          </a:p>
          <a:p>
            <a:pPr lvl="1"/>
            <a:r>
              <a:rPr lang="zh-CN" altLang="en-US" dirty="0"/>
              <a:t>可变性（</a:t>
            </a:r>
            <a:r>
              <a:rPr lang="en-US" altLang="zh-CN" dirty="0">
                <a:solidFill>
                  <a:srgbClr val="C00000"/>
                </a:solidFill>
              </a:rPr>
              <a:t>V</a:t>
            </a:r>
            <a:r>
              <a:rPr lang="en-US" altLang="zh-CN" dirty="0"/>
              <a:t>ariability</a:t>
            </a:r>
            <a:r>
              <a:rPr lang="zh-CN" altLang="en-US" dirty="0"/>
              <a:t>）：妨碍了处理和有效地管理数据的过程</a:t>
            </a:r>
          </a:p>
          <a:p>
            <a:pPr lvl="1"/>
            <a:r>
              <a:rPr lang="zh-CN" altLang="en-US" dirty="0"/>
              <a:t>真实性（</a:t>
            </a:r>
            <a:r>
              <a:rPr lang="en-US" altLang="zh-CN" dirty="0">
                <a:solidFill>
                  <a:srgbClr val="C00000"/>
                </a:solidFill>
              </a:rPr>
              <a:t>V</a:t>
            </a:r>
            <a:r>
              <a:rPr lang="en-US" altLang="zh-CN" dirty="0"/>
              <a:t>eracity</a:t>
            </a:r>
            <a:r>
              <a:rPr lang="zh-CN" altLang="en-US" dirty="0"/>
              <a:t>）：数据的质量</a:t>
            </a:r>
          </a:p>
          <a:p>
            <a:pPr lvl="1"/>
            <a:r>
              <a:rPr lang="zh-CN" altLang="en-US" dirty="0" smtClean="0"/>
              <a:t>价值（</a:t>
            </a:r>
            <a:r>
              <a:rPr lang="en-US" altLang="zh-CN" dirty="0" smtClean="0">
                <a:solidFill>
                  <a:srgbClr val="C00000"/>
                </a:solidFill>
              </a:rPr>
              <a:t>V</a:t>
            </a:r>
            <a:r>
              <a:rPr lang="en-US" altLang="zh-CN" dirty="0" smtClean="0"/>
              <a:t>alue</a:t>
            </a:r>
            <a:r>
              <a:rPr lang="zh-CN" altLang="en-US" dirty="0"/>
              <a:t>）：合理运用大数据，以低成本创造高价值</a:t>
            </a:r>
          </a:p>
          <a:p>
            <a:pPr lvl="1"/>
            <a:r>
              <a:rPr lang="zh-CN" altLang="en-US" dirty="0" smtClean="0"/>
              <a:t>复杂性（</a:t>
            </a:r>
            <a:r>
              <a:rPr lang="en-US" altLang="zh-CN" dirty="0" smtClean="0">
                <a:solidFill>
                  <a:srgbClr val="C00000"/>
                </a:solidFill>
              </a:rPr>
              <a:t>C</a:t>
            </a:r>
            <a:r>
              <a:rPr lang="en-US" altLang="zh-CN" dirty="0" smtClean="0"/>
              <a:t>omplexity</a:t>
            </a:r>
            <a:r>
              <a:rPr lang="zh-CN" altLang="en-US" dirty="0" smtClean="0"/>
              <a:t>）：数据量巨大，来源多渠道</a:t>
            </a:r>
            <a:endParaRPr lang="zh-CN" altLang="en-US" dirty="0"/>
          </a:p>
        </p:txBody>
      </p:sp>
    </p:spTree>
    <p:extLst>
      <p:ext uri="{BB962C8B-B14F-4D97-AF65-F5344CB8AC3E}">
        <p14:creationId xmlns:p14="http://schemas.microsoft.com/office/powerpoint/2010/main" val="8684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 calcmode="lin" valueType="num">
                                      <p:cBhvr additive="base">
                                        <p:cTn id="2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6FC36615-9657-41FA-BDF8-E8705178EF39}"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17312C95-A86F-426B-B86C-E223916F8BF4}" type="slidenum">
              <a:rPr lang="en-US" altLang="zh-CN"/>
              <a:pPr/>
              <a:t>30</a:t>
            </a:fld>
            <a:endParaRPr lang="en-US" altLang="zh-CN"/>
          </a:p>
        </p:txBody>
      </p:sp>
      <p:sp>
        <p:nvSpPr>
          <p:cNvPr id="21506" name="Rectangle 2"/>
          <p:cNvSpPr>
            <a:spLocks noGrp="1" noChangeArrowheads="1"/>
          </p:cNvSpPr>
          <p:nvPr>
            <p:ph type="title"/>
          </p:nvPr>
        </p:nvSpPr>
        <p:spPr>
          <a:xfrm>
            <a:off x="2916238" y="88900"/>
            <a:ext cx="5922962" cy="765175"/>
          </a:xfrm>
        </p:spPr>
        <p:txBody>
          <a:bodyPr/>
          <a:lstStyle/>
          <a:p>
            <a:r>
              <a:rPr lang="zh-CN" altLang="en-US"/>
              <a:t>第一章 软件工程概述</a:t>
            </a:r>
          </a:p>
        </p:txBody>
      </p:sp>
      <p:sp>
        <p:nvSpPr>
          <p:cNvPr id="21507" name="Rectangle 3"/>
          <p:cNvSpPr>
            <a:spLocks noGrp="1" noChangeArrowheads="1"/>
          </p:cNvSpPr>
          <p:nvPr>
            <p:ph type="body" idx="1"/>
          </p:nvPr>
        </p:nvSpPr>
        <p:spPr/>
        <p:txBody>
          <a:bodyPr/>
          <a:lstStyle/>
          <a:p>
            <a:r>
              <a:rPr lang="zh-CN" altLang="en-US" u="sng">
                <a:solidFill>
                  <a:srgbClr val="CC0000"/>
                </a:solidFill>
              </a:rPr>
              <a:t>主要内容：</a:t>
            </a:r>
          </a:p>
          <a:p>
            <a:pPr lvl="1"/>
            <a:r>
              <a:rPr kumimoji="1" lang="en-US" altLang="en-US">
                <a:solidFill>
                  <a:srgbClr val="0000FF"/>
                </a:solidFill>
              </a:rPr>
              <a:t>1.1 </a:t>
            </a:r>
            <a:r>
              <a:rPr kumimoji="1" lang="zh-CN" altLang="en-US">
                <a:solidFill>
                  <a:srgbClr val="0000FF"/>
                </a:solidFill>
              </a:rPr>
              <a:t>计算机软件概念</a:t>
            </a:r>
          </a:p>
          <a:p>
            <a:pPr lvl="1"/>
            <a:r>
              <a:rPr kumimoji="1" lang="en-US" altLang="zh-CN">
                <a:solidFill>
                  <a:srgbClr val="0000FF"/>
                </a:solidFill>
              </a:rPr>
              <a:t>1.2 </a:t>
            </a:r>
            <a:r>
              <a:rPr kumimoji="1" lang="zh-CN" altLang="en-US">
                <a:solidFill>
                  <a:srgbClr val="0000FF"/>
                </a:solidFill>
              </a:rPr>
              <a:t>软件的发展</a:t>
            </a:r>
          </a:p>
          <a:p>
            <a:pPr lvl="1"/>
            <a:r>
              <a:rPr kumimoji="1" lang="en-US" altLang="zh-CN">
                <a:solidFill>
                  <a:srgbClr val="0000FF"/>
                </a:solidFill>
              </a:rPr>
              <a:t>1.3 </a:t>
            </a:r>
            <a:r>
              <a:rPr kumimoji="1" lang="zh-CN" altLang="en-US">
                <a:solidFill>
                  <a:srgbClr val="0000FF"/>
                </a:solidFill>
              </a:rPr>
              <a:t>软件危机与软件问题</a:t>
            </a:r>
          </a:p>
          <a:p>
            <a:pPr lvl="1"/>
            <a:r>
              <a:rPr kumimoji="1" lang="en-US" altLang="zh-CN">
                <a:solidFill>
                  <a:srgbClr val="0000FF"/>
                </a:solidFill>
              </a:rPr>
              <a:t>1.4 </a:t>
            </a:r>
            <a:r>
              <a:rPr kumimoji="1" lang="zh-CN" altLang="en-US">
                <a:solidFill>
                  <a:srgbClr val="0000FF"/>
                </a:solidFill>
              </a:rPr>
              <a:t>软件工程与开发准则</a:t>
            </a:r>
          </a:p>
          <a:p>
            <a:pPr lvl="1"/>
            <a:r>
              <a:rPr kumimoji="1" lang="en-US" altLang="zh-CN">
                <a:solidFill>
                  <a:srgbClr val="0000FF"/>
                </a:solidFill>
              </a:rPr>
              <a:t>1.5 </a:t>
            </a:r>
            <a:r>
              <a:rPr kumimoji="1" lang="zh-CN" altLang="en-US">
                <a:solidFill>
                  <a:srgbClr val="0000FF"/>
                </a:solidFill>
              </a:rPr>
              <a:t>软件生命周期</a:t>
            </a:r>
          </a:p>
          <a:p>
            <a:pPr lvl="1"/>
            <a:r>
              <a:rPr kumimoji="1" lang="en-US" altLang="zh-CN">
                <a:solidFill>
                  <a:srgbClr val="0000FF"/>
                </a:solidFill>
              </a:rPr>
              <a:t>1.6 </a:t>
            </a:r>
            <a:r>
              <a:rPr kumimoji="1" lang="zh-CN" altLang="en-US">
                <a:solidFill>
                  <a:srgbClr val="0000FF"/>
                </a:solidFill>
              </a:rPr>
              <a:t>软件开发模型</a:t>
            </a:r>
          </a:p>
        </p:txBody>
      </p:sp>
      <p:sp>
        <p:nvSpPr>
          <p:cNvPr id="21508" name="Rectangle 4"/>
          <p:cNvSpPr>
            <a:spLocks noChangeArrowheads="1"/>
          </p:cNvSpPr>
          <p:nvPr/>
        </p:nvSpPr>
        <p:spPr bwMode="auto">
          <a:xfrm>
            <a:off x="4724400" y="4572000"/>
            <a:ext cx="3962400" cy="1905000"/>
          </a:xfrm>
          <a:prstGeom prst="rect">
            <a:avLst/>
          </a:prstGeom>
          <a:noFill/>
          <a:ln w="9525">
            <a:noFill/>
            <a:miter lim="800000"/>
            <a:headEnd/>
            <a:tailEnd/>
          </a:ln>
          <a:effectLst/>
        </p:spPr>
        <p:txBody>
          <a:bodyPr/>
          <a:lstStyle/>
          <a:p>
            <a:pPr marL="342900" indent="-342900"/>
            <a:r>
              <a:rPr lang="zh-CN" altLang="en-US"/>
              <a:t>软件是什么？</a:t>
            </a:r>
          </a:p>
          <a:p>
            <a:pPr marL="342900" indent="-342900"/>
            <a:r>
              <a:rPr lang="zh-CN" altLang="en-US"/>
              <a:t>软件从哪里来？</a:t>
            </a:r>
          </a:p>
          <a:p>
            <a:pPr marL="342900" indent="-342900"/>
            <a:r>
              <a:rPr lang="zh-CN" altLang="en-US"/>
              <a:t>软件到哪里去？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strips(downRigh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strips(downRight)">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strips(downRight)">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strips(downRight)">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strips(downRight)">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strips(downRight)">
                                      <p:cBhvr>
                                        <p:cTn id="32" dur="500"/>
                                        <p:tgtEl>
                                          <p:spTgt spid="21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507">
                                            <p:txEl>
                                              <p:pRg st="6" end="6"/>
                                            </p:txEl>
                                          </p:spTgt>
                                        </p:tgtEl>
                                        <p:attrNameLst>
                                          <p:attrName>style.visibility</p:attrName>
                                        </p:attrNameLst>
                                      </p:cBhvr>
                                      <p:to>
                                        <p:strVal val="visible"/>
                                      </p:to>
                                    </p:set>
                                    <p:animEffect transition="in" filter="strips(downRight)">
                                      <p:cBhvr>
                                        <p:cTn id="37" dur="500"/>
                                        <p:tgtEl>
                                          <p:spTgt spid="21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508">
                                            <p:txEl>
                                              <p:pRg st="0" end="0"/>
                                            </p:txEl>
                                          </p:spTgt>
                                        </p:tgtEl>
                                        <p:attrNameLst>
                                          <p:attrName>style.visibility</p:attrName>
                                        </p:attrNameLst>
                                      </p:cBhvr>
                                      <p:to>
                                        <p:strVal val="visible"/>
                                      </p:to>
                                    </p:set>
                                    <p:anim calcmode="lin" valueType="num">
                                      <p:cBhvr additive="base">
                                        <p:cTn id="42" dur="500" fill="hold"/>
                                        <p:tgtEl>
                                          <p:spTgt spid="2150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5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1508">
                                            <p:txEl>
                                              <p:pRg st="1" end="1"/>
                                            </p:txEl>
                                          </p:spTgt>
                                        </p:tgtEl>
                                        <p:attrNameLst>
                                          <p:attrName>style.visibility</p:attrName>
                                        </p:attrNameLst>
                                      </p:cBhvr>
                                      <p:to>
                                        <p:strVal val="visible"/>
                                      </p:to>
                                    </p:set>
                                    <p:anim calcmode="lin" valueType="num">
                                      <p:cBhvr additive="base">
                                        <p:cTn id="48" dur="500" fill="hold"/>
                                        <p:tgtEl>
                                          <p:spTgt spid="21508">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15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508">
                                            <p:txEl>
                                              <p:pRg st="2" end="2"/>
                                            </p:txEl>
                                          </p:spTgt>
                                        </p:tgtEl>
                                        <p:attrNameLst>
                                          <p:attrName>style.visibility</p:attrName>
                                        </p:attrNameLst>
                                      </p:cBhvr>
                                      <p:to>
                                        <p:strVal val="visible"/>
                                      </p:to>
                                    </p:set>
                                    <p:anim calcmode="lin" valueType="num">
                                      <p:cBhvr additive="base">
                                        <p:cTn id="54" dur="500" fill="hold"/>
                                        <p:tgtEl>
                                          <p:spTgt spid="21508">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150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half" idx="10"/>
          </p:nvPr>
        </p:nvSpPr>
        <p:spPr/>
        <p:txBody>
          <a:bodyPr/>
          <a:lstStyle/>
          <a:p>
            <a:fld id="{E9ACB405-18F5-4492-AAA6-4384557101CE}" type="datetime1">
              <a:rPr lang="zh-CN" altLang="en-US"/>
              <a:pPr/>
              <a:t>2019/11/7</a:t>
            </a:fld>
            <a:endParaRPr lang="en-US" altLang="zh-CN"/>
          </a:p>
        </p:txBody>
      </p:sp>
      <p:sp>
        <p:nvSpPr>
          <p:cNvPr id="8" name="灯片编号占位符 4"/>
          <p:cNvSpPr>
            <a:spLocks noGrp="1"/>
          </p:cNvSpPr>
          <p:nvPr>
            <p:ph type="sldNum" sz="quarter" idx="11"/>
          </p:nvPr>
        </p:nvSpPr>
        <p:spPr/>
        <p:txBody>
          <a:bodyPr/>
          <a:lstStyle/>
          <a:p>
            <a:fld id="{19E616F7-30BB-4402-ABED-1AAF3D72A78E}" type="slidenum">
              <a:rPr lang="en-US" altLang="zh-CN"/>
              <a:pPr/>
              <a:t>31</a:t>
            </a:fld>
            <a:endParaRPr lang="en-US" altLang="zh-CN"/>
          </a:p>
        </p:txBody>
      </p:sp>
      <p:sp>
        <p:nvSpPr>
          <p:cNvPr id="23554"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p>
        </p:txBody>
      </p:sp>
      <p:sp>
        <p:nvSpPr>
          <p:cNvPr id="23555" name="Rectangle 3"/>
          <p:cNvSpPr>
            <a:spLocks noGrp="1" noChangeArrowheads="1"/>
          </p:cNvSpPr>
          <p:nvPr>
            <p:ph type="body" idx="1"/>
          </p:nvPr>
        </p:nvSpPr>
        <p:spPr>
          <a:xfrm>
            <a:off x="609600" y="990600"/>
            <a:ext cx="8229600" cy="5638800"/>
          </a:xfrm>
        </p:spPr>
        <p:txBody>
          <a:bodyPr/>
          <a:lstStyle/>
          <a:p>
            <a:pPr>
              <a:lnSpc>
                <a:spcPct val="90000"/>
              </a:lnSpc>
            </a:pPr>
            <a:r>
              <a:rPr lang="en-US" altLang="zh-CN" u="sng">
                <a:solidFill>
                  <a:srgbClr val="CC0000"/>
                </a:solidFill>
              </a:rPr>
              <a:t>1.1.1 </a:t>
            </a:r>
            <a:r>
              <a:rPr lang="zh-CN" altLang="en-US" u="sng">
                <a:solidFill>
                  <a:srgbClr val="CC0000"/>
                </a:solidFill>
              </a:rPr>
              <a:t>计算机软件</a:t>
            </a:r>
          </a:p>
          <a:p>
            <a:pPr lvl="1">
              <a:lnSpc>
                <a:spcPct val="90000"/>
              </a:lnSpc>
            </a:pPr>
            <a:r>
              <a:rPr lang="zh-CN" altLang="en-US">
                <a:solidFill>
                  <a:srgbClr val="CC0000"/>
                </a:solidFill>
              </a:rPr>
              <a:t>软件</a:t>
            </a:r>
            <a:r>
              <a:rPr lang="zh-CN" altLang="en-US"/>
              <a:t>是指计算机</a:t>
            </a:r>
            <a:r>
              <a:rPr lang="zh-CN" altLang="en-US">
                <a:solidFill>
                  <a:srgbClr val="CC0000"/>
                </a:solidFill>
              </a:rPr>
              <a:t>程序</a:t>
            </a:r>
            <a:r>
              <a:rPr lang="zh-CN" altLang="en-US"/>
              <a:t>、运行程序所需的</a:t>
            </a:r>
            <a:r>
              <a:rPr lang="zh-CN" altLang="en-US">
                <a:solidFill>
                  <a:srgbClr val="CC0000"/>
                </a:solidFill>
              </a:rPr>
              <a:t>数据</a:t>
            </a:r>
            <a:r>
              <a:rPr lang="zh-CN" altLang="en-US"/>
              <a:t>、与程序有关的</a:t>
            </a:r>
            <a:r>
              <a:rPr lang="zh-CN" altLang="en-US">
                <a:solidFill>
                  <a:srgbClr val="CC0000"/>
                </a:solidFill>
              </a:rPr>
              <a:t>文档资料</a:t>
            </a:r>
            <a:r>
              <a:rPr lang="zh-CN" altLang="en-US"/>
              <a:t>的总称。</a:t>
            </a:r>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endParaRPr lang="zh-CN" altLang="en-US"/>
          </a:p>
          <a:p>
            <a:pPr lvl="1">
              <a:lnSpc>
                <a:spcPct val="90000"/>
              </a:lnSpc>
            </a:pPr>
            <a:r>
              <a:rPr lang="zh-CN" altLang="en-US"/>
              <a:t>“</a:t>
            </a:r>
            <a:r>
              <a:rPr lang="zh-CN" altLang="en-US">
                <a:solidFill>
                  <a:srgbClr val="CC0000"/>
                </a:solidFill>
              </a:rPr>
              <a:t>软件</a:t>
            </a:r>
            <a:r>
              <a:rPr lang="zh-CN" altLang="en-US"/>
              <a:t>” 强调的产品、产业或学科层面</a:t>
            </a:r>
          </a:p>
          <a:p>
            <a:pPr lvl="1">
              <a:lnSpc>
                <a:spcPct val="90000"/>
              </a:lnSpc>
            </a:pPr>
            <a:r>
              <a:rPr lang="zh-CN" altLang="en-US"/>
              <a:t>“</a:t>
            </a:r>
            <a:r>
              <a:rPr lang="zh-CN" altLang="en-US">
                <a:solidFill>
                  <a:srgbClr val="CC0000"/>
                </a:solidFill>
              </a:rPr>
              <a:t>程序</a:t>
            </a:r>
            <a:r>
              <a:rPr lang="zh-CN" altLang="en-US"/>
              <a:t>”更侧重技术层面的含义</a:t>
            </a:r>
          </a:p>
        </p:txBody>
      </p:sp>
      <p:sp>
        <p:nvSpPr>
          <p:cNvPr id="23561" name="AutoShape 9"/>
          <p:cNvSpPr>
            <a:spLocks noChangeArrowheads="1"/>
          </p:cNvSpPr>
          <p:nvPr/>
        </p:nvSpPr>
        <p:spPr bwMode="auto">
          <a:xfrm>
            <a:off x="2895600" y="3476625"/>
            <a:ext cx="3429000" cy="762000"/>
          </a:xfrm>
          <a:prstGeom prst="cube">
            <a:avLst>
              <a:gd name="adj" fmla="val 25000"/>
            </a:avLst>
          </a:prstGeom>
          <a:solidFill>
            <a:srgbClr val="FFCC00"/>
          </a:solidFill>
          <a:ln w="9525">
            <a:noFill/>
            <a:miter lim="800000"/>
            <a:headEnd/>
            <a:tailEnd/>
          </a:ln>
          <a:effectLst/>
        </p:spPr>
        <p:txBody>
          <a:bodyPr wrap="none" anchor="ctr"/>
          <a:lstStyle/>
          <a:p>
            <a:pPr algn="ctr">
              <a:spcBef>
                <a:spcPct val="0"/>
              </a:spcBef>
              <a:buClrTx/>
              <a:buSzTx/>
              <a:buFontTx/>
              <a:buNone/>
            </a:pPr>
            <a:r>
              <a:rPr lang="zh-CN" altLang="en-US" sz="2400"/>
              <a:t>运行程序所需的数据</a:t>
            </a:r>
          </a:p>
        </p:txBody>
      </p:sp>
      <p:sp>
        <p:nvSpPr>
          <p:cNvPr id="23562" name="AutoShape 10"/>
          <p:cNvSpPr>
            <a:spLocks noChangeArrowheads="1"/>
          </p:cNvSpPr>
          <p:nvPr/>
        </p:nvSpPr>
        <p:spPr bwMode="auto">
          <a:xfrm>
            <a:off x="2914650" y="2395538"/>
            <a:ext cx="3429000" cy="990600"/>
          </a:xfrm>
          <a:prstGeom prst="cube">
            <a:avLst>
              <a:gd name="adj" fmla="val 25000"/>
            </a:avLst>
          </a:prstGeom>
          <a:solidFill>
            <a:schemeClr val="accent1"/>
          </a:solidFill>
          <a:ln w="9525">
            <a:noFill/>
            <a:miter lim="800000"/>
            <a:headEnd/>
            <a:tailEnd/>
          </a:ln>
          <a:effectLst/>
        </p:spPr>
        <p:txBody>
          <a:bodyPr wrap="none" anchor="ctr"/>
          <a:lstStyle/>
          <a:p>
            <a:pPr algn="ctr">
              <a:spcBef>
                <a:spcPct val="0"/>
              </a:spcBef>
              <a:buClrTx/>
              <a:buSzTx/>
              <a:buFontTx/>
              <a:buNone/>
            </a:pPr>
            <a:r>
              <a:rPr lang="zh-CN" altLang="en-US" sz="2400">
                <a:solidFill>
                  <a:srgbClr val="CC0000"/>
                </a:solidFill>
              </a:rPr>
              <a:t>计算机程序</a:t>
            </a:r>
          </a:p>
        </p:txBody>
      </p:sp>
      <p:sp>
        <p:nvSpPr>
          <p:cNvPr id="23563" name="AutoShape 11"/>
          <p:cNvSpPr>
            <a:spLocks noChangeArrowheads="1"/>
          </p:cNvSpPr>
          <p:nvPr/>
        </p:nvSpPr>
        <p:spPr bwMode="auto">
          <a:xfrm>
            <a:off x="2895600" y="4343400"/>
            <a:ext cx="3429000" cy="762000"/>
          </a:xfrm>
          <a:prstGeom prst="cube">
            <a:avLst>
              <a:gd name="adj" fmla="val 25000"/>
            </a:avLst>
          </a:prstGeom>
          <a:solidFill>
            <a:srgbClr val="FFFF99"/>
          </a:solidFill>
          <a:ln w="9525">
            <a:noFill/>
            <a:miter lim="800000"/>
            <a:headEnd/>
            <a:tailEnd/>
          </a:ln>
          <a:effectLst/>
        </p:spPr>
        <p:txBody>
          <a:bodyPr wrap="none" anchor="ctr"/>
          <a:lstStyle/>
          <a:p>
            <a:pPr algn="ctr">
              <a:spcBef>
                <a:spcPct val="0"/>
              </a:spcBef>
              <a:buClrTx/>
              <a:buSzTx/>
              <a:buFontTx/>
              <a:buNone/>
            </a:pPr>
            <a:r>
              <a:rPr lang="zh-CN" altLang="en-US" sz="2400">
                <a:solidFill>
                  <a:srgbClr val="CC0000"/>
                </a:solidFill>
              </a:rPr>
              <a:t>文档</a:t>
            </a:r>
          </a:p>
        </p:txBody>
      </p:sp>
    </p:spTree>
    <p:custDataLst>
      <p:tags r:id="rId1"/>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p:cNvSpPr>
            <a:spLocks noGrp="1"/>
          </p:cNvSpPr>
          <p:nvPr>
            <p:ph type="dt" sz="half" idx="10"/>
          </p:nvPr>
        </p:nvSpPr>
        <p:spPr/>
        <p:txBody>
          <a:bodyPr/>
          <a:lstStyle/>
          <a:p>
            <a:fld id="{43F6E2B2-4D05-4A5B-9086-6F7E11DF1368}" type="datetime1">
              <a:rPr lang="zh-CN" altLang="en-US"/>
              <a:pPr/>
              <a:t>2019/11/7</a:t>
            </a:fld>
            <a:endParaRPr lang="en-US" altLang="zh-CN"/>
          </a:p>
        </p:txBody>
      </p:sp>
      <p:sp>
        <p:nvSpPr>
          <p:cNvPr id="31" name="灯片编号占位符 4"/>
          <p:cNvSpPr>
            <a:spLocks noGrp="1"/>
          </p:cNvSpPr>
          <p:nvPr>
            <p:ph type="sldNum" sz="quarter" idx="11"/>
          </p:nvPr>
        </p:nvSpPr>
        <p:spPr/>
        <p:txBody>
          <a:bodyPr/>
          <a:lstStyle/>
          <a:p>
            <a:fld id="{14C8C9C4-721D-4021-B0FB-31B68805F1E9}" type="slidenum">
              <a:rPr lang="en-US" altLang="zh-CN"/>
              <a:pPr/>
              <a:t>32</a:t>
            </a:fld>
            <a:endParaRPr lang="en-US" altLang="zh-CN"/>
          </a:p>
        </p:txBody>
      </p:sp>
      <p:sp>
        <p:nvSpPr>
          <p:cNvPr id="22530" name="Rectangle 2"/>
          <p:cNvSpPr>
            <a:spLocks noGrp="1" noChangeArrowheads="1"/>
          </p:cNvSpPr>
          <p:nvPr>
            <p:ph type="title"/>
          </p:nvPr>
        </p:nvSpPr>
        <p:spPr>
          <a:xfrm>
            <a:off x="2916238" y="88900"/>
            <a:ext cx="5770562" cy="765175"/>
          </a:xfrm>
        </p:spPr>
        <p:txBody>
          <a:bodyPr/>
          <a:lstStyle/>
          <a:p>
            <a:r>
              <a:rPr lang="en-US" altLang="zh-CN" dirty="0"/>
              <a:t>1.1 </a:t>
            </a:r>
            <a:r>
              <a:rPr lang="zh-CN" altLang="en-US" dirty="0"/>
              <a:t>计算机软件概述</a:t>
            </a:r>
          </a:p>
        </p:txBody>
      </p:sp>
      <p:sp>
        <p:nvSpPr>
          <p:cNvPr id="22531" name="Rectangle 3"/>
          <p:cNvSpPr>
            <a:spLocks noGrp="1" noChangeArrowheads="1"/>
          </p:cNvSpPr>
          <p:nvPr>
            <p:ph type="body" idx="1"/>
          </p:nvPr>
        </p:nvSpPr>
        <p:spPr/>
        <p:txBody>
          <a:bodyPr/>
          <a:lstStyle/>
          <a:p>
            <a:r>
              <a:rPr lang="en-US" altLang="zh-CN" u="sng" dirty="0">
                <a:solidFill>
                  <a:srgbClr val="CC0000"/>
                </a:solidFill>
              </a:rPr>
              <a:t>1.1.2 </a:t>
            </a:r>
            <a:r>
              <a:rPr lang="zh-CN" altLang="en-US" u="sng" dirty="0">
                <a:solidFill>
                  <a:srgbClr val="CC0000"/>
                </a:solidFill>
              </a:rPr>
              <a:t>软件的特点</a:t>
            </a:r>
          </a:p>
          <a:p>
            <a:pPr lvl="1"/>
            <a:r>
              <a:rPr lang="zh-CN" altLang="en-US" dirty="0"/>
              <a:t>⑴软件是一种逻辑实体，具有</a:t>
            </a:r>
            <a:r>
              <a:rPr lang="zh-CN" altLang="en-US" dirty="0">
                <a:solidFill>
                  <a:srgbClr val="CC0000"/>
                </a:solidFill>
              </a:rPr>
              <a:t>抽象性</a:t>
            </a:r>
            <a:r>
              <a:rPr lang="zh-CN" altLang="en-US" dirty="0"/>
              <a:t>；</a:t>
            </a:r>
          </a:p>
          <a:p>
            <a:pPr lvl="1"/>
            <a:r>
              <a:rPr lang="zh-CN" altLang="en-US" dirty="0"/>
              <a:t>⑵软件不是传统意义上被</a:t>
            </a:r>
            <a:r>
              <a:rPr lang="zh-CN" altLang="en-US" dirty="0">
                <a:solidFill>
                  <a:srgbClr val="CC0000"/>
                </a:solidFill>
              </a:rPr>
              <a:t>制造</a:t>
            </a:r>
            <a:r>
              <a:rPr lang="zh-CN" altLang="en-US" dirty="0"/>
              <a:t>；</a:t>
            </a:r>
          </a:p>
          <a:p>
            <a:pPr lvl="1"/>
            <a:r>
              <a:rPr lang="zh-CN" altLang="en-US" dirty="0"/>
              <a:t>⑶软件开发至今</a:t>
            </a:r>
            <a:r>
              <a:rPr lang="zh-CN" altLang="en-US" dirty="0">
                <a:solidFill>
                  <a:srgbClr val="CC0000"/>
                </a:solidFill>
              </a:rPr>
              <a:t>尚未完全摆脱手工艺</a:t>
            </a:r>
            <a:r>
              <a:rPr lang="zh-CN" altLang="en-US" dirty="0"/>
              <a:t>的开发方式；</a:t>
            </a:r>
          </a:p>
          <a:p>
            <a:pPr lvl="1"/>
            <a:r>
              <a:rPr lang="zh-CN" altLang="en-US" dirty="0"/>
              <a:t>⑷软件不会“</a:t>
            </a:r>
            <a:r>
              <a:rPr lang="zh-CN" altLang="en-US" dirty="0">
                <a:solidFill>
                  <a:srgbClr val="CC0000"/>
                </a:solidFill>
              </a:rPr>
              <a:t>磨损</a:t>
            </a:r>
            <a:r>
              <a:rPr lang="zh-CN" altLang="en-US" dirty="0"/>
              <a:t>”，</a:t>
            </a:r>
          </a:p>
          <a:p>
            <a:pPr lvl="1"/>
            <a:r>
              <a:rPr lang="zh-CN" altLang="en-US" dirty="0"/>
              <a:t>⑸软件维护困难；</a:t>
            </a:r>
          </a:p>
          <a:p>
            <a:pPr lvl="1"/>
            <a:r>
              <a:rPr lang="zh-CN" altLang="en-US" dirty="0"/>
              <a:t>⑹软件本身是</a:t>
            </a:r>
            <a:r>
              <a:rPr lang="zh-CN" altLang="en-US" dirty="0">
                <a:solidFill>
                  <a:srgbClr val="CC0000"/>
                </a:solidFill>
              </a:rPr>
              <a:t>复杂</a:t>
            </a:r>
            <a:r>
              <a:rPr lang="zh-CN" altLang="en-US" dirty="0"/>
              <a:t>的</a:t>
            </a:r>
          </a:p>
          <a:p>
            <a:pPr lvl="2"/>
            <a:r>
              <a:rPr lang="zh-CN" altLang="en-US" dirty="0">
                <a:solidFill>
                  <a:srgbClr val="0000FF"/>
                </a:solidFill>
              </a:rPr>
              <a:t>实际问题</a:t>
            </a:r>
            <a:r>
              <a:rPr lang="zh-CN" altLang="en-US" dirty="0"/>
              <a:t>的复杂性</a:t>
            </a:r>
          </a:p>
          <a:p>
            <a:pPr lvl="2"/>
            <a:r>
              <a:rPr lang="zh-CN" altLang="en-US" dirty="0">
                <a:solidFill>
                  <a:srgbClr val="0000FF"/>
                </a:solidFill>
              </a:rPr>
              <a:t>程序逻辑结构</a:t>
            </a:r>
            <a:r>
              <a:rPr lang="zh-CN" altLang="en-US" dirty="0"/>
              <a:t>的复杂性 </a:t>
            </a:r>
          </a:p>
          <a:p>
            <a:pPr lvl="1"/>
            <a:r>
              <a:rPr lang="zh-CN" altLang="en-US" dirty="0"/>
              <a:t>⑺相当多的软件工作涉及到</a:t>
            </a:r>
            <a:r>
              <a:rPr lang="zh-CN" altLang="en-US" dirty="0">
                <a:solidFill>
                  <a:srgbClr val="CC0000"/>
                </a:solidFill>
              </a:rPr>
              <a:t>社会因素</a:t>
            </a:r>
          </a:p>
        </p:txBody>
      </p:sp>
      <p:pic>
        <p:nvPicPr>
          <p:cNvPr id="22532" name="Picture 4"/>
          <p:cNvPicPr>
            <a:picLocks noChangeAspect="1" noChangeArrowheads="1"/>
          </p:cNvPicPr>
          <p:nvPr/>
        </p:nvPicPr>
        <p:blipFill>
          <a:blip r:embed="rId3" cstate="print"/>
          <a:srcRect/>
          <a:stretch>
            <a:fillRect/>
          </a:stretch>
        </p:blipFill>
        <p:spPr bwMode="auto">
          <a:xfrm>
            <a:off x="369888" y="3073400"/>
            <a:ext cx="8763000" cy="3490913"/>
          </a:xfrm>
          <a:prstGeom prst="rect">
            <a:avLst/>
          </a:prstGeom>
          <a:noFill/>
        </p:spPr>
      </p:pic>
      <p:grpSp>
        <p:nvGrpSpPr>
          <p:cNvPr id="22557" name="Group 29"/>
          <p:cNvGrpSpPr>
            <a:grpSpLocks/>
          </p:cNvGrpSpPr>
          <p:nvPr/>
        </p:nvGrpSpPr>
        <p:grpSpPr bwMode="auto">
          <a:xfrm>
            <a:off x="4995863" y="3352800"/>
            <a:ext cx="4200525" cy="3048000"/>
            <a:chOff x="3147" y="2112"/>
            <a:chExt cx="2251" cy="1920"/>
          </a:xfrm>
        </p:grpSpPr>
        <p:sp>
          <p:nvSpPr>
            <p:cNvPr id="22535" name="Rectangle 7"/>
            <p:cNvSpPr>
              <a:spLocks noChangeArrowheads="1"/>
            </p:cNvSpPr>
            <p:nvPr/>
          </p:nvSpPr>
          <p:spPr bwMode="auto">
            <a:xfrm>
              <a:off x="5239" y="392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时</a:t>
              </a:r>
              <a:endParaRPr lang="zh-CN" altLang="en-US" sz="1800" b="0">
                <a:ea typeface="宋体" pitchFamily="2" charset="-122"/>
              </a:endParaRPr>
            </a:p>
          </p:txBody>
        </p:sp>
        <p:sp>
          <p:nvSpPr>
            <p:cNvPr id="22536" name="Rectangle 8"/>
            <p:cNvSpPr>
              <a:spLocks noChangeArrowheads="1"/>
            </p:cNvSpPr>
            <p:nvPr/>
          </p:nvSpPr>
          <p:spPr bwMode="auto">
            <a:xfrm>
              <a:off x="5323" y="392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间</a:t>
              </a:r>
              <a:endParaRPr lang="zh-CN" altLang="en-US" sz="1800" b="0">
                <a:ea typeface="宋体" pitchFamily="2" charset="-122"/>
              </a:endParaRPr>
            </a:p>
          </p:txBody>
        </p:sp>
        <p:pic>
          <p:nvPicPr>
            <p:cNvPr id="22537" name="Picture 9"/>
            <p:cNvPicPr>
              <a:picLocks noChangeAspect="1" noChangeArrowheads="1"/>
            </p:cNvPicPr>
            <p:nvPr/>
          </p:nvPicPr>
          <p:blipFill>
            <a:blip r:embed="rId4" cstate="print"/>
            <a:srcRect/>
            <a:stretch>
              <a:fillRect/>
            </a:stretch>
          </p:blipFill>
          <p:spPr bwMode="auto">
            <a:xfrm>
              <a:off x="3216" y="2112"/>
              <a:ext cx="1863" cy="1594"/>
            </a:xfrm>
            <a:prstGeom prst="rect">
              <a:avLst/>
            </a:prstGeom>
            <a:noFill/>
            <a:ln w="9525">
              <a:noFill/>
              <a:miter lim="800000"/>
              <a:headEnd/>
              <a:tailEnd/>
            </a:ln>
          </p:spPr>
        </p:pic>
        <p:sp>
          <p:nvSpPr>
            <p:cNvPr id="22538" name="Freeform 10"/>
            <p:cNvSpPr>
              <a:spLocks/>
            </p:cNvSpPr>
            <p:nvPr/>
          </p:nvSpPr>
          <p:spPr bwMode="auto">
            <a:xfrm>
              <a:off x="5275" y="3821"/>
              <a:ext cx="102" cy="67"/>
            </a:xfrm>
            <a:custGeom>
              <a:avLst/>
              <a:gdLst/>
              <a:ahLst/>
              <a:cxnLst>
                <a:cxn ang="0">
                  <a:pos x="0" y="0"/>
                </a:cxn>
                <a:cxn ang="0">
                  <a:pos x="204" y="67"/>
                </a:cxn>
                <a:cxn ang="0">
                  <a:pos x="0" y="135"/>
                </a:cxn>
                <a:cxn ang="0">
                  <a:pos x="0" y="0"/>
                </a:cxn>
              </a:cxnLst>
              <a:rect l="0" t="0" r="r" b="b"/>
              <a:pathLst>
                <a:path w="204" h="135">
                  <a:moveTo>
                    <a:pt x="0" y="0"/>
                  </a:moveTo>
                  <a:lnTo>
                    <a:pt x="204" y="67"/>
                  </a:lnTo>
                  <a:lnTo>
                    <a:pt x="0" y="135"/>
                  </a:lnTo>
                  <a:lnTo>
                    <a:pt x="0" y="0"/>
                  </a:lnTo>
                  <a:close/>
                </a:path>
              </a:pathLst>
            </a:custGeom>
            <a:solidFill>
              <a:srgbClr val="000000"/>
            </a:solidFill>
            <a:ln w="9525">
              <a:noFill/>
              <a:round/>
              <a:headEnd/>
              <a:tailEnd/>
            </a:ln>
          </p:spPr>
          <p:txBody>
            <a:bodyPr/>
            <a:lstStyle/>
            <a:p>
              <a:endParaRPr lang="zh-CN" altLang="en-US"/>
            </a:p>
          </p:txBody>
        </p:sp>
        <p:sp>
          <p:nvSpPr>
            <p:cNvPr id="22539" name="Rectangle 11"/>
            <p:cNvSpPr>
              <a:spLocks noChangeArrowheads="1"/>
            </p:cNvSpPr>
            <p:nvPr/>
          </p:nvSpPr>
          <p:spPr bwMode="auto">
            <a:xfrm>
              <a:off x="3463" y="218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开</a:t>
              </a:r>
              <a:endParaRPr lang="zh-CN" altLang="en-US" sz="1800" b="0">
                <a:ea typeface="宋体" pitchFamily="2" charset="-122"/>
              </a:endParaRPr>
            </a:p>
          </p:txBody>
        </p:sp>
        <p:sp>
          <p:nvSpPr>
            <p:cNvPr id="22540" name="Rectangle 12"/>
            <p:cNvSpPr>
              <a:spLocks noChangeArrowheads="1"/>
            </p:cNvSpPr>
            <p:nvPr/>
          </p:nvSpPr>
          <p:spPr bwMode="auto">
            <a:xfrm>
              <a:off x="3547" y="218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发</a:t>
              </a:r>
              <a:endParaRPr lang="zh-CN" altLang="en-US" sz="1800" b="0">
                <a:ea typeface="宋体" pitchFamily="2" charset="-122"/>
              </a:endParaRPr>
            </a:p>
          </p:txBody>
        </p:sp>
        <p:sp>
          <p:nvSpPr>
            <p:cNvPr id="22541" name="Rectangle 13"/>
            <p:cNvSpPr>
              <a:spLocks noChangeArrowheads="1"/>
            </p:cNvSpPr>
            <p:nvPr/>
          </p:nvSpPr>
          <p:spPr bwMode="auto">
            <a:xfrm>
              <a:off x="3463" y="228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时</a:t>
              </a:r>
              <a:endParaRPr lang="zh-CN" altLang="en-US" sz="1800" b="0">
                <a:ea typeface="宋体" pitchFamily="2" charset="-122"/>
              </a:endParaRPr>
            </a:p>
          </p:txBody>
        </p:sp>
        <p:sp>
          <p:nvSpPr>
            <p:cNvPr id="22542" name="Rectangle 14"/>
            <p:cNvSpPr>
              <a:spLocks noChangeArrowheads="1"/>
            </p:cNvSpPr>
            <p:nvPr/>
          </p:nvSpPr>
          <p:spPr bwMode="auto">
            <a:xfrm>
              <a:off x="3547" y="228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期</a:t>
              </a:r>
              <a:endParaRPr lang="zh-CN" altLang="en-US" sz="1800" b="0">
                <a:ea typeface="宋体" pitchFamily="2" charset="-122"/>
              </a:endParaRPr>
            </a:p>
          </p:txBody>
        </p:sp>
        <p:sp>
          <p:nvSpPr>
            <p:cNvPr id="22543" name="Rectangle 15"/>
            <p:cNvSpPr>
              <a:spLocks noChangeArrowheads="1"/>
            </p:cNvSpPr>
            <p:nvPr/>
          </p:nvSpPr>
          <p:spPr bwMode="auto">
            <a:xfrm>
              <a:off x="3717" y="289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运</a:t>
              </a:r>
              <a:endParaRPr lang="zh-CN" altLang="en-US" sz="1800" b="0">
                <a:ea typeface="宋体" pitchFamily="2" charset="-122"/>
              </a:endParaRPr>
            </a:p>
          </p:txBody>
        </p:sp>
        <p:sp>
          <p:nvSpPr>
            <p:cNvPr id="22544" name="Rectangle 16"/>
            <p:cNvSpPr>
              <a:spLocks noChangeArrowheads="1"/>
            </p:cNvSpPr>
            <p:nvPr/>
          </p:nvSpPr>
          <p:spPr bwMode="auto">
            <a:xfrm>
              <a:off x="3801" y="289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行</a:t>
              </a:r>
              <a:endParaRPr lang="zh-CN" altLang="en-US" sz="1800" b="0">
                <a:ea typeface="宋体" pitchFamily="2" charset="-122"/>
              </a:endParaRPr>
            </a:p>
          </p:txBody>
        </p:sp>
        <p:sp>
          <p:nvSpPr>
            <p:cNvPr id="22545" name="Rectangle 17"/>
            <p:cNvSpPr>
              <a:spLocks noChangeArrowheads="1"/>
            </p:cNvSpPr>
            <p:nvPr/>
          </p:nvSpPr>
          <p:spPr bwMode="auto">
            <a:xfrm>
              <a:off x="3717" y="299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初</a:t>
              </a:r>
              <a:endParaRPr lang="zh-CN" altLang="en-US" sz="1800" b="0">
                <a:ea typeface="宋体" pitchFamily="2" charset="-122"/>
              </a:endParaRPr>
            </a:p>
          </p:txBody>
        </p:sp>
        <p:sp>
          <p:nvSpPr>
            <p:cNvPr id="22546" name="Rectangle 18"/>
            <p:cNvSpPr>
              <a:spLocks noChangeArrowheads="1"/>
            </p:cNvSpPr>
            <p:nvPr/>
          </p:nvSpPr>
          <p:spPr bwMode="auto">
            <a:xfrm>
              <a:off x="3801" y="2996"/>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期</a:t>
              </a:r>
              <a:endParaRPr lang="zh-CN" altLang="en-US" sz="1800" b="0">
                <a:ea typeface="宋体" pitchFamily="2" charset="-122"/>
              </a:endParaRPr>
            </a:p>
          </p:txBody>
        </p:sp>
        <p:sp>
          <p:nvSpPr>
            <p:cNvPr id="22547" name="Rectangle 19"/>
            <p:cNvSpPr>
              <a:spLocks noChangeArrowheads="1"/>
            </p:cNvSpPr>
            <p:nvPr/>
          </p:nvSpPr>
          <p:spPr bwMode="auto">
            <a:xfrm>
              <a:off x="4552" y="31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运</a:t>
              </a:r>
              <a:endParaRPr lang="zh-CN" altLang="en-US" sz="1800" b="0">
                <a:ea typeface="宋体" pitchFamily="2" charset="-122"/>
              </a:endParaRPr>
            </a:p>
          </p:txBody>
        </p:sp>
        <p:sp>
          <p:nvSpPr>
            <p:cNvPr id="22548" name="Rectangle 20"/>
            <p:cNvSpPr>
              <a:spLocks noChangeArrowheads="1"/>
            </p:cNvSpPr>
            <p:nvPr/>
          </p:nvSpPr>
          <p:spPr bwMode="auto">
            <a:xfrm>
              <a:off x="4636" y="31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行</a:t>
              </a:r>
              <a:endParaRPr lang="zh-CN" altLang="en-US" sz="1800" b="0">
                <a:ea typeface="宋体" pitchFamily="2" charset="-122"/>
              </a:endParaRPr>
            </a:p>
          </p:txBody>
        </p:sp>
        <p:sp>
          <p:nvSpPr>
            <p:cNvPr id="22549" name="Rectangle 21"/>
            <p:cNvSpPr>
              <a:spLocks noChangeArrowheads="1"/>
            </p:cNvSpPr>
            <p:nvPr/>
          </p:nvSpPr>
          <p:spPr bwMode="auto">
            <a:xfrm>
              <a:off x="4720" y="31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中</a:t>
              </a:r>
              <a:endParaRPr lang="zh-CN" altLang="en-US" sz="1800" b="0">
                <a:ea typeface="宋体" pitchFamily="2" charset="-122"/>
              </a:endParaRPr>
            </a:p>
          </p:txBody>
        </p:sp>
        <p:sp>
          <p:nvSpPr>
            <p:cNvPr id="22550" name="Rectangle 22"/>
            <p:cNvSpPr>
              <a:spLocks noChangeArrowheads="1"/>
            </p:cNvSpPr>
            <p:nvPr/>
          </p:nvSpPr>
          <p:spPr bwMode="auto">
            <a:xfrm>
              <a:off x="4510" y="32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直</a:t>
              </a:r>
              <a:endParaRPr lang="zh-CN" altLang="en-US" sz="1800" b="0">
                <a:ea typeface="宋体" pitchFamily="2" charset="-122"/>
              </a:endParaRPr>
            </a:p>
          </p:txBody>
        </p:sp>
        <p:sp>
          <p:nvSpPr>
            <p:cNvPr id="22551" name="Rectangle 23"/>
            <p:cNvSpPr>
              <a:spLocks noChangeArrowheads="1"/>
            </p:cNvSpPr>
            <p:nvPr/>
          </p:nvSpPr>
          <p:spPr bwMode="auto">
            <a:xfrm>
              <a:off x="4594" y="32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到</a:t>
              </a:r>
              <a:endParaRPr lang="zh-CN" altLang="en-US" sz="1800" b="0">
                <a:ea typeface="宋体" pitchFamily="2" charset="-122"/>
              </a:endParaRPr>
            </a:p>
          </p:txBody>
        </p:sp>
        <p:sp>
          <p:nvSpPr>
            <p:cNvPr id="22552" name="Rectangle 24"/>
            <p:cNvSpPr>
              <a:spLocks noChangeArrowheads="1"/>
            </p:cNvSpPr>
            <p:nvPr/>
          </p:nvSpPr>
          <p:spPr bwMode="auto">
            <a:xfrm>
              <a:off x="4678" y="3264"/>
              <a:ext cx="74"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废</a:t>
              </a:r>
              <a:endParaRPr lang="zh-CN" altLang="en-US" sz="1800" b="0">
                <a:ea typeface="宋体" pitchFamily="2" charset="-122"/>
              </a:endParaRPr>
            </a:p>
          </p:txBody>
        </p:sp>
        <p:sp>
          <p:nvSpPr>
            <p:cNvPr id="22553" name="Rectangle 25"/>
            <p:cNvSpPr>
              <a:spLocks noChangeArrowheads="1"/>
            </p:cNvSpPr>
            <p:nvPr/>
          </p:nvSpPr>
          <p:spPr bwMode="auto">
            <a:xfrm>
              <a:off x="4762" y="3264"/>
              <a:ext cx="75" cy="106"/>
            </a:xfrm>
            <a:prstGeom prst="rect">
              <a:avLst/>
            </a:prstGeom>
            <a:noFill/>
            <a:ln w="9525">
              <a:noFill/>
              <a:miter lim="800000"/>
              <a:headEnd/>
              <a:tailEnd/>
            </a:ln>
          </p:spPr>
          <p:txBody>
            <a:bodyPr wrap="none" lIns="0" tIns="0" rIns="0" bIns="0">
              <a:spAutoFit/>
            </a:bodyPr>
            <a:lstStyle/>
            <a:p>
              <a:pPr>
                <a:spcBef>
                  <a:spcPct val="0"/>
                </a:spcBef>
                <a:buClrTx/>
                <a:buSzTx/>
                <a:buFontTx/>
                <a:buNone/>
              </a:pPr>
              <a:r>
                <a:rPr lang="zh-CN" altLang="en-US" sz="1100" b="0">
                  <a:solidFill>
                    <a:srgbClr val="000000"/>
                  </a:solidFill>
                  <a:latin typeface="宋体" pitchFamily="2" charset="-122"/>
                  <a:ea typeface="宋体" pitchFamily="2" charset="-122"/>
                </a:rPr>
                <a:t>弃</a:t>
              </a:r>
              <a:endParaRPr lang="zh-CN" altLang="en-US" sz="1800" b="0">
                <a:ea typeface="宋体" pitchFamily="2" charset="-122"/>
              </a:endParaRPr>
            </a:p>
          </p:txBody>
        </p:sp>
        <p:sp>
          <p:nvSpPr>
            <p:cNvPr id="22554" name="Line 26"/>
            <p:cNvSpPr>
              <a:spLocks noChangeShapeType="1"/>
            </p:cNvSpPr>
            <p:nvPr/>
          </p:nvSpPr>
          <p:spPr bwMode="auto">
            <a:xfrm flipH="1">
              <a:off x="3147" y="2399"/>
              <a:ext cx="387" cy="179"/>
            </a:xfrm>
            <a:prstGeom prst="line">
              <a:avLst/>
            </a:prstGeom>
            <a:noFill/>
            <a:ln w="12700">
              <a:solidFill>
                <a:srgbClr val="000000"/>
              </a:solidFill>
              <a:round/>
              <a:headEnd/>
              <a:tailEnd/>
            </a:ln>
          </p:spPr>
          <p:txBody>
            <a:bodyPr/>
            <a:lstStyle/>
            <a:p>
              <a:endParaRPr lang="zh-CN" altLang="en-US"/>
            </a:p>
          </p:txBody>
        </p:sp>
        <p:sp>
          <p:nvSpPr>
            <p:cNvPr id="22555" name="Line 27"/>
            <p:cNvSpPr>
              <a:spLocks noChangeShapeType="1"/>
            </p:cNvSpPr>
            <p:nvPr/>
          </p:nvSpPr>
          <p:spPr bwMode="auto">
            <a:xfrm flipH="1">
              <a:off x="3356" y="3113"/>
              <a:ext cx="415" cy="148"/>
            </a:xfrm>
            <a:prstGeom prst="line">
              <a:avLst/>
            </a:prstGeom>
            <a:noFill/>
            <a:ln w="12700">
              <a:solidFill>
                <a:srgbClr val="000000"/>
              </a:solidFill>
              <a:round/>
              <a:headEnd/>
              <a:tailEnd/>
            </a:ln>
          </p:spPr>
          <p:txBody>
            <a:bodyPr/>
            <a:lstStyle/>
            <a:p>
              <a:endParaRPr lang="zh-CN" altLang="en-US"/>
            </a:p>
          </p:txBody>
        </p:sp>
        <p:sp>
          <p:nvSpPr>
            <p:cNvPr id="22556" name="Line 28"/>
            <p:cNvSpPr>
              <a:spLocks noChangeShapeType="1"/>
            </p:cNvSpPr>
            <p:nvPr/>
          </p:nvSpPr>
          <p:spPr bwMode="auto">
            <a:xfrm flipH="1">
              <a:off x="4425" y="3350"/>
              <a:ext cx="238" cy="237"/>
            </a:xfrm>
            <a:prstGeom prst="line">
              <a:avLst/>
            </a:prstGeom>
            <a:noFill/>
            <a:ln w="12700">
              <a:solidFill>
                <a:srgbClr val="000000"/>
              </a:solidFill>
              <a:round/>
              <a:headEnd/>
              <a:tailEnd/>
            </a:ln>
          </p:spPr>
          <p:txBody>
            <a:bodyPr/>
            <a:lstStyle/>
            <a:p>
              <a:endParaRPr lang="zh-CN" altLang="en-US"/>
            </a:p>
          </p:txBody>
        </p:sp>
      </p:grpSp>
      <p:sp>
        <p:nvSpPr>
          <p:cNvPr id="22558" name="Rectangle 30"/>
          <p:cNvSpPr>
            <a:spLocks noChangeArrowheads="1"/>
          </p:cNvSpPr>
          <p:nvPr/>
        </p:nvSpPr>
        <p:spPr bwMode="auto">
          <a:xfrm>
            <a:off x="4200525" y="3005138"/>
            <a:ext cx="2505075" cy="488950"/>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a:t>软件会“</a:t>
            </a:r>
            <a:r>
              <a:rPr lang="zh-CN" altLang="en-US">
                <a:solidFill>
                  <a:srgbClr val="0000FF"/>
                </a:solidFill>
              </a:rPr>
              <a:t>退化</a:t>
            </a:r>
            <a:r>
              <a:rPr lang="zh-CN" altLang="en-US"/>
              <a:t>”；</a:t>
            </a:r>
          </a:p>
        </p:txBody>
      </p:sp>
      <p:sp>
        <p:nvSpPr>
          <p:cNvPr id="22559" name="Rectangle 31"/>
          <p:cNvSpPr>
            <a:spLocks noChangeArrowheads="1"/>
          </p:cNvSpPr>
          <p:nvPr/>
        </p:nvSpPr>
        <p:spPr bwMode="auto">
          <a:xfrm>
            <a:off x="609600" y="5791200"/>
            <a:ext cx="8077200" cy="6096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sz="2400">
                <a:solidFill>
                  <a:srgbClr val="CC0000"/>
                </a:solidFill>
              </a:rPr>
              <a:t>60%-80%</a:t>
            </a:r>
            <a:r>
              <a:rPr kumimoji="1" lang="zh-CN" altLang="en-US" sz="2400">
                <a:solidFill>
                  <a:srgbClr val="CC0000"/>
                </a:solidFill>
              </a:rPr>
              <a:t>的工作量花费在第一次将软件交给客户之后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strips(downRight)">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strips(downRight)">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2531">
                                            <p:txEl>
                                              <p:pRg st="6" end="6"/>
                                            </p:txEl>
                                          </p:spTgt>
                                        </p:tgtEl>
                                        <p:attrNameLst>
                                          <p:attrName>style.visibility</p:attrName>
                                        </p:attrNameLst>
                                      </p:cBhvr>
                                      <p:to>
                                        <p:strVal val="visible"/>
                                      </p:to>
                                    </p:set>
                                    <p:animEffect transition="in" filter="strips(downRight)">
                                      <p:cBhvr>
                                        <p:cTn id="17" dur="500"/>
                                        <p:tgtEl>
                                          <p:spTgt spid="2253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2531">
                                            <p:txEl>
                                              <p:pRg st="7" end="7"/>
                                            </p:txEl>
                                          </p:spTgt>
                                        </p:tgtEl>
                                        <p:attrNameLst>
                                          <p:attrName>style.visibility</p:attrName>
                                        </p:attrNameLst>
                                      </p:cBhvr>
                                      <p:to>
                                        <p:strVal val="visible"/>
                                      </p:to>
                                    </p:set>
                                    <p:animEffect transition="in" filter="strips(downRight)">
                                      <p:cBhvr>
                                        <p:cTn id="22" dur="500"/>
                                        <p:tgtEl>
                                          <p:spTgt spid="2253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531">
                                            <p:txEl>
                                              <p:pRg st="8" end="8"/>
                                            </p:txEl>
                                          </p:spTgt>
                                        </p:tgtEl>
                                        <p:attrNameLst>
                                          <p:attrName>style.visibility</p:attrName>
                                        </p:attrNameLst>
                                      </p:cBhvr>
                                      <p:to>
                                        <p:strVal val="visible"/>
                                      </p:to>
                                    </p:set>
                                    <p:animEffect transition="in" filter="strips(downRight)">
                                      <p:cBhvr>
                                        <p:cTn id="27" dur="500"/>
                                        <p:tgtEl>
                                          <p:spTgt spid="2253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531">
                                            <p:txEl>
                                              <p:pRg st="9" end="9"/>
                                            </p:txEl>
                                          </p:spTgt>
                                        </p:tgtEl>
                                        <p:attrNameLst>
                                          <p:attrName>style.visibility</p:attrName>
                                        </p:attrNameLst>
                                      </p:cBhvr>
                                      <p:to>
                                        <p:strVal val="visible"/>
                                      </p:to>
                                    </p:set>
                                    <p:animEffect transition="in" filter="strips(downRight)">
                                      <p:cBhvr>
                                        <p:cTn id="32" dur="500"/>
                                        <p:tgtEl>
                                          <p:spTgt spid="22531">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531">
                                            <p:txEl>
                                              <p:pRg st="2" end="2"/>
                                            </p:txEl>
                                          </p:spTgt>
                                        </p:tgtEl>
                                        <p:attrNameLst>
                                          <p:attrName>style.visibility</p:attrName>
                                        </p:attrNameLst>
                                      </p:cBhvr>
                                      <p:to>
                                        <p:strVal val="visible"/>
                                      </p:to>
                                    </p:set>
                                    <p:animEffect transition="in" filter="strips(downRight)">
                                      <p:cBhvr>
                                        <p:cTn id="37" dur="500"/>
                                        <p:tgtEl>
                                          <p:spTgt spid="2253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2531">
                                            <p:txEl>
                                              <p:pRg st="3" end="3"/>
                                            </p:txEl>
                                          </p:spTgt>
                                        </p:tgtEl>
                                        <p:attrNameLst>
                                          <p:attrName>style.visibility</p:attrName>
                                        </p:attrNameLst>
                                      </p:cBhvr>
                                      <p:to>
                                        <p:strVal val="visible"/>
                                      </p:to>
                                    </p:set>
                                    <p:animEffect transition="in" filter="strips(downRight)">
                                      <p:cBhvr>
                                        <p:cTn id="42" dur="500"/>
                                        <p:tgtEl>
                                          <p:spTgt spid="2253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531">
                                            <p:txEl>
                                              <p:pRg st="4" end="4"/>
                                            </p:txEl>
                                          </p:spTgt>
                                        </p:tgtEl>
                                        <p:attrNameLst>
                                          <p:attrName>style.visibility</p:attrName>
                                        </p:attrNameLst>
                                      </p:cBhvr>
                                      <p:to>
                                        <p:strVal val="visible"/>
                                      </p:to>
                                    </p:set>
                                    <p:animEffect transition="in" filter="strips(downRight)">
                                      <p:cBhvr>
                                        <p:cTn id="47" dur="500"/>
                                        <p:tgtEl>
                                          <p:spTgt spid="2253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22532"/>
                                        </p:tgtEl>
                                        <p:attrNameLst>
                                          <p:attrName>style.visibility</p:attrName>
                                        </p:attrNameLst>
                                      </p:cBhvr>
                                      <p:to>
                                        <p:strVal val="visible"/>
                                      </p:to>
                                    </p:set>
                                    <p:animEffect transition="in" filter="checkerboard(across)">
                                      <p:cBhvr>
                                        <p:cTn id="52" dur="500"/>
                                        <p:tgtEl>
                                          <p:spTgt spid="22532"/>
                                        </p:tgtEl>
                                      </p:cBhvr>
                                    </p:animEffect>
                                  </p:childTnLst>
                                </p:cTn>
                              </p:par>
                              <p:par>
                                <p:cTn id="53" presetID="5" presetClass="entr" presetSubtype="10" fill="hold" nodeType="withEffect">
                                  <p:stCondLst>
                                    <p:cond delay="0"/>
                                  </p:stCondLst>
                                  <p:childTnLst>
                                    <p:set>
                                      <p:cBhvr>
                                        <p:cTn id="54" dur="1" fill="hold">
                                          <p:stCondLst>
                                            <p:cond delay="0"/>
                                          </p:stCondLst>
                                        </p:cTn>
                                        <p:tgtEl>
                                          <p:spTgt spid="22557"/>
                                        </p:tgtEl>
                                        <p:attrNameLst>
                                          <p:attrName>style.visibility</p:attrName>
                                        </p:attrNameLst>
                                      </p:cBhvr>
                                      <p:to>
                                        <p:strVal val="visible"/>
                                      </p:to>
                                    </p:set>
                                    <p:animEffect transition="in" filter="checkerboard(across)">
                                      <p:cBhvr>
                                        <p:cTn id="55" dur="500"/>
                                        <p:tgtEl>
                                          <p:spTgt spid="225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nodeType="clickEffect">
                                  <p:stCondLst>
                                    <p:cond delay="0"/>
                                  </p:stCondLst>
                                  <p:childTnLst>
                                    <p:anim calcmode="lin" valueType="num">
                                      <p:cBhvr additive="base">
                                        <p:cTn id="59" dur="500"/>
                                        <p:tgtEl>
                                          <p:spTgt spid="22557"/>
                                        </p:tgtEl>
                                        <p:attrNameLst>
                                          <p:attrName>ppt_x</p:attrName>
                                        </p:attrNameLst>
                                      </p:cBhvr>
                                      <p:tavLst>
                                        <p:tav tm="0">
                                          <p:val>
                                            <p:strVal val="ppt_x"/>
                                          </p:val>
                                        </p:tav>
                                        <p:tav tm="100000">
                                          <p:val>
                                            <p:strVal val="ppt_x"/>
                                          </p:val>
                                        </p:tav>
                                      </p:tavLst>
                                    </p:anim>
                                    <p:anim calcmode="lin" valueType="num">
                                      <p:cBhvr additive="base">
                                        <p:cTn id="60" dur="500"/>
                                        <p:tgtEl>
                                          <p:spTgt spid="22557"/>
                                        </p:tgtEl>
                                        <p:attrNameLst>
                                          <p:attrName>ppt_y</p:attrName>
                                        </p:attrNameLst>
                                      </p:cBhvr>
                                      <p:tavLst>
                                        <p:tav tm="0">
                                          <p:val>
                                            <p:strVal val="ppt_y"/>
                                          </p:val>
                                        </p:tav>
                                        <p:tav tm="100000">
                                          <p:val>
                                            <p:strVal val="1+ppt_h/2"/>
                                          </p:val>
                                        </p:tav>
                                      </p:tavLst>
                                    </p:anim>
                                    <p:set>
                                      <p:cBhvr>
                                        <p:cTn id="61" dur="1" fill="hold">
                                          <p:stCondLst>
                                            <p:cond delay="499"/>
                                          </p:stCondLst>
                                        </p:cTn>
                                        <p:tgtEl>
                                          <p:spTgt spid="2255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nodeType="clickEffect">
                                  <p:stCondLst>
                                    <p:cond delay="0"/>
                                  </p:stCondLst>
                                  <p:childTnLst>
                                    <p:anim calcmode="lin" valueType="num">
                                      <p:cBhvr additive="base">
                                        <p:cTn id="65" dur="500"/>
                                        <p:tgtEl>
                                          <p:spTgt spid="22532"/>
                                        </p:tgtEl>
                                        <p:attrNameLst>
                                          <p:attrName>ppt_x</p:attrName>
                                        </p:attrNameLst>
                                      </p:cBhvr>
                                      <p:tavLst>
                                        <p:tav tm="0">
                                          <p:val>
                                            <p:strVal val="ppt_x"/>
                                          </p:val>
                                        </p:tav>
                                        <p:tav tm="100000">
                                          <p:val>
                                            <p:strVal val="ppt_x"/>
                                          </p:val>
                                        </p:tav>
                                      </p:tavLst>
                                    </p:anim>
                                    <p:anim calcmode="lin" valueType="num">
                                      <p:cBhvr additive="base">
                                        <p:cTn id="66" dur="500"/>
                                        <p:tgtEl>
                                          <p:spTgt spid="22532"/>
                                        </p:tgtEl>
                                        <p:attrNameLst>
                                          <p:attrName>ppt_y</p:attrName>
                                        </p:attrNameLst>
                                      </p:cBhvr>
                                      <p:tavLst>
                                        <p:tav tm="0">
                                          <p:val>
                                            <p:strVal val="ppt_y"/>
                                          </p:val>
                                        </p:tav>
                                        <p:tav tm="100000">
                                          <p:val>
                                            <p:strVal val="1+ppt_h/2"/>
                                          </p:val>
                                        </p:tav>
                                      </p:tavLst>
                                    </p:anim>
                                    <p:set>
                                      <p:cBhvr>
                                        <p:cTn id="67" dur="1" fill="hold">
                                          <p:stCondLst>
                                            <p:cond delay="499"/>
                                          </p:stCondLst>
                                        </p:cTn>
                                        <p:tgtEl>
                                          <p:spTgt spid="225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2558"/>
                                        </p:tgtEl>
                                        <p:attrNameLst>
                                          <p:attrName>style.visibility</p:attrName>
                                        </p:attrNameLst>
                                      </p:cBhvr>
                                      <p:to>
                                        <p:strVal val="visible"/>
                                      </p:to>
                                    </p:set>
                                    <p:anim calcmode="lin" valueType="num">
                                      <p:cBhvr additive="base">
                                        <p:cTn id="72" dur="500" fill="hold"/>
                                        <p:tgtEl>
                                          <p:spTgt spid="22558"/>
                                        </p:tgtEl>
                                        <p:attrNameLst>
                                          <p:attrName>ppt_x</p:attrName>
                                        </p:attrNameLst>
                                      </p:cBhvr>
                                      <p:tavLst>
                                        <p:tav tm="0">
                                          <p:val>
                                            <p:strVal val="#ppt_x"/>
                                          </p:val>
                                        </p:tav>
                                        <p:tav tm="100000">
                                          <p:val>
                                            <p:strVal val="#ppt_x"/>
                                          </p:val>
                                        </p:tav>
                                      </p:tavLst>
                                    </p:anim>
                                    <p:anim calcmode="lin" valueType="num">
                                      <p:cBhvr additive="base">
                                        <p:cTn id="73" dur="500" fill="hold"/>
                                        <p:tgtEl>
                                          <p:spTgt spid="2255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8" presetClass="entr" presetSubtype="6" fill="hold" nodeType="clickEffect">
                                  <p:stCondLst>
                                    <p:cond delay="0"/>
                                  </p:stCondLst>
                                  <p:childTnLst>
                                    <p:set>
                                      <p:cBhvr>
                                        <p:cTn id="77" dur="1" fill="hold">
                                          <p:stCondLst>
                                            <p:cond delay="0"/>
                                          </p:stCondLst>
                                        </p:cTn>
                                        <p:tgtEl>
                                          <p:spTgt spid="22531">
                                            <p:txEl>
                                              <p:pRg st="5" end="5"/>
                                            </p:txEl>
                                          </p:spTgt>
                                        </p:tgtEl>
                                        <p:attrNameLst>
                                          <p:attrName>style.visibility</p:attrName>
                                        </p:attrNameLst>
                                      </p:cBhvr>
                                      <p:to>
                                        <p:strVal val="visible"/>
                                      </p:to>
                                    </p:set>
                                    <p:animEffect transition="in" filter="strips(downRight)">
                                      <p:cBhvr>
                                        <p:cTn id="78" dur="500"/>
                                        <p:tgtEl>
                                          <p:spTgt spid="22531">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2559"/>
                                        </p:tgtEl>
                                        <p:attrNameLst>
                                          <p:attrName>style.visibility</p:attrName>
                                        </p:attrNameLst>
                                      </p:cBhvr>
                                      <p:to>
                                        <p:strVal val="visible"/>
                                      </p:to>
                                    </p:set>
                                    <p:anim calcmode="lin" valueType="num">
                                      <p:cBhvr additive="base">
                                        <p:cTn id="83" dur="500" fill="hold"/>
                                        <p:tgtEl>
                                          <p:spTgt spid="22559"/>
                                        </p:tgtEl>
                                        <p:attrNameLst>
                                          <p:attrName>ppt_x</p:attrName>
                                        </p:attrNameLst>
                                      </p:cBhvr>
                                      <p:tavLst>
                                        <p:tav tm="0">
                                          <p:val>
                                            <p:strVal val="#ppt_x"/>
                                          </p:val>
                                        </p:tav>
                                        <p:tav tm="100000">
                                          <p:val>
                                            <p:strVal val="#ppt_x"/>
                                          </p:val>
                                        </p:tav>
                                      </p:tavLst>
                                    </p:anim>
                                    <p:anim calcmode="lin" valueType="num">
                                      <p:cBhvr additive="base">
                                        <p:cTn id="84" dur="500" fill="hold"/>
                                        <p:tgtEl>
                                          <p:spTgt spid="2255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1" nodeType="clickEffect">
                                  <p:stCondLst>
                                    <p:cond delay="0"/>
                                  </p:stCondLst>
                                  <p:childTnLst>
                                    <p:anim calcmode="lin" valueType="num">
                                      <p:cBhvr additive="base">
                                        <p:cTn id="88" dur="500"/>
                                        <p:tgtEl>
                                          <p:spTgt spid="22559"/>
                                        </p:tgtEl>
                                        <p:attrNameLst>
                                          <p:attrName>ppt_x</p:attrName>
                                        </p:attrNameLst>
                                      </p:cBhvr>
                                      <p:tavLst>
                                        <p:tav tm="0">
                                          <p:val>
                                            <p:strVal val="ppt_x"/>
                                          </p:val>
                                        </p:tav>
                                        <p:tav tm="100000">
                                          <p:val>
                                            <p:strVal val="ppt_x"/>
                                          </p:val>
                                        </p:tav>
                                      </p:tavLst>
                                    </p:anim>
                                    <p:anim calcmode="lin" valueType="num">
                                      <p:cBhvr additive="base">
                                        <p:cTn id="89" dur="500"/>
                                        <p:tgtEl>
                                          <p:spTgt spid="22559"/>
                                        </p:tgtEl>
                                        <p:attrNameLst>
                                          <p:attrName>ppt_y</p:attrName>
                                        </p:attrNameLst>
                                      </p:cBhvr>
                                      <p:tavLst>
                                        <p:tav tm="0">
                                          <p:val>
                                            <p:strVal val="ppt_y"/>
                                          </p:val>
                                        </p:tav>
                                        <p:tav tm="100000">
                                          <p:val>
                                            <p:strVal val="1+ppt_h/2"/>
                                          </p:val>
                                        </p:tav>
                                      </p:tavLst>
                                    </p:anim>
                                    <p:set>
                                      <p:cBhvr>
                                        <p:cTn id="90" dur="1" fill="hold">
                                          <p:stCondLst>
                                            <p:cond delay="499"/>
                                          </p:stCondLst>
                                        </p:cTn>
                                        <p:tgtEl>
                                          <p:spTgt spid="225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8" grpId="0"/>
      <p:bldP spid="22559" grpId="0" animBg="1"/>
      <p:bldP spid="2255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33</a:t>
            </a:fld>
            <a:endParaRPr lang="en-US" altLang="zh-CN"/>
          </a:p>
        </p:txBody>
      </p:sp>
      <p:pic>
        <p:nvPicPr>
          <p:cNvPr id="7" name="图片 6"/>
          <p:cNvPicPr>
            <a:picLocks noChangeAspect="1"/>
          </p:cNvPicPr>
          <p:nvPr/>
        </p:nvPicPr>
        <p:blipFill>
          <a:blip r:embed="rId3"/>
          <a:stretch>
            <a:fillRect/>
          </a:stretch>
        </p:blipFill>
        <p:spPr>
          <a:xfrm>
            <a:off x="1010307" y="1325562"/>
            <a:ext cx="7306606" cy="2971800"/>
          </a:xfrm>
          <a:prstGeom prst="rect">
            <a:avLst/>
          </a:prstGeom>
        </p:spPr>
      </p:pic>
      <p:pic>
        <p:nvPicPr>
          <p:cNvPr id="272386" name="Picture 2" descr="http://news.youth.cn/gn/201404/W020140408266142054154.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81" y="4297363"/>
            <a:ext cx="9377909" cy="239964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744221" y="1447800"/>
            <a:ext cx="2305439" cy="492443"/>
          </a:xfrm>
          <a:prstGeom prst="rect">
            <a:avLst/>
          </a:prstGeom>
        </p:spPr>
        <p:txBody>
          <a:bodyPr wrap="none">
            <a:spAutoFit/>
          </a:bodyPr>
          <a:lstStyle/>
          <a:p>
            <a:pPr>
              <a:buNone/>
            </a:pPr>
            <a:r>
              <a:rPr lang="en-US" altLang="zh-CN" dirty="0">
                <a:solidFill>
                  <a:schemeClr val="bg1"/>
                </a:solidFill>
                <a:latin typeface="+mn-lt"/>
                <a:ea typeface="+mn-ea"/>
              </a:rPr>
              <a:t>2014</a:t>
            </a:r>
            <a:r>
              <a:rPr lang="zh-CN" altLang="en-US" dirty="0">
                <a:solidFill>
                  <a:schemeClr val="bg1"/>
                </a:solidFill>
                <a:latin typeface="+mn-lt"/>
                <a:ea typeface="+mn-ea"/>
              </a:rPr>
              <a:t>年</a:t>
            </a:r>
            <a:r>
              <a:rPr lang="en-US" altLang="zh-CN" dirty="0">
                <a:solidFill>
                  <a:schemeClr val="bg1"/>
                </a:solidFill>
                <a:latin typeface="+mn-lt"/>
                <a:ea typeface="+mn-ea"/>
              </a:rPr>
              <a:t>4</a:t>
            </a:r>
            <a:r>
              <a:rPr lang="zh-CN" altLang="en-US" dirty="0">
                <a:solidFill>
                  <a:schemeClr val="bg1"/>
                </a:solidFill>
                <a:latin typeface="+mn-lt"/>
                <a:ea typeface="+mn-ea"/>
              </a:rPr>
              <a:t>月</a:t>
            </a:r>
            <a:r>
              <a:rPr lang="en-US" altLang="zh-CN" dirty="0">
                <a:solidFill>
                  <a:schemeClr val="bg1"/>
                </a:solidFill>
                <a:latin typeface="+mn-lt"/>
                <a:ea typeface="+mn-ea"/>
              </a:rPr>
              <a:t>8</a:t>
            </a:r>
            <a:r>
              <a:rPr lang="zh-CN" altLang="en-US" dirty="0">
                <a:solidFill>
                  <a:schemeClr val="bg1"/>
                </a:solidFill>
                <a:latin typeface="+mn-lt"/>
                <a:ea typeface="+mn-ea"/>
              </a:rPr>
              <a:t>日</a:t>
            </a:r>
          </a:p>
        </p:txBody>
      </p:sp>
    </p:spTree>
    <p:extLst>
      <p:ext uri="{BB962C8B-B14F-4D97-AF65-F5344CB8AC3E}">
        <p14:creationId xmlns:p14="http://schemas.microsoft.com/office/powerpoint/2010/main" val="631844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p>
        </p:txBody>
      </p:sp>
      <p:sp>
        <p:nvSpPr>
          <p:cNvPr id="3" name="内容占位符 2"/>
          <p:cNvSpPr>
            <a:spLocks noGrp="1"/>
          </p:cNvSpPr>
          <p:nvPr>
            <p:ph idx="1"/>
          </p:nvPr>
        </p:nvSpPr>
        <p:spPr>
          <a:xfrm>
            <a:off x="437701" y="950276"/>
            <a:ext cx="8229600" cy="5073650"/>
          </a:xfrm>
        </p:spPr>
        <p:txBody>
          <a:bodyPr/>
          <a:lstStyle/>
          <a:p>
            <a:r>
              <a:rPr lang="zh-CN" altLang="en-US" b="0" dirty="0"/>
              <a:t>微软</a:t>
            </a:r>
            <a:r>
              <a:rPr lang="en-US" altLang="zh-CN" b="0" dirty="0"/>
              <a:t>Win3.1</a:t>
            </a:r>
            <a:r>
              <a:rPr lang="zh-CN" altLang="en-US" b="0" dirty="0"/>
              <a:t>崩溃迫使巴黎奥利机场短暂</a:t>
            </a:r>
            <a:r>
              <a:rPr lang="zh-CN" altLang="en-US" b="0" dirty="0" smtClean="0"/>
              <a:t>关闭</a:t>
            </a:r>
            <a:endParaRPr lang="en-US" altLang="zh-CN" b="0" dirty="0"/>
          </a:p>
          <a:p>
            <a:endParaRPr lang="en-US" altLang="zh-CN" b="0" dirty="0" smtClean="0"/>
          </a:p>
          <a:p>
            <a:endParaRPr lang="en-US" altLang="zh-CN" b="0" dirty="0"/>
          </a:p>
          <a:p>
            <a:endParaRPr lang="en-US" altLang="zh-CN" b="0" dirty="0" smtClean="0"/>
          </a:p>
          <a:p>
            <a:endParaRPr lang="en-US" altLang="zh-CN" b="0" dirty="0"/>
          </a:p>
          <a:p>
            <a:endParaRPr lang="en-US" altLang="zh-CN" b="0" dirty="0" smtClean="0"/>
          </a:p>
          <a:p>
            <a:endParaRPr lang="en-US" altLang="zh-CN" b="0"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34</a:t>
            </a:fld>
            <a:endParaRPr lang="en-US" altLang="zh-CN"/>
          </a:p>
        </p:txBody>
      </p:sp>
      <p:pic>
        <p:nvPicPr>
          <p:cNvPr id="6" name="图片 5"/>
          <p:cNvPicPr>
            <a:picLocks noChangeAspect="1"/>
          </p:cNvPicPr>
          <p:nvPr/>
        </p:nvPicPr>
        <p:blipFill>
          <a:blip r:embed="rId3"/>
          <a:stretch>
            <a:fillRect/>
          </a:stretch>
        </p:blipFill>
        <p:spPr>
          <a:xfrm>
            <a:off x="4204045" y="1643997"/>
            <a:ext cx="3333750" cy="2676525"/>
          </a:xfrm>
          <a:prstGeom prst="rect">
            <a:avLst/>
          </a:prstGeom>
        </p:spPr>
      </p:pic>
      <p:sp>
        <p:nvSpPr>
          <p:cNvPr id="7" name="矩形 6"/>
          <p:cNvSpPr/>
          <p:nvPr/>
        </p:nvSpPr>
        <p:spPr>
          <a:xfrm>
            <a:off x="414510" y="2166651"/>
            <a:ext cx="3332162" cy="1938992"/>
          </a:xfrm>
          <a:prstGeom prst="rect">
            <a:avLst/>
          </a:prstGeom>
        </p:spPr>
        <p:txBody>
          <a:bodyPr wrap="square">
            <a:spAutoFit/>
          </a:bodyPr>
          <a:lstStyle/>
          <a:p>
            <a:r>
              <a:rPr lang="en-US" altLang="zh-CN" sz="2000" b="0" dirty="0" smtClean="0">
                <a:solidFill>
                  <a:srgbClr val="C00000"/>
                </a:solidFill>
              </a:rPr>
              <a:t>2015</a:t>
            </a:r>
            <a:r>
              <a:rPr lang="zh-CN" altLang="en-US" sz="2000" b="0" dirty="0" smtClean="0">
                <a:solidFill>
                  <a:srgbClr val="C00000"/>
                </a:solidFill>
              </a:rPr>
              <a:t>年</a:t>
            </a:r>
            <a:r>
              <a:rPr lang="en-US" altLang="zh-CN" sz="2000" b="0" dirty="0" smtClean="0">
                <a:solidFill>
                  <a:srgbClr val="C00000"/>
                </a:solidFill>
              </a:rPr>
              <a:t>11</a:t>
            </a:r>
            <a:r>
              <a:rPr lang="zh-CN" altLang="en-US" sz="2000" b="0" dirty="0">
                <a:solidFill>
                  <a:srgbClr val="C00000"/>
                </a:solidFill>
              </a:rPr>
              <a:t>月</a:t>
            </a:r>
            <a:r>
              <a:rPr lang="en-US" altLang="zh-CN" sz="2000" b="0" dirty="0">
                <a:solidFill>
                  <a:srgbClr val="C00000"/>
                </a:solidFill>
              </a:rPr>
              <a:t>14</a:t>
            </a:r>
            <a:r>
              <a:rPr lang="zh-CN" altLang="en-US" sz="2000" b="0" dirty="0">
                <a:solidFill>
                  <a:srgbClr val="C00000"/>
                </a:solidFill>
              </a:rPr>
              <a:t>日</a:t>
            </a:r>
            <a:r>
              <a:rPr lang="zh-CN" altLang="en-US" sz="2000" b="0" dirty="0"/>
              <a:t>消息，上周法国巴黎奥利机场因为微软的</a:t>
            </a:r>
            <a:r>
              <a:rPr lang="en-US" altLang="zh-CN" sz="2000" b="0" dirty="0">
                <a:solidFill>
                  <a:srgbClr val="C00000"/>
                </a:solidFill>
              </a:rPr>
              <a:t>Windows 3.1</a:t>
            </a:r>
            <a:r>
              <a:rPr lang="zh-CN" altLang="en-US" sz="2000" b="0" dirty="0" smtClean="0">
                <a:solidFill>
                  <a:srgbClr val="C00000"/>
                </a:solidFill>
              </a:rPr>
              <a:t>系统（</a:t>
            </a:r>
            <a:r>
              <a:rPr lang="en-US" altLang="zh-CN" sz="2000" b="0" dirty="0" smtClean="0">
                <a:solidFill>
                  <a:srgbClr val="C00000"/>
                </a:solidFill>
              </a:rPr>
              <a:t>1992</a:t>
            </a:r>
            <a:r>
              <a:rPr lang="zh-CN" altLang="en-US" sz="2000" b="0" dirty="0" smtClean="0">
                <a:solidFill>
                  <a:srgbClr val="C00000"/>
                </a:solidFill>
              </a:rPr>
              <a:t>年发布）</a:t>
            </a:r>
            <a:r>
              <a:rPr lang="zh-CN" altLang="en-US" sz="2000" b="0" dirty="0" smtClean="0"/>
              <a:t>出现</a:t>
            </a:r>
            <a:r>
              <a:rPr lang="zh-CN" altLang="en-US" sz="2000" b="0" dirty="0"/>
              <a:t>故障不得不迫使所有飞机降落并暂时关闭机场。</a:t>
            </a:r>
          </a:p>
        </p:txBody>
      </p:sp>
      <p:sp>
        <p:nvSpPr>
          <p:cNvPr id="8" name="矩形 7"/>
          <p:cNvSpPr/>
          <p:nvPr/>
        </p:nvSpPr>
        <p:spPr>
          <a:xfrm>
            <a:off x="437701" y="4392710"/>
            <a:ext cx="7532687" cy="1631216"/>
          </a:xfrm>
          <a:prstGeom prst="rect">
            <a:avLst/>
          </a:prstGeom>
        </p:spPr>
        <p:txBody>
          <a:bodyPr wrap="square">
            <a:spAutoFit/>
          </a:bodyPr>
          <a:lstStyle/>
          <a:p>
            <a:r>
              <a:rPr lang="zh-CN" altLang="en-US" sz="2000" b="0" dirty="0"/>
              <a:t>法国空管联盟</a:t>
            </a:r>
            <a:r>
              <a:rPr lang="en-US" altLang="zh-CN" sz="2000" b="0" dirty="0"/>
              <a:t>Alexandre Fiacre</a:t>
            </a:r>
            <a:r>
              <a:rPr lang="zh-CN" altLang="en-US" sz="2000" b="0" dirty="0"/>
              <a:t>称，因历史太久远，难以找到合适的维护人员。在巴黎也只有三名专家可以解决</a:t>
            </a:r>
            <a:r>
              <a:rPr lang="en-US" altLang="zh-CN" sz="2000" b="0" dirty="0"/>
              <a:t>DECOR</a:t>
            </a:r>
            <a:r>
              <a:rPr lang="zh-CN" altLang="en-US" sz="2000" b="0" dirty="0"/>
              <a:t>问题，而其中一人明年就要退休，现在也找不到能够替代他的人。法政府计划</a:t>
            </a:r>
            <a:r>
              <a:rPr lang="en-US" altLang="zh-CN" sz="2000" b="0" dirty="0"/>
              <a:t>2017</a:t>
            </a:r>
            <a:r>
              <a:rPr lang="zh-CN" altLang="en-US" sz="2000" b="0" dirty="0"/>
              <a:t>年升级这套系统，但</a:t>
            </a:r>
            <a:r>
              <a:rPr lang="en-US" altLang="zh-CN" sz="2000" b="0" dirty="0"/>
              <a:t>Fiacre</a:t>
            </a:r>
            <a:r>
              <a:rPr lang="zh-CN" altLang="en-US" sz="2000" b="0" dirty="0"/>
              <a:t>表示，升级要到</a:t>
            </a:r>
            <a:r>
              <a:rPr lang="en-US" altLang="zh-CN" sz="2000" b="0" dirty="0"/>
              <a:t>2021</a:t>
            </a:r>
            <a:r>
              <a:rPr lang="zh-CN" altLang="en-US" sz="2000" b="0" dirty="0"/>
              <a:t>年才可能完成。</a:t>
            </a:r>
          </a:p>
        </p:txBody>
      </p:sp>
    </p:spTree>
    <p:extLst>
      <p:ext uri="{BB962C8B-B14F-4D97-AF65-F5344CB8AC3E}">
        <p14:creationId xmlns:p14="http://schemas.microsoft.com/office/powerpoint/2010/main" val="2293173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83EF2DF0-2AC1-4320-8F0D-2183F052276E}" type="datetime1">
              <a:rPr lang="zh-CN" altLang="en-US"/>
              <a:pPr/>
              <a:t>2019/11/7</a:t>
            </a:fld>
            <a:endParaRPr lang="en-US" altLang="zh-CN"/>
          </a:p>
        </p:txBody>
      </p:sp>
      <p:sp>
        <p:nvSpPr>
          <p:cNvPr id="25" name="灯片编号占位符 4"/>
          <p:cNvSpPr>
            <a:spLocks noGrp="1"/>
          </p:cNvSpPr>
          <p:nvPr>
            <p:ph type="sldNum" sz="quarter" idx="11"/>
          </p:nvPr>
        </p:nvSpPr>
        <p:spPr/>
        <p:txBody>
          <a:bodyPr/>
          <a:lstStyle/>
          <a:p>
            <a:fld id="{8CFFE157-CC29-419E-A4FA-B56AE351F501}" type="slidenum">
              <a:rPr lang="en-US" altLang="zh-CN"/>
              <a:pPr/>
              <a:t>35</a:t>
            </a:fld>
            <a:endParaRPr lang="en-US" altLang="zh-CN"/>
          </a:p>
        </p:txBody>
      </p:sp>
      <p:sp>
        <p:nvSpPr>
          <p:cNvPr id="28674" name="Rectangle 2"/>
          <p:cNvSpPr>
            <a:spLocks noGrp="1" noChangeArrowheads="1"/>
          </p:cNvSpPr>
          <p:nvPr>
            <p:ph type="title"/>
          </p:nvPr>
        </p:nvSpPr>
        <p:spPr>
          <a:xfrm>
            <a:off x="2916238" y="88900"/>
            <a:ext cx="5770562" cy="765175"/>
          </a:xfrm>
        </p:spPr>
        <p:txBody>
          <a:bodyPr/>
          <a:lstStyle/>
          <a:p>
            <a:r>
              <a:rPr lang="en-US" altLang="zh-CN"/>
              <a:t>1.1 </a:t>
            </a:r>
            <a:r>
              <a:rPr lang="zh-CN" altLang="en-US"/>
              <a:t>计算机软件概述</a:t>
            </a:r>
          </a:p>
        </p:txBody>
      </p:sp>
      <p:sp>
        <p:nvSpPr>
          <p:cNvPr id="28675"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p>
          <a:p>
            <a:pPr lvl="1"/>
            <a:endParaRPr lang="zh-CN" altLang="en-US" u="sng">
              <a:solidFill>
                <a:srgbClr val="CC0000"/>
              </a:solidFill>
            </a:endParaRPr>
          </a:p>
          <a:p>
            <a:endParaRPr lang="en-US" altLang="zh-CN"/>
          </a:p>
        </p:txBody>
      </p:sp>
      <p:sp>
        <p:nvSpPr>
          <p:cNvPr id="28676" name="AutoShape 4"/>
          <p:cNvSpPr>
            <a:spLocks noChangeArrowheads="1"/>
          </p:cNvSpPr>
          <p:nvPr/>
        </p:nvSpPr>
        <p:spPr bwMode="auto">
          <a:xfrm>
            <a:off x="1143000" y="1981200"/>
            <a:ext cx="685800" cy="40386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软</a:t>
            </a:r>
          </a:p>
          <a:p>
            <a:pPr algn="ctr">
              <a:spcBef>
                <a:spcPct val="0"/>
              </a:spcBef>
              <a:buClrTx/>
              <a:buSzTx/>
              <a:buFontTx/>
              <a:buNone/>
            </a:pPr>
            <a:r>
              <a:rPr lang="zh-CN" altLang="en-US" sz="2400"/>
              <a:t>件</a:t>
            </a:r>
          </a:p>
          <a:p>
            <a:pPr algn="ctr">
              <a:spcBef>
                <a:spcPct val="0"/>
              </a:spcBef>
              <a:buClrTx/>
              <a:buSzTx/>
              <a:buFontTx/>
              <a:buNone/>
            </a:pPr>
            <a:r>
              <a:rPr lang="zh-CN" altLang="en-US" sz="2400"/>
              <a:t>功</a:t>
            </a:r>
          </a:p>
          <a:p>
            <a:pPr algn="ctr">
              <a:spcBef>
                <a:spcPct val="0"/>
              </a:spcBef>
              <a:buClrTx/>
              <a:buSzTx/>
              <a:buFontTx/>
              <a:buNone/>
            </a:pPr>
            <a:r>
              <a:rPr lang="zh-CN" altLang="en-US" sz="2400"/>
              <a:t>能</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28677" name="AutoShape 5"/>
          <p:cNvSpPr>
            <a:spLocks noChangeArrowheads="1"/>
          </p:cNvSpPr>
          <p:nvPr/>
        </p:nvSpPr>
        <p:spPr bwMode="auto">
          <a:xfrm>
            <a:off x="3581400" y="5562600"/>
            <a:ext cx="43434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操作系统</a:t>
            </a:r>
          </a:p>
        </p:txBody>
      </p:sp>
      <p:sp>
        <p:nvSpPr>
          <p:cNvPr id="28684" name="AutoShape 12"/>
          <p:cNvSpPr>
            <a:spLocks noChangeArrowheads="1"/>
          </p:cNvSpPr>
          <p:nvPr/>
        </p:nvSpPr>
        <p:spPr bwMode="auto">
          <a:xfrm>
            <a:off x="1828800" y="5105400"/>
            <a:ext cx="1752600" cy="9144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系统软件</a:t>
            </a:r>
          </a:p>
        </p:txBody>
      </p:sp>
      <p:sp>
        <p:nvSpPr>
          <p:cNvPr id="28685" name="AutoShape 13"/>
          <p:cNvSpPr>
            <a:spLocks noChangeArrowheads="1"/>
          </p:cNvSpPr>
          <p:nvPr/>
        </p:nvSpPr>
        <p:spPr bwMode="auto">
          <a:xfrm>
            <a:off x="1828800" y="1981200"/>
            <a:ext cx="1752600" cy="11430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应用软件</a:t>
            </a:r>
          </a:p>
        </p:txBody>
      </p:sp>
      <p:sp>
        <p:nvSpPr>
          <p:cNvPr id="28698" name="AutoShape 26"/>
          <p:cNvSpPr>
            <a:spLocks noChangeArrowheads="1"/>
          </p:cNvSpPr>
          <p:nvPr/>
        </p:nvSpPr>
        <p:spPr bwMode="auto">
          <a:xfrm>
            <a:off x="1828800" y="3124200"/>
            <a:ext cx="1752600" cy="19812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支撑软件</a:t>
            </a:r>
          </a:p>
        </p:txBody>
      </p:sp>
      <p:sp>
        <p:nvSpPr>
          <p:cNvPr id="28699" name="AutoShape 27"/>
          <p:cNvSpPr>
            <a:spLocks noChangeArrowheads="1"/>
          </p:cNvSpPr>
          <p:nvPr/>
        </p:nvSpPr>
        <p:spPr bwMode="auto">
          <a:xfrm>
            <a:off x="3581400" y="5105400"/>
            <a:ext cx="43434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数据库管理系统</a:t>
            </a:r>
          </a:p>
        </p:txBody>
      </p:sp>
      <p:sp>
        <p:nvSpPr>
          <p:cNvPr id="28700" name="AutoShape 28"/>
          <p:cNvSpPr>
            <a:spLocks noChangeArrowheads="1"/>
          </p:cNvSpPr>
          <p:nvPr/>
        </p:nvSpPr>
        <p:spPr bwMode="auto">
          <a:xfrm>
            <a:off x="3581400" y="4038600"/>
            <a:ext cx="4343400" cy="10668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类库</a:t>
            </a:r>
          </a:p>
          <a:p>
            <a:pPr algn="ctr">
              <a:spcBef>
                <a:spcPct val="0"/>
              </a:spcBef>
              <a:buClrTx/>
              <a:buSzTx/>
              <a:buFontTx/>
              <a:buNone/>
            </a:pPr>
            <a:r>
              <a:rPr lang="zh-CN" altLang="en-US" sz="2400">
                <a:solidFill>
                  <a:srgbClr val="CC0000"/>
                </a:solidFill>
              </a:rPr>
              <a:t>（</a:t>
            </a:r>
            <a:r>
              <a:rPr lang="en-US" altLang="zh-CN" sz="2400">
                <a:solidFill>
                  <a:srgbClr val="CC0000"/>
                </a:solidFill>
              </a:rPr>
              <a:t>.NET FRAMEWORK</a:t>
            </a:r>
            <a:r>
              <a:rPr lang="zh-CN" altLang="en-US" sz="2400">
                <a:solidFill>
                  <a:srgbClr val="CC0000"/>
                </a:solidFill>
              </a:rPr>
              <a:t>、</a:t>
            </a:r>
            <a:r>
              <a:rPr lang="en-US" altLang="zh-CN" sz="2400">
                <a:solidFill>
                  <a:srgbClr val="CC0000"/>
                </a:solidFill>
              </a:rPr>
              <a:t>JDK</a:t>
            </a:r>
            <a:r>
              <a:rPr lang="zh-CN" altLang="en-US" sz="2400">
                <a:solidFill>
                  <a:srgbClr val="CC0000"/>
                </a:solidFill>
              </a:rPr>
              <a:t>）</a:t>
            </a:r>
          </a:p>
        </p:txBody>
      </p:sp>
      <p:sp>
        <p:nvSpPr>
          <p:cNvPr id="28701" name="AutoShape 29"/>
          <p:cNvSpPr>
            <a:spLocks noChangeArrowheads="1"/>
          </p:cNvSpPr>
          <p:nvPr/>
        </p:nvSpPr>
        <p:spPr bwMode="auto">
          <a:xfrm>
            <a:off x="3581400" y="3124200"/>
            <a:ext cx="4343400" cy="4572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文本编辑器、</a:t>
            </a:r>
            <a:r>
              <a:rPr lang="en-US" altLang="zh-CN" sz="2400">
                <a:solidFill>
                  <a:srgbClr val="CC0000"/>
                </a:solidFill>
              </a:rPr>
              <a:t>IDE</a:t>
            </a:r>
          </a:p>
        </p:txBody>
      </p:sp>
      <p:sp>
        <p:nvSpPr>
          <p:cNvPr id="28702" name="AutoShape 30"/>
          <p:cNvSpPr>
            <a:spLocks noChangeArrowheads="1"/>
          </p:cNvSpPr>
          <p:nvPr/>
        </p:nvSpPr>
        <p:spPr bwMode="auto">
          <a:xfrm>
            <a:off x="3581400" y="1981200"/>
            <a:ext cx="1066800" cy="11430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CC0000"/>
                </a:solidFill>
              </a:rPr>
              <a:t>Office</a:t>
            </a:r>
          </a:p>
        </p:txBody>
      </p:sp>
      <p:sp>
        <p:nvSpPr>
          <p:cNvPr id="28704" name="AutoShape 32"/>
          <p:cNvSpPr>
            <a:spLocks noChangeArrowheads="1"/>
          </p:cNvSpPr>
          <p:nvPr/>
        </p:nvSpPr>
        <p:spPr bwMode="auto">
          <a:xfrm>
            <a:off x="4648200" y="1981200"/>
            <a:ext cx="1066800" cy="11430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杀毒</a:t>
            </a:r>
          </a:p>
          <a:p>
            <a:pPr algn="ctr">
              <a:spcBef>
                <a:spcPct val="0"/>
              </a:spcBef>
              <a:buClrTx/>
              <a:buSzTx/>
              <a:buFontTx/>
              <a:buNone/>
            </a:pPr>
            <a:r>
              <a:rPr lang="zh-CN" altLang="en-US" sz="2400">
                <a:solidFill>
                  <a:srgbClr val="CC0000"/>
                </a:solidFill>
              </a:rPr>
              <a:t>软件</a:t>
            </a:r>
          </a:p>
        </p:txBody>
      </p:sp>
      <p:sp>
        <p:nvSpPr>
          <p:cNvPr id="28705" name="AutoShape 33"/>
          <p:cNvSpPr>
            <a:spLocks noChangeArrowheads="1"/>
          </p:cNvSpPr>
          <p:nvPr/>
        </p:nvSpPr>
        <p:spPr bwMode="auto">
          <a:xfrm>
            <a:off x="6781800" y="1981200"/>
            <a:ext cx="1066800" cy="11430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人口</a:t>
            </a:r>
          </a:p>
          <a:p>
            <a:pPr algn="ctr">
              <a:spcBef>
                <a:spcPct val="0"/>
              </a:spcBef>
              <a:buClrTx/>
              <a:buSzTx/>
              <a:buFontTx/>
              <a:buNone/>
            </a:pPr>
            <a:r>
              <a:rPr lang="zh-CN" altLang="en-US" sz="2400">
                <a:solidFill>
                  <a:srgbClr val="CC0000"/>
                </a:solidFill>
              </a:rPr>
              <a:t>普查</a:t>
            </a:r>
          </a:p>
        </p:txBody>
      </p:sp>
      <p:sp>
        <p:nvSpPr>
          <p:cNvPr id="28706" name="AutoShape 34"/>
          <p:cNvSpPr>
            <a:spLocks noChangeArrowheads="1"/>
          </p:cNvSpPr>
          <p:nvPr/>
        </p:nvSpPr>
        <p:spPr bwMode="auto">
          <a:xfrm>
            <a:off x="5715000" y="1981200"/>
            <a:ext cx="1066800" cy="11430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银行</a:t>
            </a:r>
          </a:p>
          <a:p>
            <a:pPr algn="ctr">
              <a:spcBef>
                <a:spcPct val="0"/>
              </a:spcBef>
              <a:buClrTx/>
              <a:buSzTx/>
              <a:buFontTx/>
              <a:buNone/>
            </a:pPr>
            <a:r>
              <a:rPr lang="zh-CN" altLang="en-US" sz="2400">
                <a:solidFill>
                  <a:srgbClr val="CC0000"/>
                </a:solidFill>
              </a:rPr>
              <a:t>业务</a:t>
            </a:r>
          </a:p>
        </p:txBody>
      </p:sp>
      <p:sp>
        <p:nvSpPr>
          <p:cNvPr id="28709" name="Rectangle 37"/>
          <p:cNvSpPr>
            <a:spLocks noChangeArrowheads="1"/>
          </p:cNvSpPr>
          <p:nvPr/>
        </p:nvSpPr>
        <p:spPr bwMode="auto">
          <a:xfrm>
            <a:off x="533400" y="6073775"/>
            <a:ext cx="8153400" cy="533400"/>
          </a:xfrm>
          <a:prstGeom prst="rect">
            <a:avLst/>
          </a:prstGeom>
          <a:solidFill>
            <a:srgbClr val="CCFFCC"/>
          </a:solidFill>
          <a:ln w="9525" algn="ctr">
            <a:noFill/>
            <a:miter lim="800000"/>
            <a:headEnd/>
            <a:tailEnd/>
          </a:ln>
          <a:effectLst/>
        </p:spPr>
        <p:txBody>
          <a:bodyPr wrap="none" anchor="ctr"/>
          <a:lstStyle/>
          <a:p>
            <a:pPr algn="ctr">
              <a:spcBef>
                <a:spcPct val="0"/>
              </a:spcBef>
              <a:buClrTx/>
              <a:buSzTx/>
              <a:buFontTx/>
              <a:buNone/>
            </a:pPr>
            <a:r>
              <a:rPr kumimoji="1" lang="zh-CN" altLang="en-US" sz="2400">
                <a:solidFill>
                  <a:srgbClr val="CC0000"/>
                </a:solidFill>
              </a:rPr>
              <a:t>用户能方便的使用和管理计算机系统（硬件、软件）的软件</a:t>
            </a:r>
          </a:p>
        </p:txBody>
      </p:sp>
      <p:sp>
        <p:nvSpPr>
          <p:cNvPr id="28710" name="AutoShape 38"/>
          <p:cNvSpPr>
            <a:spLocks/>
          </p:cNvSpPr>
          <p:nvPr/>
        </p:nvSpPr>
        <p:spPr bwMode="auto">
          <a:xfrm rot="16200000">
            <a:off x="4381500" y="723900"/>
            <a:ext cx="457200" cy="2057400"/>
          </a:xfrm>
          <a:prstGeom prst="rightBrace">
            <a:avLst>
              <a:gd name="adj1" fmla="val 37500"/>
              <a:gd name="adj2" fmla="val 50000"/>
            </a:avLst>
          </a:prstGeom>
          <a:noFill/>
          <a:ln w="9525">
            <a:solidFill>
              <a:schemeClr val="tx1"/>
            </a:solidFill>
            <a:round/>
            <a:headEnd/>
            <a:tailEnd/>
          </a:ln>
          <a:effectLst/>
        </p:spPr>
        <p:txBody>
          <a:bodyPr wrap="none" anchor="ctr"/>
          <a:lstStyle/>
          <a:p>
            <a:endParaRPr lang="zh-CN" altLang="en-US"/>
          </a:p>
        </p:txBody>
      </p:sp>
      <p:sp>
        <p:nvSpPr>
          <p:cNvPr id="28711" name="AutoShape 39"/>
          <p:cNvSpPr>
            <a:spLocks noChangeArrowheads="1"/>
          </p:cNvSpPr>
          <p:nvPr/>
        </p:nvSpPr>
        <p:spPr bwMode="auto">
          <a:xfrm>
            <a:off x="3657600" y="1066800"/>
            <a:ext cx="1905000" cy="457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通用应用软件</a:t>
            </a:r>
          </a:p>
        </p:txBody>
      </p:sp>
      <p:sp>
        <p:nvSpPr>
          <p:cNvPr id="28712" name="AutoShape 40"/>
          <p:cNvSpPr>
            <a:spLocks/>
          </p:cNvSpPr>
          <p:nvPr/>
        </p:nvSpPr>
        <p:spPr bwMode="auto">
          <a:xfrm rot="16200000">
            <a:off x="6553200" y="762000"/>
            <a:ext cx="457200" cy="1981200"/>
          </a:xfrm>
          <a:prstGeom prst="rightBrace">
            <a:avLst>
              <a:gd name="adj1" fmla="val 36111"/>
              <a:gd name="adj2" fmla="val 50000"/>
            </a:avLst>
          </a:prstGeom>
          <a:noFill/>
          <a:ln w="9525">
            <a:solidFill>
              <a:schemeClr val="tx1"/>
            </a:solidFill>
            <a:round/>
            <a:headEnd/>
            <a:tailEnd/>
          </a:ln>
          <a:effectLst/>
        </p:spPr>
        <p:txBody>
          <a:bodyPr wrap="none" anchor="ctr"/>
          <a:lstStyle/>
          <a:p>
            <a:endParaRPr lang="zh-CN" altLang="en-US"/>
          </a:p>
        </p:txBody>
      </p:sp>
      <p:sp>
        <p:nvSpPr>
          <p:cNvPr id="28713" name="AutoShape 41"/>
          <p:cNvSpPr>
            <a:spLocks noChangeArrowheads="1"/>
          </p:cNvSpPr>
          <p:nvPr/>
        </p:nvSpPr>
        <p:spPr bwMode="auto">
          <a:xfrm>
            <a:off x="5867400" y="1066800"/>
            <a:ext cx="1828800" cy="457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定制应用软件</a:t>
            </a:r>
          </a:p>
        </p:txBody>
      </p:sp>
      <p:sp>
        <p:nvSpPr>
          <p:cNvPr id="28714" name="Rectangle 42"/>
          <p:cNvSpPr>
            <a:spLocks noChangeArrowheads="1"/>
          </p:cNvSpPr>
          <p:nvPr/>
        </p:nvSpPr>
        <p:spPr bwMode="auto">
          <a:xfrm>
            <a:off x="544513" y="6086475"/>
            <a:ext cx="8153400" cy="533400"/>
          </a:xfrm>
          <a:prstGeom prst="rect">
            <a:avLst/>
          </a:prstGeom>
          <a:solidFill>
            <a:srgbClr val="99CCFF"/>
          </a:solidFill>
          <a:ln w="9525" algn="ctr">
            <a:noFill/>
            <a:miter lim="800000"/>
            <a:headEnd/>
            <a:tailEnd/>
          </a:ln>
          <a:effectLst/>
        </p:spPr>
        <p:txBody>
          <a:bodyPr wrap="none" anchor="ctr"/>
          <a:lstStyle/>
          <a:p>
            <a:pPr algn="ctr">
              <a:spcBef>
                <a:spcPct val="0"/>
              </a:spcBef>
              <a:buClrTx/>
              <a:buSzTx/>
              <a:buFontTx/>
              <a:buNone/>
            </a:pPr>
            <a:r>
              <a:rPr kumimoji="1" lang="zh-CN" altLang="en-US" sz="2400">
                <a:solidFill>
                  <a:srgbClr val="CC0000"/>
                </a:solidFill>
              </a:rPr>
              <a:t>帮助软件开发人员开发自己的软件产品</a:t>
            </a:r>
          </a:p>
        </p:txBody>
      </p:sp>
      <p:sp>
        <p:nvSpPr>
          <p:cNvPr id="28715" name="Rectangle 43"/>
          <p:cNvSpPr>
            <a:spLocks noChangeArrowheads="1"/>
          </p:cNvSpPr>
          <p:nvPr/>
        </p:nvSpPr>
        <p:spPr bwMode="auto">
          <a:xfrm>
            <a:off x="544513" y="6084888"/>
            <a:ext cx="8153400" cy="533400"/>
          </a:xfrm>
          <a:prstGeom prst="rect">
            <a:avLst/>
          </a:prstGeom>
          <a:solidFill>
            <a:srgbClr val="FFFFCC"/>
          </a:solidFill>
          <a:ln w="9525" algn="ctr">
            <a:noFill/>
            <a:miter lim="800000"/>
            <a:headEnd/>
            <a:tailEnd/>
          </a:ln>
          <a:effectLst/>
        </p:spPr>
        <p:txBody>
          <a:bodyPr wrap="none" anchor="ctr"/>
          <a:lstStyle/>
          <a:p>
            <a:pPr algn="ctr">
              <a:spcBef>
                <a:spcPct val="0"/>
              </a:spcBef>
              <a:buClrTx/>
              <a:buSzTx/>
              <a:buFontTx/>
              <a:buNone/>
            </a:pPr>
            <a:r>
              <a:rPr kumimoji="1" lang="zh-CN" altLang="en-US" sz="2400">
                <a:solidFill>
                  <a:srgbClr val="CC0000"/>
                </a:solidFill>
              </a:rPr>
              <a:t>为特定的应用目的而开发的服务性软件</a:t>
            </a:r>
          </a:p>
        </p:txBody>
      </p:sp>
      <p:sp>
        <p:nvSpPr>
          <p:cNvPr id="28716" name="AutoShape 44"/>
          <p:cNvSpPr>
            <a:spLocks noChangeArrowheads="1"/>
          </p:cNvSpPr>
          <p:nvPr/>
        </p:nvSpPr>
        <p:spPr bwMode="auto">
          <a:xfrm>
            <a:off x="3581400" y="3581400"/>
            <a:ext cx="4343400" cy="457200"/>
          </a:xfrm>
          <a:prstGeom prst="roundRect">
            <a:avLst>
              <a:gd name="adj" fmla="val 16667"/>
            </a:avLst>
          </a:prstGeom>
          <a:solidFill>
            <a:srgbClr val="99CCFF"/>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CC0000"/>
                </a:solidFill>
              </a:rPr>
              <a:t>CASE</a:t>
            </a:r>
            <a:r>
              <a:rPr lang="zh-CN" altLang="en-US" sz="2400">
                <a:solidFill>
                  <a:srgbClr val="CC0000"/>
                </a:solidFill>
              </a:rPr>
              <a:t>（计算机辅助软件工程）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ppt_x"/>
                                          </p:val>
                                        </p:tav>
                                        <p:tav tm="100000">
                                          <p:val>
                                            <p:strVal val="#ppt_x"/>
                                          </p:val>
                                        </p:tav>
                                      </p:tavLst>
                                    </p:anim>
                                    <p:anim calcmode="lin" valueType="num">
                                      <p:cBhvr additive="base">
                                        <p:cTn id="8"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84"/>
                                        </p:tgtEl>
                                        <p:attrNameLst>
                                          <p:attrName>style.visibility</p:attrName>
                                        </p:attrNameLst>
                                      </p:cBhvr>
                                      <p:to>
                                        <p:strVal val="visible"/>
                                      </p:to>
                                    </p:set>
                                    <p:anim calcmode="lin" valueType="num">
                                      <p:cBhvr additive="base">
                                        <p:cTn id="13" dur="500" fill="hold"/>
                                        <p:tgtEl>
                                          <p:spTgt spid="28684"/>
                                        </p:tgtEl>
                                        <p:attrNameLst>
                                          <p:attrName>ppt_x</p:attrName>
                                        </p:attrNameLst>
                                      </p:cBhvr>
                                      <p:tavLst>
                                        <p:tav tm="0">
                                          <p:val>
                                            <p:strVal val="#ppt_x"/>
                                          </p:val>
                                        </p:tav>
                                        <p:tav tm="100000">
                                          <p:val>
                                            <p:strVal val="#ppt_x"/>
                                          </p:val>
                                        </p:tav>
                                      </p:tavLst>
                                    </p:anim>
                                    <p:anim calcmode="lin" valueType="num">
                                      <p:cBhvr additive="base">
                                        <p:cTn id="14" dur="500" fill="hold"/>
                                        <p:tgtEl>
                                          <p:spTgt spid="286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98"/>
                                        </p:tgtEl>
                                        <p:attrNameLst>
                                          <p:attrName>style.visibility</p:attrName>
                                        </p:attrNameLst>
                                      </p:cBhvr>
                                      <p:to>
                                        <p:strVal val="visible"/>
                                      </p:to>
                                    </p:set>
                                    <p:anim calcmode="lin" valueType="num">
                                      <p:cBhvr additive="base">
                                        <p:cTn id="19" dur="500" fill="hold"/>
                                        <p:tgtEl>
                                          <p:spTgt spid="28698"/>
                                        </p:tgtEl>
                                        <p:attrNameLst>
                                          <p:attrName>ppt_x</p:attrName>
                                        </p:attrNameLst>
                                      </p:cBhvr>
                                      <p:tavLst>
                                        <p:tav tm="0">
                                          <p:val>
                                            <p:strVal val="#ppt_x"/>
                                          </p:val>
                                        </p:tav>
                                        <p:tav tm="100000">
                                          <p:val>
                                            <p:strVal val="#ppt_x"/>
                                          </p:val>
                                        </p:tav>
                                      </p:tavLst>
                                    </p:anim>
                                    <p:anim calcmode="lin" valueType="num">
                                      <p:cBhvr additive="base">
                                        <p:cTn id="20" dur="500" fill="hold"/>
                                        <p:tgtEl>
                                          <p:spTgt spid="286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685"/>
                                        </p:tgtEl>
                                        <p:attrNameLst>
                                          <p:attrName>style.visibility</p:attrName>
                                        </p:attrNameLst>
                                      </p:cBhvr>
                                      <p:to>
                                        <p:strVal val="visible"/>
                                      </p:to>
                                    </p:set>
                                    <p:anim calcmode="lin" valueType="num">
                                      <p:cBhvr additive="base">
                                        <p:cTn id="25" dur="500" fill="hold"/>
                                        <p:tgtEl>
                                          <p:spTgt spid="28685"/>
                                        </p:tgtEl>
                                        <p:attrNameLst>
                                          <p:attrName>ppt_x</p:attrName>
                                        </p:attrNameLst>
                                      </p:cBhvr>
                                      <p:tavLst>
                                        <p:tav tm="0">
                                          <p:val>
                                            <p:strVal val="#ppt_x"/>
                                          </p:val>
                                        </p:tav>
                                        <p:tav tm="100000">
                                          <p:val>
                                            <p:strVal val="#ppt_x"/>
                                          </p:val>
                                        </p:tav>
                                      </p:tavLst>
                                    </p:anim>
                                    <p:anim calcmode="lin" valueType="num">
                                      <p:cBhvr additive="base">
                                        <p:cTn id="26" dur="500" fill="hold"/>
                                        <p:tgtEl>
                                          <p:spTgt spid="2868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709"/>
                                        </p:tgtEl>
                                        <p:attrNameLst>
                                          <p:attrName>style.visibility</p:attrName>
                                        </p:attrNameLst>
                                      </p:cBhvr>
                                      <p:to>
                                        <p:strVal val="visible"/>
                                      </p:to>
                                    </p:set>
                                    <p:anim calcmode="lin" valueType="num">
                                      <p:cBhvr additive="base">
                                        <p:cTn id="31" dur="500" fill="hold"/>
                                        <p:tgtEl>
                                          <p:spTgt spid="28709"/>
                                        </p:tgtEl>
                                        <p:attrNameLst>
                                          <p:attrName>ppt_x</p:attrName>
                                        </p:attrNameLst>
                                      </p:cBhvr>
                                      <p:tavLst>
                                        <p:tav tm="0">
                                          <p:val>
                                            <p:strVal val="#ppt_x"/>
                                          </p:val>
                                        </p:tav>
                                        <p:tav tm="100000">
                                          <p:val>
                                            <p:strVal val="#ppt_x"/>
                                          </p:val>
                                        </p:tav>
                                      </p:tavLst>
                                    </p:anim>
                                    <p:anim calcmode="lin" valueType="num">
                                      <p:cBhvr additive="base">
                                        <p:cTn id="32" dur="500" fill="hold"/>
                                        <p:tgtEl>
                                          <p:spTgt spid="2870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677"/>
                                        </p:tgtEl>
                                        <p:attrNameLst>
                                          <p:attrName>style.visibility</p:attrName>
                                        </p:attrNameLst>
                                      </p:cBhvr>
                                      <p:to>
                                        <p:strVal val="visible"/>
                                      </p:to>
                                    </p:set>
                                    <p:anim calcmode="lin" valueType="num">
                                      <p:cBhvr additive="base">
                                        <p:cTn id="37" dur="500" fill="hold"/>
                                        <p:tgtEl>
                                          <p:spTgt spid="28677"/>
                                        </p:tgtEl>
                                        <p:attrNameLst>
                                          <p:attrName>ppt_x</p:attrName>
                                        </p:attrNameLst>
                                      </p:cBhvr>
                                      <p:tavLst>
                                        <p:tav tm="0">
                                          <p:val>
                                            <p:strVal val="#ppt_x"/>
                                          </p:val>
                                        </p:tav>
                                        <p:tav tm="100000">
                                          <p:val>
                                            <p:strVal val="#ppt_x"/>
                                          </p:val>
                                        </p:tav>
                                      </p:tavLst>
                                    </p:anim>
                                    <p:anim calcmode="lin" valueType="num">
                                      <p:cBhvr additive="base">
                                        <p:cTn id="3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699"/>
                                        </p:tgtEl>
                                        <p:attrNameLst>
                                          <p:attrName>style.visibility</p:attrName>
                                        </p:attrNameLst>
                                      </p:cBhvr>
                                      <p:to>
                                        <p:strVal val="visible"/>
                                      </p:to>
                                    </p:set>
                                    <p:anim calcmode="lin" valueType="num">
                                      <p:cBhvr additive="base">
                                        <p:cTn id="43" dur="500" fill="hold"/>
                                        <p:tgtEl>
                                          <p:spTgt spid="28699"/>
                                        </p:tgtEl>
                                        <p:attrNameLst>
                                          <p:attrName>ppt_x</p:attrName>
                                        </p:attrNameLst>
                                      </p:cBhvr>
                                      <p:tavLst>
                                        <p:tav tm="0">
                                          <p:val>
                                            <p:strVal val="#ppt_x"/>
                                          </p:val>
                                        </p:tav>
                                        <p:tav tm="100000">
                                          <p:val>
                                            <p:strVal val="#ppt_x"/>
                                          </p:val>
                                        </p:tav>
                                      </p:tavLst>
                                    </p:anim>
                                    <p:anim calcmode="lin" valueType="num">
                                      <p:cBhvr additive="base">
                                        <p:cTn id="44" dur="500" fill="hold"/>
                                        <p:tgtEl>
                                          <p:spTgt spid="2869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28709"/>
                                        </p:tgtEl>
                                        <p:attrNameLst>
                                          <p:attrName>ppt_x</p:attrName>
                                        </p:attrNameLst>
                                      </p:cBhvr>
                                      <p:tavLst>
                                        <p:tav tm="0">
                                          <p:val>
                                            <p:strVal val="ppt_x"/>
                                          </p:val>
                                        </p:tav>
                                        <p:tav tm="100000">
                                          <p:val>
                                            <p:strVal val="ppt_x"/>
                                          </p:val>
                                        </p:tav>
                                      </p:tavLst>
                                    </p:anim>
                                    <p:anim calcmode="lin" valueType="num">
                                      <p:cBhvr additive="base">
                                        <p:cTn id="49" dur="500"/>
                                        <p:tgtEl>
                                          <p:spTgt spid="28709"/>
                                        </p:tgtEl>
                                        <p:attrNameLst>
                                          <p:attrName>ppt_y</p:attrName>
                                        </p:attrNameLst>
                                      </p:cBhvr>
                                      <p:tavLst>
                                        <p:tav tm="0">
                                          <p:val>
                                            <p:strVal val="ppt_y"/>
                                          </p:val>
                                        </p:tav>
                                        <p:tav tm="100000">
                                          <p:val>
                                            <p:strVal val="1+ppt_h/2"/>
                                          </p:val>
                                        </p:tav>
                                      </p:tavLst>
                                    </p:anim>
                                    <p:set>
                                      <p:cBhvr>
                                        <p:cTn id="50" dur="1" fill="hold">
                                          <p:stCondLst>
                                            <p:cond delay="499"/>
                                          </p:stCondLst>
                                        </p:cTn>
                                        <p:tgtEl>
                                          <p:spTgt spid="2870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714"/>
                                        </p:tgtEl>
                                        <p:attrNameLst>
                                          <p:attrName>style.visibility</p:attrName>
                                        </p:attrNameLst>
                                      </p:cBhvr>
                                      <p:to>
                                        <p:strVal val="visible"/>
                                      </p:to>
                                    </p:set>
                                    <p:anim calcmode="lin" valueType="num">
                                      <p:cBhvr additive="base">
                                        <p:cTn id="55" dur="500" fill="hold"/>
                                        <p:tgtEl>
                                          <p:spTgt spid="28714"/>
                                        </p:tgtEl>
                                        <p:attrNameLst>
                                          <p:attrName>ppt_x</p:attrName>
                                        </p:attrNameLst>
                                      </p:cBhvr>
                                      <p:tavLst>
                                        <p:tav tm="0">
                                          <p:val>
                                            <p:strVal val="#ppt_x"/>
                                          </p:val>
                                        </p:tav>
                                        <p:tav tm="100000">
                                          <p:val>
                                            <p:strVal val="#ppt_x"/>
                                          </p:val>
                                        </p:tav>
                                      </p:tavLst>
                                    </p:anim>
                                    <p:anim calcmode="lin" valueType="num">
                                      <p:cBhvr additive="base">
                                        <p:cTn id="56" dur="500" fill="hold"/>
                                        <p:tgtEl>
                                          <p:spTgt spid="287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700"/>
                                        </p:tgtEl>
                                        <p:attrNameLst>
                                          <p:attrName>style.visibility</p:attrName>
                                        </p:attrNameLst>
                                      </p:cBhvr>
                                      <p:to>
                                        <p:strVal val="visible"/>
                                      </p:to>
                                    </p:set>
                                    <p:anim calcmode="lin" valueType="num">
                                      <p:cBhvr additive="base">
                                        <p:cTn id="61" dur="500" fill="hold"/>
                                        <p:tgtEl>
                                          <p:spTgt spid="28700"/>
                                        </p:tgtEl>
                                        <p:attrNameLst>
                                          <p:attrName>ppt_x</p:attrName>
                                        </p:attrNameLst>
                                      </p:cBhvr>
                                      <p:tavLst>
                                        <p:tav tm="0">
                                          <p:val>
                                            <p:strVal val="#ppt_x"/>
                                          </p:val>
                                        </p:tav>
                                        <p:tav tm="100000">
                                          <p:val>
                                            <p:strVal val="#ppt_x"/>
                                          </p:val>
                                        </p:tav>
                                      </p:tavLst>
                                    </p:anim>
                                    <p:anim calcmode="lin" valueType="num">
                                      <p:cBhvr additive="base">
                                        <p:cTn id="62" dur="500" fill="hold"/>
                                        <p:tgtEl>
                                          <p:spTgt spid="2870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701"/>
                                        </p:tgtEl>
                                        <p:attrNameLst>
                                          <p:attrName>style.visibility</p:attrName>
                                        </p:attrNameLst>
                                      </p:cBhvr>
                                      <p:to>
                                        <p:strVal val="visible"/>
                                      </p:to>
                                    </p:set>
                                    <p:anim calcmode="lin" valueType="num">
                                      <p:cBhvr additive="base">
                                        <p:cTn id="67" dur="500" fill="hold"/>
                                        <p:tgtEl>
                                          <p:spTgt spid="28701"/>
                                        </p:tgtEl>
                                        <p:attrNameLst>
                                          <p:attrName>ppt_x</p:attrName>
                                        </p:attrNameLst>
                                      </p:cBhvr>
                                      <p:tavLst>
                                        <p:tav tm="0">
                                          <p:val>
                                            <p:strVal val="#ppt_x"/>
                                          </p:val>
                                        </p:tav>
                                        <p:tav tm="100000">
                                          <p:val>
                                            <p:strVal val="#ppt_x"/>
                                          </p:val>
                                        </p:tav>
                                      </p:tavLst>
                                    </p:anim>
                                    <p:anim calcmode="lin" valueType="num">
                                      <p:cBhvr additive="base">
                                        <p:cTn id="68" dur="500" fill="hold"/>
                                        <p:tgtEl>
                                          <p:spTgt spid="2870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716"/>
                                        </p:tgtEl>
                                        <p:attrNameLst>
                                          <p:attrName>style.visibility</p:attrName>
                                        </p:attrNameLst>
                                      </p:cBhvr>
                                      <p:to>
                                        <p:strVal val="visible"/>
                                      </p:to>
                                    </p:set>
                                    <p:anim calcmode="lin" valueType="num">
                                      <p:cBhvr additive="base">
                                        <p:cTn id="73" dur="500" fill="hold"/>
                                        <p:tgtEl>
                                          <p:spTgt spid="28716"/>
                                        </p:tgtEl>
                                        <p:attrNameLst>
                                          <p:attrName>ppt_x</p:attrName>
                                        </p:attrNameLst>
                                      </p:cBhvr>
                                      <p:tavLst>
                                        <p:tav tm="0">
                                          <p:val>
                                            <p:strVal val="#ppt_x"/>
                                          </p:val>
                                        </p:tav>
                                        <p:tav tm="100000">
                                          <p:val>
                                            <p:strVal val="#ppt_x"/>
                                          </p:val>
                                        </p:tav>
                                      </p:tavLst>
                                    </p:anim>
                                    <p:anim calcmode="lin" valueType="num">
                                      <p:cBhvr additive="base">
                                        <p:cTn id="74" dur="500" fill="hold"/>
                                        <p:tgtEl>
                                          <p:spTgt spid="287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28714"/>
                                        </p:tgtEl>
                                        <p:attrNameLst>
                                          <p:attrName>ppt_x</p:attrName>
                                        </p:attrNameLst>
                                      </p:cBhvr>
                                      <p:tavLst>
                                        <p:tav tm="0">
                                          <p:val>
                                            <p:strVal val="ppt_x"/>
                                          </p:val>
                                        </p:tav>
                                        <p:tav tm="100000">
                                          <p:val>
                                            <p:strVal val="ppt_x"/>
                                          </p:val>
                                        </p:tav>
                                      </p:tavLst>
                                    </p:anim>
                                    <p:anim calcmode="lin" valueType="num">
                                      <p:cBhvr additive="base">
                                        <p:cTn id="79" dur="500"/>
                                        <p:tgtEl>
                                          <p:spTgt spid="28714"/>
                                        </p:tgtEl>
                                        <p:attrNameLst>
                                          <p:attrName>ppt_y</p:attrName>
                                        </p:attrNameLst>
                                      </p:cBhvr>
                                      <p:tavLst>
                                        <p:tav tm="0">
                                          <p:val>
                                            <p:strVal val="ppt_y"/>
                                          </p:val>
                                        </p:tav>
                                        <p:tav tm="100000">
                                          <p:val>
                                            <p:strVal val="1+ppt_h/2"/>
                                          </p:val>
                                        </p:tav>
                                      </p:tavLst>
                                    </p:anim>
                                    <p:set>
                                      <p:cBhvr>
                                        <p:cTn id="80" dur="1" fill="hold">
                                          <p:stCondLst>
                                            <p:cond delay="499"/>
                                          </p:stCondLst>
                                        </p:cTn>
                                        <p:tgtEl>
                                          <p:spTgt spid="287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8715"/>
                                        </p:tgtEl>
                                        <p:attrNameLst>
                                          <p:attrName>style.visibility</p:attrName>
                                        </p:attrNameLst>
                                      </p:cBhvr>
                                      <p:to>
                                        <p:strVal val="visible"/>
                                      </p:to>
                                    </p:set>
                                    <p:anim calcmode="lin" valueType="num">
                                      <p:cBhvr additive="base">
                                        <p:cTn id="85" dur="500" fill="hold"/>
                                        <p:tgtEl>
                                          <p:spTgt spid="28715"/>
                                        </p:tgtEl>
                                        <p:attrNameLst>
                                          <p:attrName>ppt_x</p:attrName>
                                        </p:attrNameLst>
                                      </p:cBhvr>
                                      <p:tavLst>
                                        <p:tav tm="0">
                                          <p:val>
                                            <p:strVal val="#ppt_x"/>
                                          </p:val>
                                        </p:tav>
                                        <p:tav tm="100000">
                                          <p:val>
                                            <p:strVal val="#ppt_x"/>
                                          </p:val>
                                        </p:tav>
                                      </p:tavLst>
                                    </p:anim>
                                    <p:anim calcmode="lin" valueType="num">
                                      <p:cBhvr additive="base">
                                        <p:cTn id="86" dur="500" fill="hold"/>
                                        <p:tgtEl>
                                          <p:spTgt spid="287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702"/>
                                        </p:tgtEl>
                                        <p:attrNameLst>
                                          <p:attrName>style.visibility</p:attrName>
                                        </p:attrNameLst>
                                      </p:cBhvr>
                                      <p:to>
                                        <p:strVal val="visible"/>
                                      </p:to>
                                    </p:set>
                                    <p:anim calcmode="lin" valueType="num">
                                      <p:cBhvr additive="base">
                                        <p:cTn id="91" dur="500" fill="hold"/>
                                        <p:tgtEl>
                                          <p:spTgt spid="28702"/>
                                        </p:tgtEl>
                                        <p:attrNameLst>
                                          <p:attrName>ppt_x</p:attrName>
                                        </p:attrNameLst>
                                      </p:cBhvr>
                                      <p:tavLst>
                                        <p:tav tm="0">
                                          <p:val>
                                            <p:strVal val="#ppt_x"/>
                                          </p:val>
                                        </p:tav>
                                        <p:tav tm="100000">
                                          <p:val>
                                            <p:strVal val="#ppt_x"/>
                                          </p:val>
                                        </p:tav>
                                      </p:tavLst>
                                    </p:anim>
                                    <p:anim calcmode="lin" valueType="num">
                                      <p:cBhvr additive="base">
                                        <p:cTn id="92" dur="500" fill="hold"/>
                                        <p:tgtEl>
                                          <p:spTgt spid="2870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8706"/>
                                        </p:tgtEl>
                                        <p:attrNameLst>
                                          <p:attrName>style.visibility</p:attrName>
                                        </p:attrNameLst>
                                      </p:cBhvr>
                                      <p:to>
                                        <p:strVal val="visible"/>
                                      </p:to>
                                    </p:set>
                                    <p:anim calcmode="lin" valueType="num">
                                      <p:cBhvr additive="base">
                                        <p:cTn id="97" dur="500" fill="hold"/>
                                        <p:tgtEl>
                                          <p:spTgt spid="28706"/>
                                        </p:tgtEl>
                                        <p:attrNameLst>
                                          <p:attrName>ppt_x</p:attrName>
                                        </p:attrNameLst>
                                      </p:cBhvr>
                                      <p:tavLst>
                                        <p:tav tm="0">
                                          <p:val>
                                            <p:strVal val="#ppt_x"/>
                                          </p:val>
                                        </p:tav>
                                        <p:tav tm="100000">
                                          <p:val>
                                            <p:strVal val="#ppt_x"/>
                                          </p:val>
                                        </p:tav>
                                      </p:tavLst>
                                    </p:anim>
                                    <p:anim calcmode="lin" valueType="num">
                                      <p:cBhvr additive="base">
                                        <p:cTn id="98" dur="500" fill="hold"/>
                                        <p:tgtEl>
                                          <p:spTgt spid="2870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8705"/>
                                        </p:tgtEl>
                                        <p:attrNameLst>
                                          <p:attrName>style.visibility</p:attrName>
                                        </p:attrNameLst>
                                      </p:cBhvr>
                                      <p:to>
                                        <p:strVal val="visible"/>
                                      </p:to>
                                    </p:set>
                                    <p:anim calcmode="lin" valueType="num">
                                      <p:cBhvr additive="base">
                                        <p:cTn id="103" dur="500" fill="hold"/>
                                        <p:tgtEl>
                                          <p:spTgt spid="28705"/>
                                        </p:tgtEl>
                                        <p:attrNameLst>
                                          <p:attrName>ppt_x</p:attrName>
                                        </p:attrNameLst>
                                      </p:cBhvr>
                                      <p:tavLst>
                                        <p:tav tm="0">
                                          <p:val>
                                            <p:strVal val="#ppt_x"/>
                                          </p:val>
                                        </p:tav>
                                        <p:tav tm="100000">
                                          <p:val>
                                            <p:strVal val="#ppt_x"/>
                                          </p:val>
                                        </p:tav>
                                      </p:tavLst>
                                    </p:anim>
                                    <p:anim calcmode="lin" valueType="num">
                                      <p:cBhvr additive="base">
                                        <p:cTn id="104" dur="500" fill="hold"/>
                                        <p:tgtEl>
                                          <p:spTgt spid="2870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8704"/>
                                        </p:tgtEl>
                                        <p:attrNameLst>
                                          <p:attrName>style.visibility</p:attrName>
                                        </p:attrNameLst>
                                      </p:cBhvr>
                                      <p:to>
                                        <p:strVal val="visible"/>
                                      </p:to>
                                    </p:set>
                                    <p:anim calcmode="lin" valueType="num">
                                      <p:cBhvr additive="base">
                                        <p:cTn id="109" dur="500" fill="hold"/>
                                        <p:tgtEl>
                                          <p:spTgt spid="28704"/>
                                        </p:tgtEl>
                                        <p:attrNameLst>
                                          <p:attrName>ppt_x</p:attrName>
                                        </p:attrNameLst>
                                      </p:cBhvr>
                                      <p:tavLst>
                                        <p:tav tm="0">
                                          <p:val>
                                            <p:strVal val="#ppt_x"/>
                                          </p:val>
                                        </p:tav>
                                        <p:tav tm="100000">
                                          <p:val>
                                            <p:strVal val="#ppt_x"/>
                                          </p:val>
                                        </p:tav>
                                      </p:tavLst>
                                    </p:anim>
                                    <p:anim calcmode="lin" valueType="num">
                                      <p:cBhvr additive="base">
                                        <p:cTn id="110" dur="500" fill="hold"/>
                                        <p:tgtEl>
                                          <p:spTgt spid="2870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8" presetClass="entr" presetSubtype="3" fill="hold" grpId="0" nodeType="clickEffect">
                                  <p:stCondLst>
                                    <p:cond delay="0"/>
                                  </p:stCondLst>
                                  <p:childTnLst>
                                    <p:set>
                                      <p:cBhvr>
                                        <p:cTn id="114" dur="1" fill="hold">
                                          <p:stCondLst>
                                            <p:cond delay="0"/>
                                          </p:stCondLst>
                                        </p:cTn>
                                        <p:tgtEl>
                                          <p:spTgt spid="28710"/>
                                        </p:tgtEl>
                                        <p:attrNameLst>
                                          <p:attrName>style.visibility</p:attrName>
                                        </p:attrNameLst>
                                      </p:cBhvr>
                                      <p:to>
                                        <p:strVal val="visible"/>
                                      </p:to>
                                    </p:set>
                                    <p:animEffect transition="in" filter="strips(upRight)">
                                      <p:cBhvr>
                                        <p:cTn id="115" dur="500"/>
                                        <p:tgtEl>
                                          <p:spTgt spid="28710"/>
                                        </p:tgtEl>
                                      </p:cBhvr>
                                    </p:animEffect>
                                  </p:childTnLst>
                                </p:cTn>
                              </p:par>
                              <p:par>
                                <p:cTn id="116" presetID="18" presetClass="entr" presetSubtype="3" fill="hold" grpId="0" nodeType="withEffect">
                                  <p:stCondLst>
                                    <p:cond delay="0"/>
                                  </p:stCondLst>
                                  <p:childTnLst>
                                    <p:set>
                                      <p:cBhvr>
                                        <p:cTn id="117" dur="1" fill="hold">
                                          <p:stCondLst>
                                            <p:cond delay="0"/>
                                          </p:stCondLst>
                                        </p:cTn>
                                        <p:tgtEl>
                                          <p:spTgt spid="28711"/>
                                        </p:tgtEl>
                                        <p:attrNameLst>
                                          <p:attrName>style.visibility</p:attrName>
                                        </p:attrNameLst>
                                      </p:cBhvr>
                                      <p:to>
                                        <p:strVal val="visible"/>
                                      </p:to>
                                    </p:set>
                                    <p:animEffect transition="in" filter="strips(upRight)">
                                      <p:cBhvr>
                                        <p:cTn id="118" dur="500"/>
                                        <p:tgtEl>
                                          <p:spTgt spid="28711"/>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9" fill="hold" grpId="0" nodeType="clickEffect">
                                  <p:stCondLst>
                                    <p:cond delay="0"/>
                                  </p:stCondLst>
                                  <p:childTnLst>
                                    <p:set>
                                      <p:cBhvr>
                                        <p:cTn id="122" dur="1" fill="hold">
                                          <p:stCondLst>
                                            <p:cond delay="0"/>
                                          </p:stCondLst>
                                        </p:cTn>
                                        <p:tgtEl>
                                          <p:spTgt spid="28712"/>
                                        </p:tgtEl>
                                        <p:attrNameLst>
                                          <p:attrName>style.visibility</p:attrName>
                                        </p:attrNameLst>
                                      </p:cBhvr>
                                      <p:to>
                                        <p:strVal val="visible"/>
                                      </p:to>
                                    </p:set>
                                    <p:animEffect transition="in" filter="strips(upLeft)">
                                      <p:cBhvr>
                                        <p:cTn id="123" dur="500"/>
                                        <p:tgtEl>
                                          <p:spTgt spid="28712"/>
                                        </p:tgtEl>
                                      </p:cBhvr>
                                    </p:animEffect>
                                  </p:childTnLst>
                                </p:cTn>
                              </p:par>
                              <p:par>
                                <p:cTn id="124" presetID="18" presetClass="entr" presetSubtype="9" fill="hold" grpId="0" nodeType="withEffect">
                                  <p:stCondLst>
                                    <p:cond delay="0"/>
                                  </p:stCondLst>
                                  <p:childTnLst>
                                    <p:set>
                                      <p:cBhvr>
                                        <p:cTn id="125" dur="1" fill="hold">
                                          <p:stCondLst>
                                            <p:cond delay="0"/>
                                          </p:stCondLst>
                                        </p:cTn>
                                        <p:tgtEl>
                                          <p:spTgt spid="28713"/>
                                        </p:tgtEl>
                                        <p:attrNameLst>
                                          <p:attrName>style.visibility</p:attrName>
                                        </p:attrNameLst>
                                      </p:cBhvr>
                                      <p:to>
                                        <p:strVal val="visible"/>
                                      </p:to>
                                    </p:set>
                                    <p:animEffect transition="in" filter="strips(upLeft)">
                                      <p:cBhvr>
                                        <p:cTn id="126" dur="500"/>
                                        <p:tgtEl>
                                          <p:spTgt spid="28713"/>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mph" presetSubtype="2" fill="hold" nodeType="clickEffect">
                                  <p:stCondLst>
                                    <p:cond delay="0"/>
                                  </p:stCondLst>
                                  <p:childTnLst>
                                    <p:animClr clrSpc="rgb" dir="cw">
                                      <p:cBhvr>
                                        <p:cTn id="130" dur="500" fill="hold"/>
                                        <p:tgtEl>
                                          <p:spTgt spid="28716"/>
                                        </p:tgtEl>
                                        <p:attrNameLst>
                                          <p:attrName>fillcolor</p:attrName>
                                        </p:attrNameLst>
                                      </p:cBhvr>
                                      <p:to>
                                        <a:srgbClr val="FF0000"/>
                                      </p:to>
                                    </p:animClr>
                                    <p:set>
                                      <p:cBhvr>
                                        <p:cTn id="131" dur="500" fill="hold"/>
                                        <p:tgtEl>
                                          <p:spTgt spid="28716"/>
                                        </p:tgtEl>
                                        <p:attrNameLst>
                                          <p:attrName>fill.type</p:attrName>
                                        </p:attrNameLst>
                                      </p:cBhvr>
                                      <p:to>
                                        <p:strVal val="solid"/>
                                      </p:to>
                                    </p:set>
                                    <p:set>
                                      <p:cBhvr>
                                        <p:cTn id="132" dur="500" fill="hold"/>
                                        <p:tgtEl>
                                          <p:spTgt spid="28716"/>
                                        </p:tgtEl>
                                        <p:attrNameLst>
                                          <p:attrName>fill.on</p:attrName>
                                        </p:attrNameLst>
                                      </p:cBhvr>
                                      <p:to>
                                        <p:strVal val="true"/>
                                      </p:to>
                                    </p:set>
                                  </p:childTnLst>
                                </p:cTn>
                              </p:par>
                              <p:par>
                                <p:cTn id="133" presetID="3" presetClass="emph" presetSubtype="2" fill="hold" grpId="1" nodeType="withEffect">
                                  <p:stCondLst>
                                    <p:cond delay="0"/>
                                  </p:stCondLst>
                                  <p:childTnLst>
                                    <p:animClr clrSpc="rgb" dir="cw">
                                      <p:cBhvr override="childStyle">
                                        <p:cTn id="134" dur="500" fill="hold"/>
                                        <p:tgtEl>
                                          <p:spTgt spid="28716">
                                            <p:txEl>
                                              <p:charRg st="4294967295" end="4294967295"/>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84" grpId="0" animBg="1"/>
      <p:bldP spid="28685" grpId="0" animBg="1"/>
      <p:bldP spid="28698" grpId="0" animBg="1"/>
      <p:bldP spid="28699" grpId="0" animBg="1"/>
      <p:bldP spid="28700" grpId="0" animBg="1"/>
      <p:bldP spid="28701" grpId="0" animBg="1"/>
      <p:bldP spid="28702" grpId="0" animBg="1"/>
      <p:bldP spid="28704" grpId="0" animBg="1"/>
      <p:bldP spid="28705" grpId="0" animBg="1"/>
      <p:bldP spid="28706" grpId="0" animBg="1"/>
      <p:bldP spid="28709" grpId="0" animBg="1"/>
      <p:bldP spid="28709" grpId="1" animBg="1"/>
      <p:bldP spid="28710" grpId="0" animBg="1"/>
      <p:bldP spid="28711" grpId="0" animBg="1"/>
      <p:bldP spid="28712" grpId="0" animBg="1"/>
      <p:bldP spid="28713" grpId="0" animBg="1"/>
      <p:bldP spid="28714" grpId="0" animBg="1"/>
      <p:bldP spid="28714" grpId="1" animBg="1"/>
      <p:bldP spid="28715" grpId="0" animBg="1"/>
      <p:bldP spid="28716" grpId="0" animBg="1"/>
      <p:bldP spid="2871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5D5D49A7-2B0B-4C88-BBE7-EB1FF432D3D9}"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19D99483-77E3-43E2-93C7-23DED69DB8E9}" type="slidenum">
              <a:rPr lang="en-US" altLang="zh-CN"/>
              <a:pPr/>
              <a:t>36</a:t>
            </a:fld>
            <a:endParaRPr lang="en-US" altLang="zh-CN"/>
          </a:p>
        </p:txBody>
      </p:sp>
      <p:sp>
        <p:nvSpPr>
          <p:cNvPr id="30722" name="Rectangle 2"/>
          <p:cNvSpPr>
            <a:spLocks noGrp="1" noChangeArrowheads="1"/>
          </p:cNvSpPr>
          <p:nvPr>
            <p:ph type="title"/>
          </p:nvPr>
        </p:nvSpPr>
        <p:spPr>
          <a:xfrm>
            <a:off x="2916238" y="88900"/>
            <a:ext cx="5770562" cy="765175"/>
          </a:xfrm>
        </p:spPr>
        <p:txBody>
          <a:bodyPr/>
          <a:lstStyle/>
          <a:p>
            <a:r>
              <a:rPr lang="en-US" altLang="zh-CN" dirty="0"/>
              <a:t>1.1 </a:t>
            </a:r>
            <a:r>
              <a:rPr lang="zh-CN" altLang="en-US" dirty="0"/>
              <a:t>计算机软件概述</a:t>
            </a:r>
          </a:p>
        </p:txBody>
      </p:sp>
      <p:sp>
        <p:nvSpPr>
          <p:cNvPr id="30723" name="Rectangle 3"/>
          <p:cNvSpPr>
            <a:spLocks noGrp="1" noChangeArrowheads="1"/>
          </p:cNvSpPr>
          <p:nvPr>
            <p:ph type="body" idx="1"/>
          </p:nvPr>
        </p:nvSpPr>
        <p:spPr>
          <a:xfrm>
            <a:off x="457200" y="892175"/>
            <a:ext cx="8229600" cy="5073650"/>
          </a:xfrm>
        </p:spPr>
        <p:txBody>
          <a:bodyPr/>
          <a:lstStyle/>
          <a:p>
            <a:r>
              <a:rPr lang="en-US" altLang="zh-CN" sz="2400" u="sng" dirty="0">
                <a:solidFill>
                  <a:srgbClr val="CC0000"/>
                </a:solidFill>
              </a:rPr>
              <a:t>1.1.4 </a:t>
            </a:r>
            <a:r>
              <a:rPr lang="zh-CN" altLang="en-US" sz="2400" u="sng" dirty="0">
                <a:solidFill>
                  <a:srgbClr val="CC0000"/>
                </a:solidFill>
              </a:rPr>
              <a:t>软件分类</a:t>
            </a:r>
          </a:p>
          <a:p>
            <a:pPr lvl="1"/>
            <a:r>
              <a:rPr lang="zh-CN" altLang="en-US" sz="2200" dirty="0">
                <a:solidFill>
                  <a:srgbClr val="0000FF"/>
                </a:solidFill>
              </a:rPr>
              <a:t>应用软件：</a:t>
            </a:r>
          </a:p>
          <a:p>
            <a:pPr lvl="2"/>
            <a:r>
              <a:rPr lang="zh-CN" altLang="en-US" sz="2000" dirty="0"/>
              <a:t>商业数据处理软件</a:t>
            </a:r>
            <a:r>
              <a:rPr lang="en-US" altLang="zh-CN" sz="2000" dirty="0"/>
              <a:t>(</a:t>
            </a:r>
            <a:r>
              <a:rPr lang="zh-CN" altLang="en-US" sz="2000" dirty="0"/>
              <a:t>数据仓库、机器学习，</a:t>
            </a:r>
            <a:r>
              <a:rPr lang="en-US" altLang="zh-CN" sz="2000" dirty="0">
                <a:solidFill>
                  <a:srgbClr val="FF0000"/>
                </a:solidFill>
              </a:rPr>
              <a:t>TB</a:t>
            </a:r>
            <a:r>
              <a:rPr lang="zh-CN" altLang="en-US" sz="2000" dirty="0">
                <a:solidFill>
                  <a:srgbClr val="FF0000"/>
                </a:solidFill>
              </a:rPr>
              <a:t>级数据</a:t>
            </a:r>
            <a:r>
              <a:rPr lang="en-US" altLang="zh-CN" sz="2000" dirty="0"/>
              <a:t>)</a:t>
            </a:r>
          </a:p>
          <a:p>
            <a:pPr lvl="3"/>
            <a:r>
              <a:rPr lang="en-US" altLang="zh-CN" sz="2000" dirty="0"/>
              <a:t>SPSS</a:t>
            </a:r>
            <a:r>
              <a:rPr lang="zh-CN" altLang="en-US" sz="2000" dirty="0"/>
              <a:t>、</a:t>
            </a:r>
            <a:r>
              <a:rPr lang="en-US" altLang="zh-CN" sz="2000" dirty="0"/>
              <a:t>SAS</a:t>
            </a:r>
            <a:r>
              <a:rPr lang="zh-CN" altLang="en-US" sz="2000" dirty="0"/>
              <a:t>、</a:t>
            </a:r>
            <a:r>
              <a:rPr lang="en-US" altLang="zh-CN" sz="2000" dirty="0"/>
              <a:t>MS Analysis Service......</a:t>
            </a:r>
          </a:p>
          <a:p>
            <a:pPr lvl="2"/>
            <a:r>
              <a:rPr lang="zh-CN" altLang="en-US" sz="2000" dirty="0"/>
              <a:t>工程与科学计算软件</a:t>
            </a:r>
          </a:p>
          <a:p>
            <a:pPr lvl="3"/>
            <a:r>
              <a:rPr lang="en-US" altLang="zh-CN" sz="2000" dirty="0"/>
              <a:t>MATLAB</a:t>
            </a:r>
            <a:r>
              <a:rPr lang="zh-CN" altLang="en-US" sz="2000" dirty="0"/>
              <a:t>、鲁班算量</a:t>
            </a:r>
          </a:p>
          <a:p>
            <a:pPr lvl="2"/>
            <a:r>
              <a:rPr lang="zh-CN" altLang="en-US" sz="2000" dirty="0"/>
              <a:t>计算机辅助设计</a:t>
            </a:r>
            <a:r>
              <a:rPr lang="en-US" altLang="zh-CN" sz="2000" dirty="0"/>
              <a:t>(CAD)</a:t>
            </a:r>
            <a:r>
              <a:rPr lang="zh-CN" altLang="en-US" sz="2000" dirty="0"/>
              <a:t>／制造</a:t>
            </a:r>
            <a:r>
              <a:rPr lang="en-US" altLang="zh-CN" sz="2000" dirty="0"/>
              <a:t>(CAM)</a:t>
            </a:r>
            <a:r>
              <a:rPr lang="zh-CN" altLang="en-US" sz="2000" dirty="0"/>
              <a:t>软件</a:t>
            </a:r>
          </a:p>
          <a:p>
            <a:pPr lvl="3"/>
            <a:r>
              <a:rPr lang="en-US" altLang="zh-CN" sz="2000" dirty="0"/>
              <a:t>AutoCAD</a:t>
            </a:r>
          </a:p>
          <a:p>
            <a:pPr lvl="2"/>
            <a:r>
              <a:rPr lang="zh-CN" altLang="en-US" sz="2000" dirty="0"/>
              <a:t>系统仿真软件</a:t>
            </a:r>
          </a:p>
          <a:p>
            <a:pPr lvl="2"/>
            <a:r>
              <a:rPr lang="zh-CN" altLang="en-US" sz="2000" dirty="0"/>
              <a:t>智能产品嵌入软件</a:t>
            </a:r>
          </a:p>
          <a:p>
            <a:pPr lvl="3"/>
            <a:r>
              <a:rPr lang="en-US" altLang="zh-CN" sz="2000" dirty="0" err="1" smtClean="0"/>
              <a:t>iOS</a:t>
            </a:r>
            <a:r>
              <a:rPr lang="zh-CN" altLang="en-US" sz="2000" dirty="0" smtClean="0"/>
              <a:t>、</a:t>
            </a:r>
            <a:r>
              <a:rPr lang="en-US" altLang="zh-CN" sz="2000" dirty="0"/>
              <a:t>ANDROID</a:t>
            </a:r>
          </a:p>
          <a:p>
            <a:pPr lvl="2"/>
            <a:r>
              <a:rPr lang="zh-CN" altLang="en-US" sz="2000" dirty="0"/>
              <a:t>事务管理、办公自动化软件（</a:t>
            </a:r>
            <a:r>
              <a:rPr lang="en-US" altLang="zh-CN" sz="2000" dirty="0"/>
              <a:t>OA</a:t>
            </a:r>
            <a:r>
              <a:rPr lang="zh-CN" altLang="en-US" sz="2000" dirty="0"/>
              <a:t>）</a:t>
            </a:r>
          </a:p>
        </p:txBody>
      </p:sp>
      <p:pic>
        <p:nvPicPr>
          <p:cNvPr id="30724" name="Picture 4" descr="BI_Viz_Viz"/>
          <p:cNvPicPr>
            <a:picLocks noChangeAspect="1" noChangeArrowheads="1"/>
          </p:cNvPicPr>
          <p:nvPr/>
        </p:nvPicPr>
        <p:blipFill>
          <a:blip r:embed="rId3" cstate="print"/>
          <a:srcRect/>
          <a:stretch>
            <a:fillRect/>
          </a:stretch>
        </p:blipFill>
        <p:spPr bwMode="auto">
          <a:xfrm>
            <a:off x="2971800" y="2424092"/>
            <a:ext cx="5715000" cy="4017983"/>
          </a:xfrm>
          <a:prstGeom prst="rect">
            <a:avLst/>
          </a:prstGeom>
          <a:noFill/>
        </p:spPr>
      </p:pic>
      <p:pic>
        <p:nvPicPr>
          <p:cNvPr id="30728" name="Picture 8" descr="鲁班软件2"/>
          <p:cNvPicPr>
            <a:picLocks noChangeAspect="1" noChangeArrowheads="1"/>
          </p:cNvPicPr>
          <p:nvPr/>
        </p:nvPicPr>
        <p:blipFill>
          <a:blip r:embed="rId4" cstate="print"/>
          <a:srcRect b="5000"/>
          <a:stretch>
            <a:fillRect/>
          </a:stretch>
        </p:blipFill>
        <p:spPr bwMode="auto">
          <a:xfrm>
            <a:off x="2667000" y="2057400"/>
            <a:ext cx="6096000" cy="4343400"/>
          </a:xfrm>
          <a:prstGeom prst="rect">
            <a:avLst/>
          </a:prstGeom>
          <a:noFill/>
        </p:spPr>
      </p:pic>
      <p:pic>
        <p:nvPicPr>
          <p:cNvPr id="30729" name="Picture 9" descr="鲁班软件"/>
          <p:cNvPicPr>
            <a:picLocks noChangeAspect="1" noChangeArrowheads="1"/>
          </p:cNvPicPr>
          <p:nvPr/>
        </p:nvPicPr>
        <p:blipFill>
          <a:blip r:embed="rId5" cstate="print"/>
          <a:srcRect/>
          <a:stretch>
            <a:fillRect/>
          </a:stretch>
        </p:blipFill>
        <p:spPr bwMode="auto">
          <a:xfrm>
            <a:off x="381000" y="304800"/>
            <a:ext cx="4114800" cy="2825750"/>
          </a:xfrm>
          <a:prstGeom prst="rect">
            <a:avLst/>
          </a:prstGeom>
          <a:noFill/>
        </p:spPr>
      </p:pic>
      <p:pic>
        <p:nvPicPr>
          <p:cNvPr id="30730" name="Picture 10" descr="数字电路仿真软件1"/>
          <p:cNvPicPr>
            <a:picLocks noChangeAspect="1" noChangeArrowheads="1"/>
          </p:cNvPicPr>
          <p:nvPr/>
        </p:nvPicPr>
        <p:blipFill>
          <a:blip r:embed="rId6" cstate="print"/>
          <a:srcRect/>
          <a:stretch>
            <a:fillRect/>
          </a:stretch>
        </p:blipFill>
        <p:spPr bwMode="auto">
          <a:xfrm>
            <a:off x="3810000" y="2819400"/>
            <a:ext cx="4648200" cy="3486150"/>
          </a:xfrm>
          <a:prstGeom prst="rect">
            <a:avLst/>
          </a:prstGeom>
          <a:noFill/>
        </p:spPr>
      </p:pic>
      <p:pic>
        <p:nvPicPr>
          <p:cNvPr id="30731" name="Picture 11" descr="汽车仿真软件"/>
          <p:cNvPicPr>
            <a:picLocks noChangeAspect="1" noChangeArrowheads="1"/>
          </p:cNvPicPr>
          <p:nvPr/>
        </p:nvPicPr>
        <p:blipFill>
          <a:blip r:embed="rId7" cstate="print"/>
          <a:srcRect/>
          <a:stretch>
            <a:fillRect/>
          </a:stretch>
        </p:blipFill>
        <p:spPr bwMode="auto">
          <a:xfrm>
            <a:off x="609600" y="1447800"/>
            <a:ext cx="3505200" cy="20288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0723">
                                            <p:txEl>
                                              <p:pRg st="2" end="2"/>
                                            </p:txEl>
                                          </p:spTgt>
                                        </p:tgtEl>
                                        <p:attrNameLst>
                                          <p:attrName>style.visibility</p:attrName>
                                        </p:attrNameLst>
                                      </p:cBhvr>
                                      <p:to>
                                        <p:strVal val="visible"/>
                                      </p:to>
                                    </p:set>
                                    <p:animEffect transition="in" filter="strips(downRight)">
                                      <p:cBhvr>
                                        <p:cTn id="7" dur="500"/>
                                        <p:tgtEl>
                                          <p:spTgt spid="30723">
                                            <p:txEl>
                                              <p:pRg st="2" end="2"/>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0723">
                                            <p:txEl>
                                              <p:pRg st="3" end="3"/>
                                            </p:txEl>
                                          </p:spTgt>
                                        </p:tgtEl>
                                        <p:attrNameLst>
                                          <p:attrName>style.visibility</p:attrName>
                                        </p:attrNameLst>
                                      </p:cBhvr>
                                      <p:to>
                                        <p:strVal val="visible"/>
                                      </p:to>
                                    </p:set>
                                    <p:animEffect transition="in" filter="strips(downRight)">
                                      <p:cBhvr>
                                        <p:cTn id="10" dur="500"/>
                                        <p:tgtEl>
                                          <p:spTgt spid="307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anim calcmode="lin" valueType="num">
                                      <p:cBhvr additive="base">
                                        <p:cTn id="15" dur="500" fill="hold"/>
                                        <p:tgtEl>
                                          <p:spTgt spid="30724"/>
                                        </p:tgtEl>
                                        <p:attrNameLst>
                                          <p:attrName>ppt_x</p:attrName>
                                        </p:attrNameLst>
                                      </p:cBhvr>
                                      <p:tavLst>
                                        <p:tav tm="0">
                                          <p:val>
                                            <p:strVal val="#ppt_x"/>
                                          </p:val>
                                        </p:tav>
                                        <p:tav tm="100000">
                                          <p:val>
                                            <p:strVal val="#ppt_x"/>
                                          </p:val>
                                        </p:tav>
                                      </p:tavLst>
                                    </p:anim>
                                    <p:anim calcmode="lin" valueType="num">
                                      <p:cBhvr additive="base">
                                        <p:cTn id="16"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30724"/>
                                        </p:tgtEl>
                                        <p:attrNameLst>
                                          <p:attrName>ppt_x</p:attrName>
                                        </p:attrNameLst>
                                      </p:cBhvr>
                                      <p:tavLst>
                                        <p:tav tm="0">
                                          <p:val>
                                            <p:strVal val="ppt_x"/>
                                          </p:val>
                                        </p:tav>
                                        <p:tav tm="100000">
                                          <p:val>
                                            <p:strVal val="ppt_x"/>
                                          </p:val>
                                        </p:tav>
                                      </p:tavLst>
                                    </p:anim>
                                    <p:anim calcmode="lin" valueType="num">
                                      <p:cBhvr additive="base">
                                        <p:cTn id="21" dur="500"/>
                                        <p:tgtEl>
                                          <p:spTgt spid="30724"/>
                                        </p:tgtEl>
                                        <p:attrNameLst>
                                          <p:attrName>ppt_y</p:attrName>
                                        </p:attrNameLst>
                                      </p:cBhvr>
                                      <p:tavLst>
                                        <p:tav tm="0">
                                          <p:val>
                                            <p:strVal val="ppt_y"/>
                                          </p:val>
                                        </p:tav>
                                        <p:tav tm="100000">
                                          <p:val>
                                            <p:strVal val="1+ppt_h/2"/>
                                          </p:val>
                                        </p:tav>
                                      </p:tavLst>
                                    </p:anim>
                                    <p:set>
                                      <p:cBhvr>
                                        <p:cTn id="22" dur="1" fill="hold">
                                          <p:stCondLst>
                                            <p:cond delay="499"/>
                                          </p:stCondLst>
                                        </p:cTn>
                                        <p:tgtEl>
                                          <p:spTgt spid="307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strips(downRight)">
                                      <p:cBhvr>
                                        <p:cTn id="27" dur="500"/>
                                        <p:tgtEl>
                                          <p:spTgt spid="30723">
                                            <p:txEl>
                                              <p:pRg st="4" end="4"/>
                                            </p:txEl>
                                          </p:spTgt>
                                        </p:tgtEl>
                                      </p:cBhvr>
                                    </p:animEffect>
                                  </p:childTnLst>
                                </p:cTn>
                              </p:par>
                              <p:par>
                                <p:cTn id="28" presetID="18" presetClass="entr" presetSubtype="6" fill="hold" nodeType="withEffect">
                                  <p:stCondLst>
                                    <p:cond delay="0"/>
                                  </p:stCondLst>
                                  <p:childTnLst>
                                    <p:set>
                                      <p:cBhvr>
                                        <p:cTn id="29" dur="1" fill="hold">
                                          <p:stCondLst>
                                            <p:cond delay="0"/>
                                          </p:stCondLst>
                                        </p:cTn>
                                        <p:tgtEl>
                                          <p:spTgt spid="30723">
                                            <p:txEl>
                                              <p:pRg st="5" end="5"/>
                                            </p:txEl>
                                          </p:spTgt>
                                        </p:tgtEl>
                                        <p:attrNameLst>
                                          <p:attrName>style.visibility</p:attrName>
                                        </p:attrNameLst>
                                      </p:cBhvr>
                                      <p:to>
                                        <p:strVal val="visible"/>
                                      </p:to>
                                    </p:set>
                                    <p:animEffect transition="in" filter="strips(downRight)">
                                      <p:cBhvr>
                                        <p:cTn id="30" dur="500"/>
                                        <p:tgtEl>
                                          <p:spTgt spid="3072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29"/>
                                        </p:tgtEl>
                                        <p:attrNameLst>
                                          <p:attrName>style.visibility</p:attrName>
                                        </p:attrNameLst>
                                      </p:cBhvr>
                                      <p:to>
                                        <p:strVal val="visible"/>
                                      </p:to>
                                    </p:set>
                                    <p:anim calcmode="lin" valueType="num">
                                      <p:cBhvr additive="base">
                                        <p:cTn id="35" dur="500" fill="hold"/>
                                        <p:tgtEl>
                                          <p:spTgt spid="30729"/>
                                        </p:tgtEl>
                                        <p:attrNameLst>
                                          <p:attrName>ppt_x</p:attrName>
                                        </p:attrNameLst>
                                      </p:cBhvr>
                                      <p:tavLst>
                                        <p:tav tm="0">
                                          <p:val>
                                            <p:strVal val="#ppt_x"/>
                                          </p:val>
                                        </p:tav>
                                        <p:tav tm="100000">
                                          <p:val>
                                            <p:strVal val="#ppt_x"/>
                                          </p:val>
                                        </p:tav>
                                      </p:tavLst>
                                    </p:anim>
                                    <p:anim calcmode="lin" valueType="num">
                                      <p:cBhvr additive="base">
                                        <p:cTn id="36" dur="500" fill="hold"/>
                                        <p:tgtEl>
                                          <p:spTgt spid="307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28"/>
                                        </p:tgtEl>
                                        <p:attrNameLst>
                                          <p:attrName>style.visibility</p:attrName>
                                        </p:attrNameLst>
                                      </p:cBhvr>
                                      <p:to>
                                        <p:strVal val="visible"/>
                                      </p:to>
                                    </p:set>
                                    <p:anim calcmode="lin" valueType="num">
                                      <p:cBhvr additive="base">
                                        <p:cTn id="39" dur="500" fill="hold"/>
                                        <p:tgtEl>
                                          <p:spTgt spid="30728"/>
                                        </p:tgtEl>
                                        <p:attrNameLst>
                                          <p:attrName>ppt_x</p:attrName>
                                        </p:attrNameLst>
                                      </p:cBhvr>
                                      <p:tavLst>
                                        <p:tav tm="0">
                                          <p:val>
                                            <p:strVal val="#ppt_x"/>
                                          </p:val>
                                        </p:tav>
                                        <p:tav tm="100000">
                                          <p:val>
                                            <p:strVal val="#ppt_x"/>
                                          </p:val>
                                        </p:tav>
                                      </p:tavLst>
                                    </p:anim>
                                    <p:anim calcmode="lin" valueType="num">
                                      <p:cBhvr additive="base">
                                        <p:cTn id="40"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30729"/>
                                        </p:tgtEl>
                                        <p:attrNameLst>
                                          <p:attrName>ppt_x</p:attrName>
                                        </p:attrNameLst>
                                      </p:cBhvr>
                                      <p:tavLst>
                                        <p:tav tm="0">
                                          <p:val>
                                            <p:strVal val="ppt_x"/>
                                          </p:val>
                                        </p:tav>
                                        <p:tav tm="100000">
                                          <p:val>
                                            <p:strVal val="ppt_x"/>
                                          </p:val>
                                        </p:tav>
                                      </p:tavLst>
                                    </p:anim>
                                    <p:anim calcmode="lin" valueType="num">
                                      <p:cBhvr additive="base">
                                        <p:cTn id="45" dur="500"/>
                                        <p:tgtEl>
                                          <p:spTgt spid="30729"/>
                                        </p:tgtEl>
                                        <p:attrNameLst>
                                          <p:attrName>ppt_y</p:attrName>
                                        </p:attrNameLst>
                                      </p:cBhvr>
                                      <p:tavLst>
                                        <p:tav tm="0">
                                          <p:val>
                                            <p:strVal val="ppt_y"/>
                                          </p:val>
                                        </p:tav>
                                        <p:tav tm="100000">
                                          <p:val>
                                            <p:strVal val="1+ppt_h/2"/>
                                          </p:val>
                                        </p:tav>
                                      </p:tavLst>
                                    </p:anim>
                                    <p:set>
                                      <p:cBhvr>
                                        <p:cTn id="46" dur="1" fill="hold">
                                          <p:stCondLst>
                                            <p:cond delay="499"/>
                                          </p:stCondLst>
                                        </p:cTn>
                                        <p:tgtEl>
                                          <p:spTgt spid="30729"/>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30728"/>
                                        </p:tgtEl>
                                        <p:attrNameLst>
                                          <p:attrName>ppt_x</p:attrName>
                                        </p:attrNameLst>
                                      </p:cBhvr>
                                      <p:tavLst>
                                        <p:tav tm="0">
                                          <p:val>
                                            <p:strVal val="ppt_x"/>
                                          </p:val>
                                        </p:tav>
                                        <p:tav tm="100000">
                                          <p:val>
                                            <p:strVal val="ppt_x"/>
                                          </p:val>
                                        </p:tav>
                                      </p:tavLst>
                                    </p:anim>
                                    <p:anim calcmode="lin" valueType="num">
                                      <p:cBhvr additive="base">
                                        <p:cTn id="49" dur="500"/>
                                        <p:tgtEl>
                                          <p:spTgt spid="30728"/>
                                        </p:tgtEl>
                                        <p:attrNameLst>
                                          <p:attrName>ppt_y</p:attrName>
                                        </p:attrNameLst>
                                      </p:cBhvr>
                                      <p:tavLst>
                                        <p:tav tm="0">
                                          <p:val>
                                            <p:strVal val="ppt_y"/>
                                          </p:val>
                                        </p:tav>
                                        <p:tav tm="100000">
                                          <p:val>
                                            <p:strVal val="1+ppt_h/2"/>
                                          </p:val>
                                        </p:tav>
                                      </p:tavLst>
                                    </p:anim>
                                    <p:set>
                                      <p:cBhvr>
                                        <p:cTn id="50" dur="1" fill="hold">
                                          <p:stCondLst>
                                            <p:cond delay="499"/>
                                          </p:stCondLst>
                                        </p:cTn>
                                        <p:tgtEl>
                                          <p:spTgt spid="307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30723">
                                            <p:txEl>
                                              <p:pRg st="6" end="6"/>
                                            </p:txEl>
                                          </p:spTgt>
                                        </p:tgtEl>
                                        <p:attrNameLst>
                                          <p:attrName>style.visibility</p:attrName>
                                        </p:attrNameLst>
                                      </p:cBhvr>
                                      <p:to>
                                        <p:strVal val="visible"/>
                                      </p:to>
                                    </p:set>
                                    <p:animEffect transition="in" filter="strips(downRight)">
                                      <p:cBhvr>
                                        <p:cTn id="55" dur="500"/>
                                        <p:tgtEl>
                                          <p:spTgt spid="30723">
                                            <p:txEl>
                                              <p:pRg st="6" end="6"/>
                                            </p:txEl>
                                          </p:spTgt>
                                        </p:tgtEl>
                                      </p:cBhvr>
                                    </p:animEffect>
                                  </p:childTnLst>
                                </p:cTn>
                              </p:par>
                              <p:par>
                                <p:cTn id="56" presetID="18" presetClass="entr" presetSubtype="6" fill="hold" nodeType="withEffect">
                                  <p:stCondLst>
                                    <p:cond delay="0"/>
                                  </p:stCondLst>
                                  <p:childTnLst>
                                    <p:set>
                                      <p:cBhvr>
                                        <p:cTn id="57" dur="1" fill="hold">
                                          <p:stCondLst>
                                            <p:cond delay="0"/>
                                          </p:stCondLst>
                                        </p:cTn>
                                        <p:tgtEl>
                                          <p:spTgt spid="30723">
                                            <p:txEl>
                                              <p:pRg st="7" end="7"/>
                                            </p:txEl>
                                          </p:spTgt>
                                        </p:tgtEl>
                                        <p:attrNameLst>
                                          <p:attrName>style.visibility</p:attrName>
                                        </p:attrNameLst>
                                      </p:cBhvr>
                                      <p:to>
                                        <p:strVal val="visible"/>
                                      </p:to>
                                    </p:set>
                                    <p:animEffect transition="in" filter="strips(downRight)">
                                      <p:cBhvr>
                                        <p:cTn id="58" dur="500"/>
                                        <p:tgtEl>
                                          <p:spTgt spid="3072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30723">
                                            <p:txEl>
                                              <p:pRg st="8" end="8"/>
                                            </p:txEl>
                                          </p:spTgt>
                                        </p:tgtEl>
                                        <p:attrNameLst>
                                          <p:attrName>style.visibility</p:attrName>
                                        </p:attrNameLst>
                                      </p:cBhvr>
                                      <p:to>
                                        <p:strVal val="visible"/>
                                      </p:to>
                                    </p:set>
                                    <p:animEffect transition="in" filter="strips(downRight)">
                                      <p:cBhvr>
                                        <p:cTn id="63" dur="500"/>
                                        <p:tgtEl>
                                          <p:spTgt spid="3072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0731"/>
                                        </p:tgtEl>
                                        <p:attrNameLst>
                                          <p:attrName>style.visibility</p:attrName>
                                        </p:attrNameLst>
                                      </p:cBhvr>
                                      <p:to>
                                        <p:strVal val="visible"/>
                                      </p:to>
                                    </p:set>
                                    <p:anim calcmode="lin" valueType="num">
                                      <p:cBhvr additive="base">
                                        <p:cTn id="68" dur="500" fill="hold"/>
                                        <p:tgtEl>
                                          <p:spTgt spid="30731"/>
                                        </p:tgtEl>
                                        <p:attrNameLst>
                                          <p:attrName>ppt_x</p:attrName>
                                        </p:attrNameLst>
                                      </p:cBhvr>
                                      <p:tavLst>
                                        <p:tav tm="0">
                                          <p:val>
                                            <p:strVal val="#ppt_x"/>
                                          </p:val>
                                        </p:tav>
                                        <p:tav tm="100000">
                                          <p:val>
                                            <p:strVal val="#ppt_x"/>
                                          </p:val>
                                        </p:tav>
                                      </p:tavLst>
                                    </p:anim>
                                    <p:anim calcmode="lin" valueType="num">
                                      <p:cBhvr additive="base">
                                        <p:cTn id="69" dur="500" fill="hold"/>
                                        <p:tgtEl>
                                          <p:spTgt spid="3073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0730"/>
                                        </p:tgtEl>
                                        <p:attrNameLst>
                                          <p:attrName>style.visibility</p:attrName>
                                        </p:attrNameLst>
                                      </p:cBhvr>
                                      <p:to>
                                        <p:strVal val="visible"/>
                                      </p:to>
                                    </p:set>
                                    <p:anim calcmode="lin" valueType="num">
                                      <p:cBhvr additive="base">
                                        <p:cTn id="72" dur="500" fill="hold"/>
                                        <p:tgtEl>
                                          <p:spTgt spid="30730"/>
                                        </p:tgtEl>
                                        <p:attrNameLst>
                                          <p:attrName>ppt_x</p:attrName>
                                        </p:attrNameLst>
                                      </p:cBhvr>
                                      <p:tavLst>
                                        <p:tav tm="0">
                                          <p:val>
                                            <p:strVal val="#ppt_x"/>
                                          </p:val>
                                        </p:tav>
                                        <p:tav tm="100000">
                                          <p:val>
                                            <p:strVal val="#ppt_x"/>
                                          </p:val>
                                        </p:tav>
                                      </p:tavLst>
                                    </p:anim>
                                    <p:anim calcmode="lin" valueType="num">
                                      <p:cBhvr additive="base">
                                        <p:cTn id="73"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nodeType="clickEffect">
                                  <p:stCondLst>
                                    <p:cond delay="0"/>
                                  </p:stCondLst>
                                  <p:childTnLst>
                                    <p:anim calcmode="lin" valueType="num">
                                      <p:cBhvr additive="base">
                                        <p:cTn id="77" dur="500"/>
                                        <p:tgtEl>
                                          <p:spTgt spid="30731"/>
                                        </p:tgtEl>
                                        <p:attrNameLst>
                                          <p:attrName>ppt_x</p:attrName>
                                        </p:attrNameLst>
                                      </p:cBhvr>
                                      <p:tavLst>
                                        <p:tav tm="0">
                                          <p:val>
                                            <p:strVal val="ppt_x"/>
                                          </p:val>
                                        </p:tav>
                                        <p:tav tm="100000">
                                          <p:val>
                                            <p:strVal val="ppt_x"/>
                                          </p:val>
                                        </p:tav>
                                      </p:tavLst>
                                    </p:anim>
                                    <p:anim calcmode="lin" valueType="num">
                                      <p:cBhvr additive="base">
                                        <p:cTn id="78" dur="500"/>
                                        <p:tgtEl>
                                          <p:spTgt spid="30731"/>
                                        </p:tgtEl>
                                        <p:attrNameLst>
                                          <p:attrName>ppt_y</p:attrName>
                                        </p:attrNameLst>
                                      </p:cBhvr>
                                      <p:tavLst>
                                        <p:tav tm="0">
                                          <p:val>
                                            <p:strVal val="ppt_y"/>
                                          </p:val>
                                        </p:tav>
                                        <p:tav tm="100000">
                                          <p:val>
                                            <p:strVal val="1+ppt_h/2"/>
                                          </p:val>
                                        </p:tav>
                                      </p:tavLst>
                                    </p:anim>
                                    <p:set>
                                      <p:cBhvr>
                                        <p:cTn id="79" dur="1" fill="hold">
                                          <p:stCondLst>
                                            <p:cond delay="499"/>
                                          </p:stCondLst>
                                        </p:cTn>
                                        <p:tgtEl>
                                          <p:spTgt spid="30731"/>
                                        </p:tgtEl>
                                        <p:attrNameLst>
                                          <p:attrName>style.visibility</p:attrName>
                                        </p:attrNameLst>
                                      </p:cBhvr>
                                      <p:to>
                                        <p:strVal val="hidden"/>
                                      </p:to>
                                    </p:set>
                                  </p:childTnLst>
                                </p:cTn>
                              </p:par>
                              <p:par>
                                <p:cTn id="80" presetID="2" presetClass="exit" presetSubtype="4" fill="hold" nodeType="withEffect">
                                  <p:stCondLst>
                                    <p:cond delay="0"/>
                                  </p:stCondLst>
                                  <p:childTnLst>
                                    <p:anim calcmode="lin" valueType="num">
                                      <p:cBhvr additive="base">
                                        <p:cTn id="81" dur="500"/>
                                        <p:tgtEl>
                                          <p:spTgt spid="30730"/>
                                        </p:tgtEl>
                                        <p:attrNameLst>
                                          <p:attrName>ppt_x</p:attrName>
                                        </p:attrNameLst>
                                      </p:cBhvr>
                                      <p:tavLst>
                                        <p:tav tm="0">
                                          <p:val>
                                            <p:strVal val="ppt_x"/>
                                          </p:val>
                                        </p:tav>
                                        <p:tav tm="100000">
                                          <p:val>
                                            <p:strVal val="ppt_x"/>
                                          </p:val>
                                        </p:tav>
                                      </p:tavLst>
                                    </p:anim>
                                    <p:anim calcmode="lin" valueType="num">
                                      <p:cBhvr additive="base">
                                        <p:cTn id="82" dur="500"/>
                                        <p:tgtEl>
                                          <p:spTgt spid="30730"/>
                                        </p:tgtEl>
                                        <p:attrNameLst>
                                          <p:attrName>ppt_y</p:attrName>
                                        </p:attrNameLst>
                                      </p:cBhvr>
                                      <p:tavLst>
                                        <p:tav tm="0">
                                          <p:val>
                                            <p:strVal val="ppt_y"/>
                                          </p:val>
                                        </p:tav>
                                        <p:tav tm="100000">
                                          <p:val>
                                            <p:strVal val="1+ppt_h/2"/>
                                          </p:val>
                                        </p:tav>
                                      </p:tavLst>
                                    </p:anim>
                                    <p:set>
                                      <p:cBhvr>
                                        <p:cTn id="83" dur="1" fill="hold">
                                          <p:stCondLst>
                                            <p:cond delay="499"/>
                                          </p:stCondLst>
                                        </p:cTn>
                                        <p:tgtEl>
                                          <p:spTgt spid="3073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8" presetClass="entr" presetSubtype="6" fill="hold" nodeType="clickEffect">
                                  <p:stCondLst>
                                    <p:cond delay="0"/>
                                  </p:stCondLst>
                                  <p:childTnLst>
                                    <p:set>
                                      <p:cBhvr>
                                        <p:cTn id="87" dur="1" fill="hold">
                                          <p:stCondLst>
                                            <p:cond delay="0"/>
                                          </p:stCondLst>
                                        </p:cTn>
                                        <p:tgtEl>
                                          <p:spTgt spid="30723">
                                            <p:txEl>
                                              <p:pRg st="9" end="9"/>
                                            </p:txEl>
                                          </p:spTgt>
                                        </p:tgtEl>
                                        <p:attrNameLst>
                                          <p:attrName>style.visibility</p:attrName>
                                        </p:attrNameLst>
                                      </p:cBhvr>
                                      <p:to>
                                        <p:strVal val="visible"/>
                                      </p:to>
                                    </p:set>
                                    <p:animEffect transition="in" filter="strips(downRight)">
                                      <p:cBhvr>
                                        <p:cTn id="88" dur="500"/>
                                        <p:tgtEl>
                                          <p:spTgt spid="30723">
                                            <p:txEl>
                                              <p:pRg st="9" end="9"/>
                                            </p:txEl>
                                          </p:spTgt>
                                        </p:tgtEl>
                                      </p:cBhvr>
                                    </p:animEffect>
                                  </p:childTnLst>
                                </p:cTn>
                              </p:par>
                              <p:par>
                                <p:cTn id="89" presetID="18" presetClass="entr" presetSubtype="6" fill="hold" nodeType="withEffect">
                                  <p:stCondLst>
                                    <p:cond delay="0"/>
                                  </p:stCondLst>
                                  <p:childTnLst>
                                    <p:set>
                                      <p:cBhvr>
                                        <p:cTn id="90" dur="1" fill="hold">
                                          <p:stCondLst>
                                            <p:cond delay="0"/>
                                          </p:stCondLst>
                                        </p:cTn>
                                        <p:tgtEl>
                                          <p:spTgt spid="30723">
                                            <p:txEl>
                                              <p:pRg st="10" end="10"/>
                                            </p:txEl>
                                          </p:spTgt>
                                        </p:tgtEl>
                                        <p:attrNameLst>
                                          <p:attrName>style.visibility</p:attrName>
                                        </p:attrNameLst>
                                      </p:cBhvr>
                                      <p:to>
                                        <p:strVal val="visible"/>
                                      </p:to>
                                    </p:set>
                                    <p:animEffect transition="in" filter="strips(downRight)">
                                      <p:cBhvr>
                                        <p:cTn id="91" dur="500"/>
                                        <p:tgtEl>
                                          <p:spTgt spid="30723">
                                            <p:txEl>
                                              <p:pRg st="10" end="1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nodeType="clickEffect">
                                  <p:stCondLst>
                                    <p:cond delay="0"/>
                                  </p:stCondLst>
                                  <p:childTnLst>
                                    <p:set>
                                      <p:cBhvr>
                                        <p:cTn id="95" dur="1" fill="hold">
                                          <p:stCondLst>
                                            <p:cond delay="0"/>
                                          </p:stCondLst>
                                        </p:cTn>
                                        <p:tgtEl>
                                          <p:spTgt spid="30723">
                                            <p:txEl>
                                              <p:pRg st="11" end="11"/>
                                            </p:txEl>
                                          </p:spTgt>
                                        </p:tgtEl>
                                        <p:attrNameLst>
                                          <p:attrName>style.visibility</p:attrName>
                                        </p:attrNameLst>
                                      </p:cBhvr>
                                      <p:to>
                                        <p:strVal val="visible"/>
                                      </p:to>
                                    </p:set>
                                    <p:animEffect transition="in" filter="strips(downRight)">
                                      <p:cBhvr>
                                        <p:cTn id="96" dur="500"/>
                                        <p:tgtEl>
                                          <p:spTgt spid="307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3"/>
          <p:cNvSpPr>
            <a:spLocks noGrp="1"/>
          </p:cNvSpPr>
          <p:nvPr>
            <p:ph type="dt" sz="half" idx="10"/>
          </p:nvPr>
        </p:nvSpPr>
        <p:spPr/>
        <p:txBody>
          <a:bodyPr/>
          <a:lstStyle/>
          <a:p>
            <a:fld id="{D2CEB7CB-C4BF-4834-90D7-7D91BF9920F7}" type="datetime1">
              <a:rPr lang="zh-CN" altLang="en-US"/>
              <a:pPr/>
              <a:t>2019/11/7</a:t>
            </a:fld>
            <a:endParaRPr lang="en-US" altLang="zh-CN"/>
          </a:p>
        </p:txBody>
      </p:sp>
      <p:sp>
        <p:nvSpPr>
          <p:cNvPr id="36" name="灯片编号占位符 4"/>
          <p:cNvSpPr>
            <a:spLocks noGrp="1"/>
          </p:cNvSpPr>
          <p:nvPr>
            <p:ph type="sldNum" sz="quarter" idx="11"/>
          </p:nvPr>
        </p:nvSpPr>
        <p:spPr/>
        <p:txBody>
          <a:bodyPr/>
          <a:lstStyle/>
          <a:p>
            <a:fld id="{8A20DC6B-754D-4DEA-9F3A-2704100598E0}" type="slidenum">
              <a:rPr lang="en-US" altLang="zh-CN"/>
              <a:pPr/>
              <a:t>37</a:t>
            </a:fld>
            <a:endParaRPr lang="en-US" altLang="zh-CN"/>
          </a:p>
        </p:txBody>
      </p:sp>
      <p:sp>
        <p:nvSpPr>
          <p:cNvPr id="31746" name="Rectangle 2"/>
          <p:cNvSpPr>
            <a:spLocks noGrp="1" noChangeArrowheads="1"/>
          </p:cNvSpPr>
          <p:nvPr>
            <p:ph type="title"/>
          </p:nvPr>
        </p:nvSpPr>
        <p:spPr>
          <a:xfrm>
            <a:off x="2819400" y="0"/>
            <a:ext cx="5867400" cy="765175"/>
          </a:xfrm>
        </p:spPr>
        <p:txBody>
          <a:bodyPr/>
          <a:lstStyle/>
          <a:p>
            <a:r>
              <a:rPr lang="en-US" altLang="zh-CN" dirty="0"/>
              <a:t>1.1 </a:t>
            </a:r>
            <a:r>
              <a:rPr lang="zh-CN" altLang="en-US" dirty="0"/>
              <a:t>计算机软件概述</a:t>
            </a:r>
          </a:p>
        </p:txBody>
      </p:sp>
      <p:sp>
        <p:nvSpPr>
          <p:cNvPr id="31747" name="Rectangle 3"/>
          <p:cNvSpPr>
            <a:spLocks noGrp="1" noChangeArrowheads="1"/>
          </p:cNvSpPr>
          <p:nvPr>
            <p:ph type="body" idx="1"/>
          </p:nvPr>
        </p:nvSpPr>
        <p:spPr>
          <a:xfrm>
            <a:off x="457200" y="1066800"/>
            <a:ext cx="8229600" cy="5073650"/>
          </a:xfrm>
        </p:spPr>
        <p:txBody>
          <a:bodyPr/>
          <a:lstStyle/>
          <a:p>
            <a:r>
              <a:rPr lang="en-US" altLang="zh-CN" u="sng">
                <a:solidFill>
                  <a:srgbClr val="CC0000"/>
                </a:solidFill>
              </a:rPr>
              <a:t>1.1.4 </a:t>
            </a:r>
            <a:r>
              <a:rPr lang="zh-CN" altLang="en-US" u="sng">
                <a:solidFill>
                  <a:srgbClr val="CC0000"/>
                </a:solidFill>
              </a:rPr>
              <a:t>软件分类</a:t>
            </a:r>
          </a:p>
          <a:p>
            <a:endParaRPr lang="en-US" altLang="zh-CN"/>
          </a:p>
        </p:txBody>
      </p:sp>
      <p:sp>
        <p:nvSpPr>
          <p:cNvPr id="31748" name="AutoShape 4"/>
          <p:cNvSpPr>
            <a:spLocks noChangeArrowheads="1"/>
          </p:cNvSpPr>
          <p:nvPr/>
        </p:nvSpPr>
        <p:spPr bwMode="auto">
          <a:xfrm>
            <a:off x="304800" y="2057400"/>
            <a:ext cx="685800" cy="41148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软</a:t>
            </a:r>
          </a:p>
          <a:p>
            <a:pPr algn="ctr">
              <a:spcBef>
                <a:spcPct val="0"/>
              </a:spcBef>
              <a:buClrTx/>
              <a:buSzTx/>
              <a:buFontTx/>
              <a:buNone/>
            </a:pPr>
            <a:r>
              <a:rPr lang="zh-CN" altLang="en-US" sz="2400"/>
              <a:t>件</a:t>
            </a:r>
          </a:p>
          <a:p>
            <a:pPr algn="ctr">
              <a:spcBef>
                <a:spcPct val="0"/>
              </a:spcBef>
              <a:buClrTx/>
              <a:buSzTx/>
              <a:buFontTx/>
              <a:buNone/>
            </a:pPr>
            <a:r>
              <a:rPr lang="zh-CN" altLang="en-US" sz="2400"/>
              <a:t>规</a:t>
            </a:r>
          </a:p>
          <a:p>
            <a:pPr algn="ctr">
              <a:spcBef>
                <a:spcPct val="0"/>
              </a:spcBef>
              <a:buClrTx/>
              <a:buSzTx/>
              <a:buFontTx/>
              <a:buNone/>
            </a:pPr>
            <a:r>
              <a:rPr lang="zh-CN" altLang="en-US" sz="2400"/>
              <a:t>模</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31749" name="AutoShape 5"/>
          <p:cNvSpPr>
            <a:spLocks noChangeArrowheads="1"/>
          </p:cNvSpPr>
          <p:nvPr/>
        </p:nvSpPr>
        <p:spPr bwMode="auto">
          <a:xfrm>
            <a:off x="990600" y="20574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微型</a:t>
            </a:r>
          </a:p>
        </p:txBody>
      </p:sp>
      <p:sp>
        <p:nvSpPr>
          <p:cNvPr id="31750" name="AutoShape 6"/>
          <p:cNvSpPr>
            <a:spLocks noChangeArrowheads="1"/>
          </p:cNvSpPr>
          <p:nvPr/>
        </p:nvSpPr>
        <p:spPr bwMode="auto">
          <a:xfrm>
            <a:off x="990600" y="27432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小型</a:t>
            </a:r>
          </a:p>
        </p:txBody>
      </p:sp>
      <p:sp>
        <p:nvSpPr>
          <p:cNvPr id="31751" name="AutoShape 7"/>
          <p:cNvSpPr>
            <a:spLocks noChangeArrowheads="1"/>
          </p:cNvSpPr>
          <p:nvPr/>
        </p:nvSpPr>
        <p:spPr bwMode="auto">
          <a:xfrm>
            <a:off x="990600" y="34290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中型</a:t>
            </a:r>
          </a:p>
        </p:txBody>
      </p:sp>
      <p:sp>
        <p:nvSpPr>
          <p:cNvPr id="31752" name="AutoShape 8"/>
          <p:cNvSpPr>
            <a:spLocks noChangeArrowheads="1"/>
          </p:cNvSpPr>
          <p:nvPr/>
        </p:nvSpPr>
        <p:spPr bwMode="auto">
          <a:xfrm>
            <a:off x="990600" y="41148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大型</a:t>
            </a:r>
          </a:p>
        </p:txBody>
      </p:sp>
      <p:sp>
        <p:nvSpPr>
          <p:cNvPr id="31753" name="AutoShape 9"/>
          <p:cNvSpPr>
            <a:spLocks noChangeArrowheads="1"/>
          </p:cNvSpPr>
          <p:nvPr/>
        </p:nvSpPr>
        <p:spPr bwMode="auto">
          <a:xfrm>
            <a:off x="990600" y="48006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甚大型</a:t>
            </a:r>
          </a:p>
        </p:txBody>
      </p:sp>
      <p:sp>
        <p:nvSpPr>
          <p:cNvPr id="31754" name="AutoShape 10"/>
          <p:cNvSpPr>
            <a:spLocks noChangeArrowheads="1"/>
          </p:cNvSpPr>
          <p:nvPr/>
        </p:nvSpPr>
        <p:spPr bwMode="auto">
          <a:xfrm>
            <a:off x="990600" y="54864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极大型</a:t>
            </a:r>
          </a:p>
        </p:txBody>
      </p:sp>
      <p:grpSp>
        <p:nvGrpSpPr>
          <p:cNvPr id="31777" name="Group 33"/>
          <p:cNvGrpSpPr>
            <a:grpSpLocks/>
          </p:cNvGrpSpPr>
          <p:nvPr/>
        </p:nvGrpSpPr>
        <p:grpSpPr bwMode="auto">
          <a:xfrm>
            <a:off x="3200400" y="1447800"/>
            <a:ext cx="5715000" cy="4733925"/>
            <a:chOff x="2016" y="912"/>
            <a:chExt cx="3600" cy="2982"/>
          </a:xfrm>
        </p:grpSpPr>
        <p:sp>
          <p:nvSpPr>
            <p:cNvPr id="31755" name="AutoShape 11"/>
            <p:cNvSpPr>
              <a:spLocks noChangeArrowheads="1"/>
            </p:cNvSpPr>
            <p:nvPr/>
          </p:nvSpPr>
          <p:spPr bwMode="auto">
            <a:xfrm>
              <a:off x="2064" y="91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400">
                  <a:solidFill>
                    <a:srgbClr val="CC0000"/>
                  </a:solidFill>
                </a:rPr>
                <a:t>参加人员</a:t>
              </a:r>
            </a:p>
          </p:txBody>
        </p:sp>
        <p:sp>
          <p:nvSpPr>
            <p:cNvPr id="31756" name="AutoShape 12"/>
            <p:cNvSpPr>
              <a:spLocks noChangeArrowheads="1"/>
            </p:cNvSpPr>
            <p:nvPr/>
          </p:nvSpPr>
          <p:spPr bwMode="auto">
            <a:xfrm>
              <a:off x="3168" y="91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400">
                  <a:solidFill>
                    <a:srgbClr val="CC0000"/>
                  </a:solidFill>
                </a:rPr>
                <a:t>开发期限</a:t>
              </a:r>
            </a:p>
          </p:txBody>
        </p:sp>
        <p:sp>
          <p:nvSpPr>
            <p:cNvPr id="31758" name="AutoShape 14"/>
            <p:cNvSpPr>
              <a:spLocks noChangeArrowheads="1"/>
            </p:cNvSpPr>
            <p:nvPr/>
          </p:nvSpPr>
          <p:spPr bwMode="auto">
            <a:xfrm>
              <a:off x="2016" y="1296"/>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a:t>
              </a:r>
            </a:p>
          </p:txBody>
        </p:sp>
        <p:sp>
          <p:nvSpPr>
            <p:cNvPr id="31759" name="AutoShape 15"/>
            <p:cNvSpPr>
              <a:spLocks noChangeArrowheads="1"/>
            </p:cNvSpPr>
            <p:nvPr/>
          </p:nvSpPr>
          <p:spPr bwMode="auto">
            <a:xfrm>
              <a:off x="3120" y="1296"/>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4</a:t>
              </a:r>
              <a:r>
                <a:rPr lang="zh-CN" altLang="en-US" sz="2400">
                  <a:solidFill>
                    <a:srgbClr val="CC0000"/>
                  </a:solidFill>
                </a:rPr>
                <a:t>周</a:t>
              </a:r>
            </a:p>
          </p:txBody>
        </p:sp>
        <p:sp>
          <p:nvSpPr>
            <p:cNvPr id="31760" name="AutoShape 16"/>
            <p:cNvSpPr>
              <a:spLocks noChangeArrowheads="1"/>
            </p:cNvSpPr>
            <p:nvPr/>
          </p:nvSpPr>
          <p:spPr bwMode="auto">
            <a:xfrm>
              <a:off x="2016" y="1728"/>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2</a:t>
              </a:r>
            </a:p>
          </p:txBody>
        </p:sp>
        <p:sp>
          <p:nvSpPr>
            <p:cNvPr id="31761" name="AutoShape 17"/>
            <p:cNvSpPr>
              <a:spLocks noChangeArrowheads="1"/>
            </p:cNvSpPr>
            <p:nvPr/>
          </p:nvSpPr>
          <p:spPr bwMode="auto">
            <a:xfrm>
              <a:off x="3120" y="1728"/>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400">
                  <a:solidFill>
                    <a:srgbClr val="CC0000"/>
                  </a:solidFill>
                </a:rPr>
                <a:t>半年</a:t>
              </a:r>
            </a:p>
          </p:txBody>
        </p:sp>
        <p:sp>
          <p:nvSpPr>
            <p:cNvPr id="31762" name="AutoShape 18"/>
            <p:cNvSpPr>
              <a:spLocks noChangeArrowheads="1"/>
            </p:cNvSpPr>
            <p:nvPr/>
          </p:nvSpPr>
          <p:spPr bwMode="auto">
            <a:xfrm>
              <a:off x="2016" y="2160"/>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0000FF"/>
                  </a:solidFill>
                </a:rPr>
                <a:t>5</a:t>
              </a:r>
            </a:p>
          </p:txBody>
        </p:sp>
        <p:sp>
          <p:nvSpPr>
            <p:cNvPr id="31763" name="AutoShape 19"/>
            <p:cNvSpPr>
              <a:spLocks noChangeArrowheads="1"/>
            </p:cNvSpPr>
            <p:nvPr/>
          </p:nvSpPr>
          <p:spPr bwMode="auto">
            <a:xfrm>
              <a:off x="3120" y="2160"/>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0000FF"/>
                  </a:solidFill>
                </a:rPr>
                <a:t>1</a:t>
              </a:r>
              <a:r>
                <a:rPr lang="zh-CN" altLang="en-US" sz="2400">
                  <a:solidFill>
                    <a:srgbClr val="0000FF"/>
                  </a:solidFill>
                </a:rPr>
                <a:t>年</a:t>
              </a:r>
            </a:p>
          </p:txBody>
        </p:sp>
        <p:sp>
          <p:nvSpPr>
            <p:cNvPr id="31764" name="AutoShape 20"/>
            <p:cNvSpPr>
              <a:spLocks noChangeArrowheads="1"/>
            </p:cNvSpPr>
            <p:nvPr/>
          </p:nvSpPr>
          <p:spPr bwMode="auto">
            <a:xfrm>
              <a:off x="2016" y="259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20</a:t>
              </a:r>
            </a:p>
          </p:txBody>
        </p:sp>
        <p:sp>
          <p:nvSpPr>
            <p:cNvPr id="31765" name="AutoShape 21"/>
            <p:cNvSpPr>
              <a:spLocks noChangeArrowheads="1"/>
            </p:cNvSpPr>
            <p:nvPr/>
          </p:nvSpPr>
          <p:spPr bwMode="auto">
            <a:xfrm>
              <a:off x="3120" y="259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3</a:t>
              </a:r>
              <a:r>
                <a:rPr lang="zh-CN" altLang="en-US" sz="2400">
                  <a:solidFill>
                    <a:srgbClr val="CC0000"/>
                  </a:solidFill>
                </a:rPr>
                <a:t>年</a:t>
              </a:r>
            </a:p>
          </p:txBody>
        </p:sp>
        <p:sp>
          <p:nvSpPr>
            <p:cNvPr id="31766" name="AutoShape 22"/>
            <p:cNvSpPr>
              <a:spLocks noChangeArrowheads="1"/>
            </p:cNvSpPr>
            <p:nvPr/>
          </p:nvSpPr>
          <p:spPr bwMode="auto">
            <a:xfrm>
              <a:off x="2016" y="3024"/>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1000</a:t>
              </a:r>
            </a:p>
          </p:txBody>
        </p:sp>
        <p:sp>
          <p:nvSpPr>
            <p:cNvPr id="31767" name="AutoShape 23"/>
            <p:cNvSpPr>
              <a:spLocks noChangeArrowheads="1"/>
            </p:cNvSpPr>
            <p:nvPr/>
          </p:nvSpPr>
          <p:spPr bwMode="auto">
            <a:xfrm>
              <a:off x="3120" y="3024"/>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5</a:t>
              </a:r>
              <a:r>
                <a:rPr lang="zh-CN" altLang="en-US" sz="2400">
                  <a:solidFill>
                    <a:srgbClr val="CC0000"/>
                  </a:solidFill>
                </a:rPr>
                <a:t>年</a:t>
              </a:r>
            </a:p>
          </p:txBody>
        </p:sp>
        <p:sp>
          <p:nvSpPr>
            <p:cNvPr id="31768" name="AutoShape 24"/>
            <p:cNvSpPr>
              <a:spLocks noChangeArrowheads="1"/>
            </p:cNvSpPr>
            <p:nvPr/>
          </p:nvSpPr>
          <p:spPr bwMode="auto">
            <a:xfrm>
              <a:off x="2016" y="3456"/>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5000</a:t>
              </a:r>
            </a:p>
          </p:txBody>
        </p:sp>
        <p:sp>
          <p:nvSpPr>
            <p:cNvPr id="31769" name="AutoShape 25"/>
            <p:cNvSpPr>
              <a:spLocks noChangeArrowheads="1"/>
            </p:cNvSpPr>
            <p:nvPr/>
          </p:nvSpPr>
          <p:spPr bwMode="auto">
            <a:xfrm>
              <a:off x="3120" y="3456"/>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10</a:t>
              </a:r>
              <a:r>
                <a:rPr lang="zh-CN" altLang="en-US" sz="2400">
                  <a:solidFill>
                    <a:srgbClr val="CC0000"/>
                  </a:solidFill>
                </a:rPr>
                <a:t>年</a:t>
              </a:r>
            </a:p>
          </p:txBody>
        </p:sp>
        <p:sp>
          <p:nvSpPr>
            <p:cNvPr id="31770" name="AutoShape 26"/>
            <p:cNvSpPr>
              <a:spLocks noChangeArrowheads="1"/>
            </p:cNvSpPr>
            <p:nvPr/>
          </p:nvSpPr>
          <p:spPr bwMode="auto">
            <a:xfrm>
              <a:off x="4272" y="91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400">
                  <a:solidFill>
                    <a:srgbClr val="CC0000"/>
                  </a:solidFill>
                </a:rPr>
                <a:t>源程序行数</a:t>
              </a:r>
            </a:p>
          </p:txBody>
        </p:sp>
        <p:sp>
          <p:nvSpPr>
            <p:cNvPr id="31771" name="AutoShape 27"/>
            <p:cNvSpPr>
              <a:spLocks noChangeArrowheads="1"/>
            </p:cNvSpPr>
            <p:nvPr/>
          </p:nvSpPr>
          <p:spPr bwMode="auto">
            <a:xfrm>
              <a:off x="4368" y="130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0.5K</a:t>
              </a:r>
            </a:p>
          </p:txBody>
        </p:sp>
        <p:sp>
          <p:nvSpPr>
            <p:cNvPr id="31772" name="AutoShape 28"/>
            <p:cNvSpPr>
              <a:spLocks noChangeArrowheads="1"/>
            </p:cNvSpPr>
            <p:nvPr/>
          </p:nvSpPr>
          <p:spPr bwMode="auto">
            <a:xfrm>
              <a:off x="4368" y="1734"/>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2K</a:t>
              </a:r>
            </a:p>
          </p:txBody>
        </p:sp>
        <p:sp>
          <p:nvSpPr>
            <p:cNvPr id="31773" name="AutoShape 29"/>
            <p:cNvSpPr>
              <a:spLocks noChangeArrowheads="1"/>
            </p:cNvSpPr>
            <p:nvPr/>
          </p:nvSpPr>
          <p:spPr bwMode="auto">
            <a:xfrm>
              <a:off x="4368" y="2166"/>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50K</a:t>
              </a:r>
            </a:p>
          </p:txBody>
        </p:sp>
        <p:sp>
          <p:nvSpPr>
            <p:cNvPr id="31774" name="AutoShape 30"/>
            <p:cNvSpPr>
              <a:spLocks noChangeArrowheads="1"/>
            </p:cNvSpPr>
            <p:nvPr/>
          </p:nvSpPr>
          <p:spPr bwMode="auto">
            <a:xfrm>
              <a:off x="4368" y="2598"/>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100K</a:t>
              </a:r>
            </a:p>
          </p:txBody>
        </p:sp>
        <p:sp>
          <p:nvSpPr>
            <p:cNvPr id="31775" name="AutoShape 31"/>
            <p:cNvSpPr>
              <a:spLocks noChangeArrowheads="1"/>
            </p:cNvSpPr>
            <p:nvPr/>
          </p:nvSpPr>
          <p:spPr bwMode="auto">
            <a:xfrm>
              <a:off x="4368" y="3030"/>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1000K</a:t>
              </a:r>
            </a:p>
          </p:txBody>
        </p:sp>
        <p:sp>
          <p:nvSpPr>
            <p:cNvPr id="31776" name="AutoShape 32"/>
            <p:cNvSpPr>
              <a:spLocks noChangeArrowheads="1"/>
            </p:cNvSpPr>
            <p:nvPr/>
          </p:nvSpPr>
          <p:spPr bwMode="auto">
            <a:xfrm>
              <a:off x="4368" y="3462"/>
              <a:ext cx="1248" cy="432"/>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en-US" altLang="zh-CN" sz="2400">
                  <a:solidFill>
                    <a:srgbClr val="CC0000"/>
                  </a:solidFill>
                </a:rPr>
                <a:t>10000K</a:t>
              </a:r>
            </a:p>
          </p:txBody>
        </p:sp>
      </p:grpSp>
      <p:pic>
        <p:nvPicPr>
          <p:cNvPr id="31778" name="Picture 34" descr="svn"/>
          <p:cNvPicPr>
            <a:picLocks noChangeAspect="1" noChangeArrowheads="1"/>
          </p:cNvPicPr>
          <p:nvPr/>
        </p:nvPicPr>
        <p:blipFill>
          <a:blip r:embed="rId3" cstate="print"/>
          <a:srcRect/>
          <a:stretch>
            <a:fillRect/>
          </a:stretch>
        </p:blipFill>
        <p:spPr bwMode="auto">
          <a:xfrm>
            <a:off x="838200" y="4038600"/>
            <a:ext cx="2438400" cy="2106613"/>
          </a:xfrm>
          <a:prstGeom prst="rect">
            <a:avLst/>
          </a:prstGeom>
          <a:noFill/>
        </p:spPr>
      </p:pic>
      <p:pic>
        <p:nvPicPr>
          <p:cNvPr id="31779" name="Picture 35" descr="trac_logo"/>
          <p:cNvPicPr>
            <a:picLocks noChangeAspect="1" noChangeArrowheads="1"/>
          </p:cNvPicPr>
          <p:nvPr/>
        </p:nvPicPr>
        <p:blipFill>
          <a:blip r:embed="rId4" cstate="print"/>
          <a:srcRect/>
          <a:stretch>
            <a:fillRect/>
          </a:stretch>
        </p:blipFill>
        <p:spPr bwMode="auto">
          <a:xfrm>
            <a:off x="3810000" y="4572000"/>
            <a:ext cx="3657600" cy="1133475"/>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78"/>
                                        </p:tgtEl>
                                        <p:attrNameLst>
                                          <p:attrName>style.visibility</p:attrName>
                                        </p:attrNameLst>
                                      </p:cBhvr>
                                      <p:to>
                                        <p:strVal val="visible"/>
                                      </p:to>
                                    </p:set>
                                    <p:anim calcmode="lin" valueType="num">
                                      <p:cBhvr additive="base">
                                        <p:cTn id="7" dur="500" fill="hold"/>
                                        <p:tgtEl>
                                          <p:spTgt spid="31778"/>
                                        </p:tgtEl>
                                        <p:attrNameLst>
                                          <p:attrName>ppt_x</p:attrName>
                                        </p:attrNameLst>
                                      </p:cBhvr>
                                      <p:tavLst>
                                        <p:tav tm="0">
                                          <p:val>
                                            <p:strVal val="#ppt_x"/>
                                          </p:val>
                                        </p:tav>
                                        <p:tav tm="100000">
                                          <p:val>
                                            <p:strVal val="#ppt_x"/>
                                          </p:val>
                                        </p:tav>
                                      </p:tavLst>
                                    </p:anim>
                                    <p:anim calcmode="lin" valueType="num">
                                      <p:cBhvr additive="base">
                                        <p:cTn id="8" dur="500" fill="hold"/>
                                        <p:tgtEl>
                                          <p:spTgt spid="317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79"/>
                                        </p:tgtEl>
                                        <p:attrNameLst>
                                          <p:attrName>style.visibility</p:attrName>
                                        </p:attrNameLst>
                                      </p:cBhvr>
                                      <p:to>
                                        <p:strVal val="visible"/>
                                      </p:to>
                                    </p:set>
                                    <p:anim calcmode="lin" valueType="num">
                                      <p:cBhvr additive="base">
                                        <p:cTn id="11" dur="500" fill="hold"/>
                                        <p:tgtEl>
                                          <p:spTgt spid="31779"/>
                                        </p:tgtEl>
                                        <p:attrNameLst>
                                          <p:attrName>ppt_x</p:attrName>
                                        </p:attrNameLst>
                                      </p:cBhvr>
                                      <p:tavLst>
                                        <p:tav tm="0">
                                          <p:val>
                                            <p:strVal val="#ppt_x"/>
                                          </p:val>
                                        </p:tav>
                                        <p:tav tm="100000">
                                          <p:val>
                                            <p:strVal val="#ppt_x"/>
                                          </p:val>
                                        </p:tav>
                                      </p:tavLst>
                                    </p:anim>
                                    <p:anim calcmode="lin" valueType="num">
                                      <p:cBhvr additive="base">
                                        <p:cTn id="12" dur="500" fill="hold"/>
                                        <p:tgtEl>
                                          <p:spTgt spid="3177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31778"/>
                                        </p:tgtEl>
                                        <p:attrNameLst>
                                          <p:attrName>ppt_x</p:attrName>
                                        </p:attrNameLst>
                                      </p:cBhvr>
                                      <p:tavLst>
                                        <p:tav tm="0">
                                          <p:val>
                                            <p:strVal val="ppt_x"/>
                                          </p:val>
                                        </p:tav>
                                        <p:tav tm="100000">
                                          <p:val>
                                            <p:strVal val="ppt_x"/>
                                          </p:val>
                                        </p:tav>
                                      </p:tavLst>
                                    </p:anim>
                                    <p:anim calcmode="lin" valueType="num">
                                      <p:cBhvr additive="base">
                                        <p:cTn id="17" dur="500"/>
                                        <p:tgtEl>
                                          <p:spTgt spid="31778"/>
                                        </p:tgtEl>
                                        <p:attrNameLst>
                                          <p:attrName>ppt_y</p:attrName>
                                        </p:attrNameLst>
                                      </p:cBhvr>
                                      <p:tavLst>
                                        <p:tav tm="0">
                                          <p:val>
                                            <p:strVal val="ppt_y"/>
                                          </p:val>
                                        </p:tav>
                                        <p:tav tm="100000">
                                          <p:val>
                                            <p:strVal val="1+ppt_h/2"/>
                                          </p:val>
                                        </p:tav>
                                      </p:tavLst>
                                    </p:anim>
                                    <p:set>
                                      <p:cBhvr>
                                        <p:cTn id="18" dur="1" fill="hold">
                                          <p:stCondLst>
                                            <p:cond delay="499"/>
                                          </p:stCondLst>
                                        </p:cTn>
                                        <p:tgtEl>
                                          <p:spTgt spid="3177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31779"/>
                                        </p:tgtEl>
                                        <p:attrNameLst>
                                          <p:attrName>ppt_x</p:attrName>
                                        </p:attrNameLst>
                                      </p:cBhvr>
                                      <p:tavLst>
                                        <p:tav tm="0">
                                          <p:val>
                                            <p:strVal val="ppt_x"/>
                                          </p:val>
                                        </p:tav>
                                        <p:tav tm="100000">
                                          <p:val>
                                            <p:strVal val="ppt_x"/>
                                          </p:val>
                                        </p:tav>
                                      </p:tavLst>
                                    </p:anim>
                                    <p:anim calcmode="lin" valueType="num">
                                      <p:cBhvr additive="base">
                                        <p:cTn id="21" dur="500"/>
                                        <p:tgtEl>
                                          <p:spTgt spid="31779"/>
                                        </p:tgtEl>
                                        <p:attrNameLst>
                                          <p:attrName>ppt_y</p:attrName>
                                        </p:attrNameLst>
                                      </p:cBhvr>
                                      <p:tavLst>
                                        <p:tav tm="0">
                                          <p:val>
                                            <p:strVal val="ppt_y"/>
                                          </p:val>
                                        </p:tav>
                                        <p:tav tm="100000">
                                          <p:val>
                                            <p:strVal val="1+ppt_h/2"/>
                                          </p:val>
                                        </p:tav>
                                      </p:tavLst>
                                    </p:anim>
                                    <p:set>
                                      <p:cBhvr>
                                        <p:cTn id="22" dur="1" fill="hold">
                                          <p:stCondLst>
                                            <p:cond delay="499"/>
                                          </p:stCondLst>
                                        </p:cTn>
                                        <p:tgtEl>
                                          <p:spTgt spid="317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开发工作统计</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38</a:t>
            </a:fld>
            <a:endParaRPr lang="en-US" altLang="zh-CN"/>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143000"/>
            <a:ext cx="8077200" cy="536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3267F53-1844-48EC-A193-0C391A6F0601}"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9BD1DFF7-D66A-4E6B-A2AF-389B5916AFF5}" type="slidenum">
              <a:rPr lang="en-US" altLang="zh-CN"/>
              <a:pPr/>
              <a:t>39</a:t>
            </a:fld>
            <a:endParaRPr lang="en-US" altLang="zh-CN"/>
          </a:p>
        </p:txBody>
      </p:sp>
      <p:sp>
        <p:nvSpPr>
          <p:cNvPr id="47106"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p>
        </p:txBody>
      </p:sp>
      <p:sp>
        <p:nvSpPr>
          <p:cNvPr id="47107"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r>
              <a:rPr lang="en-US" altLang="zh-CN" u="sng">
                <a:solidFill>
                  <a:srgbClr val="CC0000"/>
                </a:solidFill>
              </a:rPr>
              <a:t>——</a:t>
            </a:r>
            <a:r>
              <a:rPr lang="zh-CN" altLang="en-US" u="sng">
                <a:solidFill>
                  <a:srgbClr val="CC0000"/>
                </a:solidFill>
              </a:rPr>
              <a:t>极大型</a:t>
            </a:r>
            <a:endParaRPr lang="zh-CN" altLang="en-US">
              <a:solidFill>
                <a:schemeClr val="accent2"/>
              </a:solidFill>
            </a:endParaRPr>
          </a:p>
          <a:p>
            <a:pPr lvl="1"/>
            <a:r>
              <a:rPr lang="zh-CN" altLang="en-US" sz="2400">
                <a:solidFill>
                  <a:schemeClr val="accent2"/>
                </a:solidFill>
              </a:rPr>
              <a:t>程序规模：</a:t>
            </a:r>
            <a:r>
              <a:rPr lang="en-US" altLang="zh-CN" sz="2400"/>
              <a:t>Windows Vista</a:t>
            </a:r>
            <a:r>
              <a:rPr lang="zh-CN" altLang="en-US" sz="2400"/>
              <a:t>源程序约有</a:t>
            </a:r>
            <a:r>
              <a:rPr lang="en-US" altLang="zh-CN" sz="2400">
                <a:solidFill>
                  <a:srgbClr val="CC0000"/>
                </a:solidFill>
              </a:rPr>
              <a:t>5000</a:t>
            </a:r>
            <a:r>
              <a:rPr lang="zh-CN" altLang="en-US" sz="2400">
                <a:solidFill>
                  <a:srgbClr val="CC0000"/>
                </a:solidFill>
              </a:rPr>
              <a:t>万行</a:t>
            </a:r>
          </a:p>
          <a:p>
            <a:pPr lvl="1"/>
            <a:r>
              <a:rPr lang="zh-CN" altLang="en-US" sz="2400">
                <a:solidFill>
                  <a:schemeClr val="accent2"/>
                </a:solidFill>
              </a:rPr>
              <a:t>人员队伍：</a:t>
            </a:r>
            <a:r>
              <a:rPr lang="en-US" altLang="zh-CN" sz="2400"/>
              <a:t>Vista</a:t>
            </a:r>
            <a:r>
              <a:rPr lang="zh-CN" altLang="en-US" sz="2400"/>
              <a:t>及新版</a:t>
            </a:r>
            <a:r>
              <a:rPr lang="en-US" altLang="zh-CN" sz="2400"/>
              <a:t>Office 2007</a:t>
            </a:r>
            <a:r>
              <a:rPr lang="zh-CN" altLang="en-US" sz="2400"/>
              <a:t>两个团队开发设计成员总共</a:t>
            </a:r>
            <a:r>
              <a:rPr lang="en-US" altLang="zh-CN" sz="2400">
                <a:solidFill>
                  <a:srgbClr val="CC0000"/>
                </a:solidFill>
              </a:rPr>
              <a:t>9000</a:t>
            </a:r>
            <a:r>
              <a:rPr lang="zh-CN" altLang="en-US" sz="2400">
                <a:solidFill>
                  <a:srgbClr val="CC0000"/>
                </a:solidFill>
              </a:rPr>
              <a:t>余人</a:t>
            </a:r>
          </a:p>
          <a:p>
            <a:pPr lvl="1"/>
            <a:r>
              <a:rPr lang="zh-CN" altLang="en-US" sz="2400">
                <a:solidFill>
                  <a:schemeClr val="accent2"/>
                </a:solidFill>
              </a:rPr>
              <a:t>资金投入：</a:t>
            </a:r>
            <a:r>
              <a:rPr lang="zh-CN" altLang="en-US" sz="2400"/>
              <a:t>微软为</a:t>
            </a:r>
            <a:r>
              <a:rPr lang="en-US" altLang="zh-CN" sz="2400"/>
              <a:t>Vista</a:t>
            </a:r>
            <a:r>
              <a:rPr lang="zh-CN" altLang="en-US" sz="2400"/>
              <a:t>投入</a:t>
            </a:r>
            <a:r>
              <a:rPr lang="en-US" altLang="zh-CN" sz="2400">
                <a:solidFill>
                  <a:srgbClr val="CC0000"/>
                </a:solidFill>
              </a:rPr>
              <a:t>90</a:t>
            </a:r>
            <a:r>
              <a:rPr lang="zh-CN" altLang="en-US" sz="2400">
                <a:solidFill>
                  <a:srgbClr val="CC0000"/>
                </a:solidFill>
              </a:rPr>
              <a:t>亿美元</a:t>
            </a:r>
            <a:r>
              <a:rPr lang="zh-CN" altLang="en-US" sz="2400"/>
              <a:t>，包括</a:t>
            </a:r>
            <a:r>
              <a:rPr lang="en-US" altLang="zh-CN" sz="2400"/>
              <a:t>Vista</a:t>
            </a:r>
            <a:r>
              <a:rPr lang="zh-CN" altLang="en-US" sz="2400"/>
              <a:t>未来的配套及合作伙伴的投入，预计在</a:t>
            </a:r>
            <a:r>
              <a:rPr lang="en-US" altLang="zh-CN" sz="2400">
                <a:solidFill>
                  <a:srgbClr val="CC0000"/>
                </a:solidFill>
              </a:rPr>
              <a:t>180</a:t>
            </a:r>
            <a:r>
              <a:rPr lang="zh-CN" altLang="en-US" sz="2400">
                <a:solidFill>
                  <a:srgbClr val="CC0000"/>
                </a:solidFill>
              </a:rPr>
              <a:t>亿美元</a:t>
            </a:r>
            <a:r>
              <a:rPr lang="zh-CN" altLang="en-US" sz="2400"/>
              <a:t>以上，如果加上新版</a:t>
            </a:r>
            <a:r>
              <a:rPr lang="en-US" altLang="zh-CN" sz="2400"/>
              <a:t>Office</a:t>
            </a:r>
            <a:r>
              <a:rPr lang="zh-CN" altLang="en-US" sz="2400"/>
              <a:t>的成本，投入资金在</a:t>
            </a:r>
            <a:r>
              <a:rPr lang="en-US" altLang="zh-CN" sz="2400">
                <a:solidFill>
                  <a:srgbClr val="CC0000"/>
                </a:solidFill>
              </a:rPr>
              <a:t>240</a:t>
            </a:r>
            <a:r>
              <a:rPr lang="zh-CN" altLang="en-US" sz="2400">
                <a:solidFill>
                  <a:srgbClr val="CC0000"/>
                </a:solidFill>
              </a:rPr>
              <a:t>亿</a:t>
            </a:r>
            <a:r>
              <a:rPr lang="en-US" altLang="zh-CN" sz="2400">
                <a:solidFill>
                  <a:srgbClr val="CC0000"/>
                </a:solidFill>
              </a:rPr>
              <a:t>~270</a:t>
            </a:r>
            <a:r>
              <a:rPr lang="zh-CN" altLang="en-US" sz="2400">
                <a:solidFill>
                  <a:srgbClr val="CC0000"/>
                </a:solidFill>
              </a:rPr>
              <a:t>亿美元</a:t>
            </a:r>
            <a:r>
              <a:rPr lang="zh-CN" altLang="en-US" sz="2400"/>
              <a:t>之间</a:t>
            </a:r>
          </a:p>
          <a:p>
            <a:pPr lvl="1"/>
            <a:r>
              <a:rPr lang="zh-CN" altLang="en-US" sz="2400">
                <a:solidFill>
                  <a:schemeClr val="accent2"/>
                </a:solidFill>
              </a:rPr>
              <a:t>开发周期：</a:t>
            </a:r>
            <a:r>
              <a:rPr lang="en-US" altLang="zh-CN" sz="2400"/>
              <a:t>Vista</a:t>
            </a:r>
            <a:r>
              <a:rPr lang="zh-CN" altLang="en-US" sz="2400"/>
              <a:t>的开发经历</a:t>
            </a:r>
            <a:r>
              <a:rPr lang="en-US" altLang="zh-CN" sz="2400">
                <a:solidFill>
                  <a:srgbClr val="CC0000"/>
                </a:solidFill>
              </a:rPr>
              <a:t>6</a:t>
            </a:r>
            <a:r>
              <a:rPr lang="zh-CN" altLang="en-US" sz="2400">
                <a:solidFill>
                  <a:srgbClr val="CC0000"/>
                </a:solidFill>
              </a:rPr>
              <a:t>年</a:t>
            </a:r>
            <a:r>
              <a:rPr lang="zh-CN" altLang="en-US" sz="2400"/>
              <a:t>，发布时间一拖再拖</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anim calcmode="lin" valueType="num">
                                      <p:cBhvr additive="base">
                                        <p:cTn id="11" dur="5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1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anim calcmode="lin" valueType="num">
                                      <p:cBhvr additive="base">
                                        <p:cTn id="15"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71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anim calcmode="lin" valueType="num">
                                      <p:cBhvr additive="base">
                                        <p:cTn id="19" dur="5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anim calcmode="lin" valueType="num">
                                      <p:cBhvr additive="base">
                                        <p:cTn id="23" dur="5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71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11"/>
          <p:cNvSpPr>
            <a:spLocks noGrp="1" noChangeArrowheads="1"/>
          </p:cNvSpPr>
          <p:nvPr>
            <p:ph type="title"/>
          </p:nvPr>
        </p:nvSpPr>
        <p:spPr/>
        <p:txBody>
          <a:bodyPr/>
          <a:lstStyle/>
          <a:p>
            <a:r>
              <a:rPr lang="zh-CN" altLang="en-US"/>
              <a:t>信息化社会</a:t>
            </a:r>
          </a:p>
        </p:txBody>
      </p:sp>
      <p:sp>
        <p:nvSpPr>
          <p:cNvPr id="2" name="矩形 1"/>
          <p:cNvSpPr/>
          <p:nvPr/>
        </p:nvSpPr>
        <p:spPr>
          <a:xfrm>
            <a:off x="376392" y="1089646"/>
            <a:ext cx="8382000" cy="972574"/>
          </a:xfrm>
          <a:prstGeom prst="rect">
            <a:avLst/>
          </a:prstGeom>
        </p:spPr>
        <p:txBody>
          <a:bodyPr wrap="square">
            <a:spAutoFit/>
          </a:bodyPr>
          <a:lstStyle/>
          <a:p>
            <a:r>
              <a:rPr lang="zh-CN" altLang="en-US" dirty="0"/>
              <a:t>大数据	BigData</a:t>
            </a:r>
          </a:p>
          <a:p>
            <a:pPr lvl="1"/>
            <a:r>
              <a:rPr lang="zh-CN" altLang="en-US" dirty="0"/>
              <a:t>容量（</a:t>
            </a:r>
            <a:r>
              <a:rPr lang="zh-CN" altLang="en-US" dirty="0">
                <a:solidFill>
                  <a:srgbClr val="CC0000"/>
                </a:solidFill>
              </a:rPr>
              <a:t>V</a:t>
            </a:r>
            <a:r>
              <a:rPr lang="zh-CN" altLang="en-US" dirty="0"/>
              <a:t>olume</a:t>
            </a:r>
            <a:r>
              <a:rPr lang="zh-CN" altLang="en-US" dirty="0" smtClean="0"/>
              <a:t>）种类</a:t>
            </a:r>
            <a:r>
              <a:rPr lang="zh-CN" altLang="en-US" dirty="0"/>
              <a:t>（</a:t>
            </a:r>
            <a:r>
              <a:rPr lang="zh-CN" altLang="en-US" dirty="0">
                <a:solidFill>
                  <a:srgbClr val="CC0000"/>
                </a:solidFill>
              </a:rPr>
              <a:t>V</a:t>
            </a:r>
            <a:r>
              <a:rPr lang="zh-CN" altLang="en-US" dirty="0"/>
              <a:t>ariety</a:t>
            </a:r>
            <a:r>
              <a:rPr lang="zh-CN" altLang="en-US" dirty="0" smtClean="0"/>
              <a:t>）速度</a:t>
            </a:r>
            <a:r>
              <a:rPr lang="zh-CN" altLang="en-US" dirty="0"/>
              <a:t>（</a:t>
            </a:r>
            <a:r>
              <a:rPr lang="zh-CN" altLang="en-US" dirty="0">
                <a:solidFill>
                  <a:srgbClr val="CC0000"/>
                </a:solidFill>
              </a:rPr>
              <a:t>V</a:t>
            </a:r>
            <a:r>
              <a:rPr lang="zh-CN" altLang="en-US" dirty="0"/>
              <a:t>elocity</a:t>
            </a:r>
            <a:r>
              <a:rPr lang="zh-CN" altLang="en-US" dirty="0" smtClean="0"/>
              <a:t>）</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46" y="3502210"/>
            <a:ext cx="8265492" cy="2834406"/>
          </a:xfrm>
          <a:prstGeom prst="rect">
            <a:avLst/>
          </a:prstGeom>
        </p:spPr>
      </p:pic>
      <p:pic>
        <p:nvPicPr>
          <p:cNvPr id="5" name="Picture 4" descr="http://wikibon.org/w/images/c/cb/Mapredu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458" y="2207143"/>
            <a:ext cx="1572664" cy="4816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park.apache.org/images/spark-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3240" y="2722313"/>
            <a:ext cx="960041" cy="50979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29967" y="2282586"/>
            <a:ext cx="4010650" cy="461665"/>
          </a:xfrm>
          <a:prstGeom prst="rect">
            <a:avLst/>
          </a:prstGeom>
        </p:spPr>
        <p:txBody>
          <a:bodyPr wrap="none">
            <a:spAutoFit/>
          </a:bodyPr>
          <a:lstStyle/>
          <a:p>
            <a:r>
              <a:rPr lang="zh-CN" altLang="en-US" sz="2400" b="0" dirty="0">
                <a:latin typeface="微软雅黑" panose="020B0503020204020204" pitchFamily="34" charset="-122"/>
                <a:ea typeface="微软雅黑" panose="020B0503020204020204" pitchFamily="34" charset="-122"/>
              </a:rPr>
              <a:t>基于HDFS的批量数据处理</a:t>
            </a:r>
          </a:p>
        </p:txBody>
      </p:sp>
      <p:sp>
        <p:nvSpPr>
          <p:cNvPr id="8" name="矩形 7"/>
          <p:cNvSpPr/>
          <p:nvPr/>
        </p:nvSpPr>
        <p:spPr>
          <a:xfrm>
            <a:off x="4012550" y="2895622"/>
            <a:ext cx="4698722" cy="461665"/>
          </a:xfrm>
          <a:prstGeom prst="rect">
            <a:avLst/>
          </a:prstGeom>
        </p:spPr>
        <p:txBody>
          <a:bodyPr wrap="none">
            <a:spAutoFit/>
          </a:bodyPr>
          <a:lstStyle/>
          <a:p>
            <a:r>
              <a:rPr lang="zh-CN" altLang="en-US" sz="2400" b="0" dirty="0" smtClean="0">
                <a:latin typeface="微软雅黑" panose="020B0503020204020204" pitchFamily="34" charset="-122"/>
                <a:ea typeface="微软雅黑" panose="020B0503020204020204" pitchFamily="34" charset="-122"/>
              </a:rPr>
              <a:t>基于分布式内存的实时数据处理</a:t>
            </a:r>
            <a:endParaRPr lang="zh-CN" altLang="en-US" sz="2400" b="0" dirty="0">
              <a:latin typeface="微软雅黑" panose="020B0503020204020204" pitchFamily="34" charset="-122"/>
              <a:ea typeface="微软雅黑" panose="020B0503020204020204" pitchFamily="34" charset="-122"/>
            </a:endParaRPr>
          </a:p>
        </p:txBody>
      </p:sp>
      <p:cxnSp>
        <p:nvCxnSpPr>
          <p:cNvPr id="9" name="肘形连接符 8"/>
          <p:cNvCxnSpPr>
            <a:stCxn id="11" idx="0"/>
            <a:endCxn id="5" idx="1"/>
          </p:cNvCxnSpPr>
          <p:nvPr/>
        </p:nvCxnSpPr>
        <p:spPr bwMode="auto">
          <a:xfrm rot="5400000" flipH="1" flipV="1">
            <a:off x="1060080" y="2861713"/>
            <a:ext cx="1641134" cy="813622"/>
          </a:xfrm>
          <a:prstGeom prst="bentConnector2">
            <a:avLst/>
          </a:prstGeom>
          <a:solidFill>
            <a:schemeClr val="accent1"/>
          </a:solidFill>
          <a:ln w="5397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肘形连接符 9"/>
          <p:cNvCxnSpPr/>
          <p:nvPr/>
        </p:nvCxnSpPr>
        <p:spPr bwMode="auto">
          <a:xfrm rot="16200000" flipV="1">
            <a:off x="5967585" y="3709817"/>
            <a:ext cx="714034" cy="1"/>
          </a:xfrm>
          <a:prstGeom prst="bentConnector3">
            <a:avLst>
              <a:gd name="adj1" fmla="val 50000"/>
            </a:avLst>
          </a:prstGeom>
          <a:solidFill>
            <a:schemeClr val="accent1"/>
          </a:solidFill>
          <a:ln w="539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1005784" y="4089091"/>
            <a:ext cx="936104" cy="627239"/>
          </a:xfrm>
          <a:prstGeom prst="rect">
            <a:avLst/>
          </a:prstGeom>
          <a:noFill/>
          <a:ln w="539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5761654" y="4067154"/>
            <a:ext cx="960058" cy="627239"/>
          </a:xfrm>
          <a:prstGeom prst="rect">
            <a:avLst/>
          </a:prstGeom>
          <a:noFill/>
          <a:ln w="539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8318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half" idx="10"/>
          </p:nvPr>
        </p:nvSpPr>
        <p:spPr/>
        <p:txBody>
          <a:bodyPr/>
          <a:lstStyle/>
          <a:p>
            <a:fld id="{D3CADB73-6F39-48DC-AB24-3920ABC67F3C}" type="datetime1">
              <a:rPr lang="zh-CN" altLang="en-US"/>
              <a:pPr/>
              <a:t>2019/11/7</a:t>
            </a:fld>
            <a:endParaRPr lang="en-US" altLang="zh-CN"/>
          </a:p>
        </p:txBody>
      </p:sp>
      <p:sp>
        <p:nvSpPr>
          <p:cNvPr id="10" name="灯片编号占位符 4"/>
          <p:cNvSpPr>
            <a:spLocks noGrp="1"/>
          </p:cNvSpPr>
          <p:nvPr>
            <p:ph type="sldNum" sz="quarter" idx="11"/>
          </p:nvPr>
        </p:nvSpPr>
        <p:spPr/>
        <p:txBody>
          <a:bodyPr/>
          <a:lstStyle/>
          <a:p>
            <a:fld id="{0EAA4965-5C71-417B-AAC3-E9A2B8399178}" type="slidenum">
              <a:rPr lang="en-US" altLang="zh-CN"/>
              <a:pPr/>
              <a:t>40</a:t>
            </a:fld>
            <a:endParaRPr lang="en-US" altLang="zh-CN"/>
          </a:p>
        </p:txBody>
      </p:sp>
      <p:sp>
        <p:nvSpPr>
          <p:cNvPr id="33794" name="Rectangle 2"/>
          <p:cNvSpPr>
            <a:spLocks noGrp="1" noChangeArrowheads="1"/>
          </p:cNvSpPr>
          <p:nvPr>
            <p:ph type="title"/>
          </p:nvPr>
        </p:nvSpPr>
        <p:spPr>
          <a:xfrm>
            <a:off x="2916238" y="88900"/>
            <a:ext cx="5846762" cy="765175"/>
          </a:xfrm>
        </p:spPr>
        <p:txBody>
          <a:bodyPr/>
          <a:lstStyle/>
          <a:p>
            <a:r>
              <a:rPr lang="en-US" altLang="zh-CN"/>
              <a:t>1.1 </a:t>
            </a:r>
            <a:r>
              <a:rPr lang="zh-CN" altLang="en-US"/>
              <a:t>计算机软件概述</a:t>
            </a:r>
          </a:p>
        </p:txBody>
      </p:sp>
      <p:sp>
        <p:nvSpPr>
          <p:cNvPr id="33795"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p>
        </p:txBody>
      </p:sp>
      <p:sp>
        <p:nvSpPr>
          <p:cNvPr id="33796"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工</a:t>
            </a:r>
          </a:p>
          <a:p>
            <a:pPr algn="ctr">
              <a:spcBef>
                <a:spcPct val="0"/>
              </a:spcBef>
              <a:buClrTx/>
              <a:buSzTx/>
              <a:buFontTx/>
              <a:buNone/>
            </a:pPr>
            <a:r>
              <a:rPr lang="zh-CN" altLang="en-US" sz="2400"/>
              <a:t>作</a:t>
            </a:r>
          </a:p>
          <a:p>
            <a:pPr algn="ctr">
              <a:spcBef>
                <a:spcPct val="0"/>
              </a:spcBef>
              <a:buClrTx/>
              <a:buSzTx/>
              <a:buFontTx/>
              <a:buNone/>
            </a:pPr>
            <a:r>
              <a:rPr lang="zh-CN" altLang="en-US" sz="2400"/>
              <a:t>方</a:t>
            </a:r>
          </a:p>
          <a:p>
            <a:pPr algn="ctr">
              <a:spcBef>
                <a:spcPct val="0"/>
              </a:spcBef>
              <a:buClrTx/>
              <a:buSzTx/>
              <a:buFontTx/>
              <a:buNone/>
            </a:pPr>
            <a:r>
              <a:rPr lang="zh-CN" altLang="en-US" sz="2400"/>
              <a:t>式</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33799" name="AutoShape 7"/>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分时处理</a:t>
            </a:r>
          </a:p>
        </p:txBody>
      </p:sp>
      <p:sp>
        <p:nvSpPr>
          <p:cNvPr id="33800" name="AutoShape 8"/>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实时处理</a:t>
            </a:r>
          </a:p>
        </p:txBody>
      </p:sp>
      <p:sp>
        <p:nvSpPr>
          <p:cNvPr id="33801" name="AutoShape 9"/>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批处理</a:t>
            </a:r>
          </a:p>
        </p:txBody>
      </p:sp>
      <p:sp>
        <p:nvSpPr>
          <p:cNvPr id="33802" name="AutoShape 10"/>
          <p:cNvSpPr>
            <a:spLocks noChangeArrowheads="1"/>
          </p:cNvSpPr>
          <p:nvPr/>
        </p:nvSpPr>
        <p:spPr bwMode="auto">
          <a:xfrm>
            <a:off x="1295400" y="38862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交互式处理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strips(downRight)">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3801"/>
                                        </p:tgtEl>
                                        <p:attrNameLst>
                                          <p:attrName>style.visibility</p:attrName>
                                        </p:attrNameLst>
                                      </p:cBhvr>
                                      <p:to>
                                        <p:strVal val="visible"/>
                                      </p:to>
                                    </p:set>
                                    <p:animEffect transition="in" filter="strips(downRight)">
                                      <p:cBhvr>
                                        <p:cTn id="12" dur="500"/>
                                        <p:tgtEl>
                                          <p:spTgt spid="3380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strips(downRight)">
                                      <p:cBhvr>
                                        <p:cTn id="17" dur="500"/>
                                        <p:tgtEl>
                                          <p:spTgt spid="3379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strips(downRight)">
                                      <p:cBhvr>
                                        <p:cTn id="22" dur="500"/>
                                        <p:tgtEl>
                                          <p:spTgt spid="3380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3802"/>
                                        </p:tgtEl>
                                        <p:attrNameLst>
                                          <p:attrName>style.visibility</p:attrName>
                                        </p:attrNameLst>
                                      </p:cBhvr>
                                      <p:to>
                                        <p:strVal val="visible"/>
                                      </p:to>
                                    </p:set>
                                    <p:animEffect transition="in" filter="strips(downRight)">
                                      <p:cBhvr>
                                        <p:cTn id="27"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799" grpId="0" animBg="1"/>
      <p:bldP spid="33800" grpId="0" animBg="1"/>
      <p:bldP spid="33801" grpId="0" animBg="1"/>
      <p:bldP spid="3380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half" idx="10"/>
          </p:nvPr>
        </p:nvSpPr>
        <p:spPr/>
        <p:txBody>
          <a:bodyPr/>
          <a:lstStyle/>
          <a:p>
            <a:fld id="{59E0FDA5-09CD-41E9-81DF-EB3228384308}" type="datetime1">
              <a:rPr lang="zh-CN" altLang="en-US"/>
              <a:pPr/>
              <a:t>2019/11/7</a:t>
            </a:fld>
            <a:endParaRPr lang="en-US" altLang="zh-CN"/>
          </a:p>
        </p:txBody>
      </p:sp>
      <p:sp>
        <p:nvSpPr>
          <p:cNvPr id="15" name="灯片编号占位符 4"/>
          <p:cNvSpPr>
            <a:spLocks noGrp="1"/>
          </p:cNvSpPr>
          <p:nvPr>
            <p:ph type="sldNum" sz="quarter" idx="11"/>
          </p:nvPr>
        </p:nvSpPr>
        <p:spPr/>
        <p:txBody>
          <a:bodyPr/>
          <a:lstStyle/>
          <a:p>
            <a:fld id="{F24C9084-9A53-4585-AC2B-DDB6753CD1D2}" type="slidenum">
              <a:rPr lang="en-US" altLang="zh-CN"/>
              <a:pPr/>
              <a:t>41</a:t>
            </a:fld>
            <a:endParaRPr lang="en-US" altLang="zh-CN"/>
          </a:p>
        </p:txBody>
      </p:sp>
      <p:pic>
        <p:nvPicPr>
          <p:cNvPr id="36866" name="Picture 2" descr="clip_image001"/>
          <p:cNvPicPr>
            <a:picLocks noChangeAspect="1" noChangeArrowheads="1"/>
          </p:cNvPicPr>
          <p:nvPr/>
        </p:nvPicPr>
        <p:blipFill>
          <a:blip r:embed="rId3" cstate="print"/>
          <a:srcRect/>
          <a:stretch>
            <a:fillRect/>
          </a:stretch>
        </p:blipFill>
        <p:spPr bwMode="auto">
          <a:xfrm>
            <a:off x="6934200" y="5181600"/>
            <a:ext cx="1143000" cy="1143000"/>
          </a:xfrm>
          <a:prstGeom prst="rect">
            <a:avLst/>
          </a:prstGeom>
          <a:noFill/>
        </p:spPr>
      </p:pic>
      <p:sp>
        <p:nvSpPr>
          <p:cNvPr id="36867" name="Rectangle 3"/>
          <p:cNvSpPr>
            <a:spLocks noGrp="1" noChangeArrowheads="1"/>
          </p:cNvSpPr>
          <p:nvPr>
            <p:ph type="title"/>
          </p:nvPr>
        </p:nvSpPr>
        <p:spPr/>
        <p:txBody>
          <a:bodyPr/>
          <a:lstStyle/>
          <a:p>
            <a:r>
              <a:rPr lang="en-US" altLang="zh-CN" dirty="0"/>
              <a:t>1.1 </a:t>
            </a:r>
            <a:r>
              <a:rPr lang="zh-CN" altLang="en-US" dirty="0"/>
              <a:t>计算机软件概述</a:t>
            </a:r>
          </a:p>
        </p:txBody>
      </p:sp>
      <p:sp>
        <p:nvSpPr>
          <p:cNvPr id="36868" name="Rectangle 4"/>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r>
              <a:rPr lang="en-US" altLang="zh-CN" u="sng">
                <a:solidFill>
                  <a:srgbClr val="CC0000"/>
                </a:solidFill>
              </a:rPr>
              <a:t>——</a:t>
            </a:r>
            <a:r>
              <a:rPr lang="zh-CN" altLang="en-US" u="sng">
                <a:solidFill>
                  <a:srgbClr val="CC0000"/>
                </a:solidFill>
              </a:rPr>
              <a:t>批处理</a:t>
            </a:r>
            <a:endParaRPr lang="zh-CN" altLang="en-US"/>
          </a:p>
          <a:p>
            <a:pPr lvl="1"/>
            <a:r>
              <a:rPr lang="zh-CN" altLang="en-US"/>
              <a:t>将一批作业</a:t>
            </a:r>
            <a:r>
              <a:rPr lang="zh-CN" altLang="en-US">
                <a:solidFill>
                  <a:srgbClr val="CC0000"/>
                </a:solidFill>
              </a:rPr>
              <a:t>有序地</a:t>
            </a:r>
            <a:r>
              <a:rPr lang="zh-CN" altLang="en-US"/>
              <a:t>排在一起形成一个工作流；</a:t>
            </a:r>
          </a:p>
          <a:p>
            <a:pPr lvl="1"/>
            <a:r>
              <a:rPr lang="zh-CN" altLang="en-US"/>
              <a:t>计算机系统自动地、</a:t>
            </a:r>
            <a:r>
              <a:rPr lang="zh-CN" altLang="en-US">
                <a:solidFill>
                  <a:srgbClr val="CC0000"/>
                </a:solidFill>
              </a:rPr>
              <a:t>顺序地</a:t>
            </a:r>
            <a:r>
              <a:rPr lang="zh-CN" altLang="en-US"/>
              <a:t>执行作业流。</a:t>
            </a:r>
          </a:p>
          <a:p>
            <a:pPr lvl="1"/>
            <a:endParaRPr lang="en-US" altLang="zh-CN"/>
          </a:p>
        </p:txBody>
      </p:sp>
      <p:sp>
        <p:nvSpPr>
          <p:cNvPr id="36869" name="AutoShape 5"/>
          <p:cNvSpPr>
            <a:spLocks noChangeArrowheads="1"/>
          </p:cNvSpPr>
          <p:nvPr/>
        </p:nvSpPr>
        <p:spPr bwMode="auto">
          <a:xfrm>
            <a:off x="2667000" y="2971800"/>
            <a:ext cx="5334000" cy="1752600"/>
          </a:xfrm>
          <a:prstGeom prst="roundRect">
            <a:avLst>
              <a:gd name="adj" fmla="val 16667"/>
            </a:avLst>
          </a:prstGeom>
          <a:solidFill>
            <a:srgbClr val="FFFF99"/>
          </a:solidFill>
          <a:ln w="9525" algn="ctr">
            <a:solidFill>
              <a:schemeClr val="tx1"/>
            </a:solidFill>
            <a:round/>
            <a:headEnd/>
            <a:tailEnd/>
          </a:ln>
          <a:effectLst/>
        </p:spPr>
        <p:txBody>
          <a:bodyPr wrap="none"/>
          <a:lstStyle/>
          <a:p>
            <a:pPr algn="ctr">
              <a:spcBef>
                <a:spcPct val="0"/>
              </a:spcBef>
              <a:buClrTx/>
              <a:buSzTx/>
              <a:buFontTx/>
              <a:buNone/>
            </a:pPr>
            <a:r>
              <a:rPr lang="zh-CN" altLang="en-US" sz="2400">
                <a:solidFill>
                  <a:srgbClr val="CC0000"/>
                </a:solidFill>
              </a:rPr>
              <a:t>批处理软件</a:t>
            </a:r>
          </a:p>
        </p:txBody>
      </p:sp>
      <p:sp>
        <p:nvSpPr>
          <p:cNvPr id="36870" name="AutoShape 6"/>
          <p:cNvSpPr>
            <a:spLocks noChangeArrowheads="1"/>
          </p:cNvSpPr>
          <p:nvPr/>
        </p:nvSpPr>
        <p:spPr bwMode="auto">
          <a:xfrm>
            <a:off x="609600" y="2895600"/>
            <a:ext cx="838200" cy="16764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用</a:t>
            </a:r>
          </a:p>
          <a:p>
            <a:pPr algn="ctr">
              <a:spcBef>
                <a:spcPct val="0"/>
              </a:spcBef>
              <a:buClrTx/>
              <a:buSzTx/>
              <a:buFontTx/>
              <a:buNone/>
            </a:pPr>
            <a:r>
              <a:rPr lang="zh-CN" altLang="en-US" sz="2400">
                <a:solidFill>
                  <a:srgbClr val="CC0000"/>
                </a:solidFill>
              </a:rPr>
              <a:t>户</a:t>
            </a:r>
          </a:p>
        </p:txBody>
      </p:sp>
      <p:grpSp>
        <p:nvGrpSpPr>
          <p:cNvPr id="36871" name="Group 7"/>
          <p:cNvGrpSpPr>
            <a:grpSpLocks/>
          </p:cNvGrpSpPr>
          <p:nvPr/>
        </p:nvGrpSpPr>
        <p:grpSpPr bwMode="auto">
          <a:xfrm>
            <a:off x="2819400" y="5105400"/>
            <a:ext cx="3429000" cy="1219200"/>
            <a:chOff x="2064" y="3360"/>
            <a:chExt cx="2160" cy="768"/>
          </a:xfrm>
        </p:grpSpPr>
        <p:sp>
          <p:nvSpPr>
            <p:cNvPr id="36872" name="Rectangle 8"/>
            <p:cNvSpPr>
              <a:spLocks noChangeArrowheads="1"/>
            </p:cNvSpPr>
            <p:nvPr/>
          </p:nvSpPr>
          <p:spPr bwMode="auto">
            <a:xfrm>
              <a:off x="2064" y="3360"/>
              <a:ext cx="2160" cy="768"/>
            </a:xfrm>
            <a:prstGeom prst="rect">
              <a:avLst/>
            </a:prstGeom>
            <a:noFill/>
            <a:ln w="28575">
              <a:solidFill>
                <a:schemeClr val="tx1"/>
              </a:solidFill>
              <a:miter lim="800000"/>
              <a:headEnd/>
              <a:tailEnd/>
            </a:ln>
            <a:effectLst/>
          </p:spPr>
          <p:txBody>
            <a:bodyPr wrap="none" anchor="ctr"/>
            <a:lstStyle/>
            <a:p>
              <a:endParaRPr lang="zh-CN" altLang="en-US"/>
            </a:p>
          </p:txBody>
        </p:sp>
        <p:sp>
          <p:nvSpPr>
            <p:cNvPr id="36873" name="Rectangle 9"/>
            <p:cNvSpPr>
              <a:spLocks noChangeArrowheads="1"/>
            </p:cNvSpPr>
            <p:nvPr/>
          </p:nvSpPr>
          <p:spPr bwMode="auto">
            <a:xfrm>
              <a:off x="2064" y="3360"/>
              <a:ext cx="502" cy="28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400">
                  <a:solidFill>
                    <a:schemeClr val="tx2"/>
                  </a:solidFill>
                </a:rPr>
                <a:t>硬盘</a:t>
              </a:r>
            </a:p>
          </p:txBody>
        </p:sp>
      </p:grpSp>
      <p:sp>
        <p:nvSpPr>
          <p:cNvPr id="36874" name="AutoShape 10"/>
          <p:cNvSpPr>
            <a:spLocks noChangeArrowheads="1"/>
          </p:cNvSpPr>
          <p:nvPr/>
        </p:nvSpPr>
        <p:spPr bwMode="auto">
          <a:xfrm>
            <a:off x="1524000" y="3505200"/>
            <a:ext cx="10668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900"/>
          </a:solidFill>
          <a:ln w="9525">
            <a:solidFill>
              <a:schemeClr val="tx1"/>
            </a:solidFill>
            <a:miter lim="800000"/>
            <a:headEnd/>
            <a:tailEnd/>
          </a:ln>
          <a:effectLst/>
        </p:spPr>
        <p:txBody>
          <a:bodyPr wrap="none" anchor="ctr"/>
          <a:lstStyle/>
          <a:p>
            <a:endParaRPr lang="zh-CN" altLang="en-US"/>
          </a:p>
        </p:txBody>
      </p:sp>
      <p:sp>
        <p:nvSpPr>
          <p:cNvPr id="36875" name="Rectangle 11"/>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headEnd/>
            <a:tailEnd/>
          </a:ln>
          <a:effectLst/>
        </p:spPr>
        <p:txBody>
          <a:bodyPr wrap="none" anchor="ctr"/>
          <a:lstStyle/>
          <a:p>
            <a:pPr algn="ctr">
              <a:spcBef>
                <a:spcPct val="0"/>
              </a:spcBef>
              <a:buClrTx/>
              <a:buSzTx/>
              <a:buFontTx/>
              <a:buNone/>
            </a:pPr>
            <a:r>
              <a:rPr lang="zh-CN" altLang="en-US" sz="2400" b="0">
                <a:latin typeface="黑体" pitchFamily="2" charset="-122"/>
              </a:rPr>
              <a:t>作业</a:t>
            </a:r>
            <a:r>
              <a:rPr lang="en-US" altLang="zh-CN" sz="2400" b="0">
                <a:latin typeface="黑体" pitchFamily="2" charset="-122"/>
              </a:rPr>
              <a:t>1</a:t>
            </a:r>
          </a:p>
        </p:txBody>
      </p:sp>
      <p:sp>
        <p:nvSpPr>
          <p:cNvPr id="36876" name="Rectangle 12"/>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headEnd/>
            <a:tailEnd/>
          </a:ln>
          <a:effectLst/>
        </p:spPr>
        <p:txBody>
          <a:bodyPr wrap="none" anchor="ctr"/>
          <a:lstStyle/>
          <a:p>
            <a:pPr algn="ctr">
              <a:spcBef>
                <a:spcPct val="0"/>
              </a:spcBef>
              <a:buClrTx/>
              <a:buSzTx/>
              <a:buFontTx/>
              <a:buNone/>
            </a:pPr>
            <a:r>
              <a:rPr lang="zh-CN" altLang="en-US" sz="2400" b="0">
                <a:latin typeface="黑体" pitchFamily="2" charset="-122"/>
              </a:rPr>
              <a:t>作业</a:t>
            </a:r>
            <a:r>
              <a:rPr lang="en-US" altLang="zh-CN" sz="2400" b="0">
                <a:latin typeface="黑体" pitchFamily="2" charset="-122"/>
              </a:rPr>
              <a:t>2</a:t>
            </a:r>
          </a:p>
        </p:txBody>
      </p:sp>
      <p:sp>
        <p:nvSpPr>
          <p:cNvPr id="36877" name="Rectangle 13"/>
          <p:cNvSpPr>
            <a:spLocks noChangeArrowheads="1"/>
          </p:cNvSpPr>
          <p:nvPr/>
        </p:nvSpPr>
        <p:spPr bwMode="auto">
          <a:xfrm>
            <a:off x="1600200" y="3962400"/>
            <a:ext cx="838200" cy="685800"/>
          </a:xfrm>
          <a:prstGeom prst="rect">
            <a:avLst/>
          </a:prstGeom>
          <a:solidFill>
            <a:srgbClr val="FF9900"/>
          </a:solidFill>
          <a:ln w="9525">
            <a:solidFill>
              <a:schemeClr val="tx1"/>
            </a:solidFill>
            <a:miter lim="800000"/>
            <a:headEnd/>
            <a:tailEnd/>
          </a:ln>
          <a:effectLst/>
        </p:spPr>
        <p:txBody>
          <a:bodyPr wrap="none" anchor="ctr"/>
          <a:lstStyle/>
          <a:p>
            <a:pPr algn="ctr">
              <a:spcBef>
                <a:spcPct val="0"/>
              </a:spcBef>
              <a:buClrTx/>
              <a:buSzTx/>
              <a:buFontTx/>
              <a:buNone/>
            </a:pPr>
            <a:r>
              <a:rPr lang="zh-CN" altLang="en-US" sz="2400" b="0">
                <a:latin typeface="黑体" pitchFamily="2" charset="-122"/>
              </a:rPr>
              <a:t>作业</a:t>
            </a:r>
            <a:r>
              <a:rPr lang="en-US" altLang="zh-CN" sz="2400" b="0">
                <a:latin typeface="黑体" pitchFamily="2" charset="-122"/>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strips(downRight)">
                                      <p:cBhvr>
                                        <p:cTn id="7" dur="500"/>
                                        <p:tgtEl>
                                          <p:spTgt spid="368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strips(downRight)">
                                      <p:cBhvr>
                                        <p:cTn id="12" dur="500"/>
                                        <p:tgtEl>
                                          <p:spTgt spid="368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866"/>
                                        </p:tgtEl>
                                        <p:attrNameLst>
                                          <p:attrName>style.visibility</p:attrName>
                                        </p:attrNameLst>
                                      </p:cBhvr>
                                      <p:to>
                                        <p:strVal val="visible"/>
                                      </p:to>
                                    </p:set>
                                    <p:anim calcmode="lin" valueType="num">
                                      <p:cBhvr additive="base">
                                        <p:cTn id="17" dur="500" fill="hold"/>
                                        <p:tgtEl>
                                          <p:spTgt spid="36866"/>
                                        </p:tgtEl>
                                        <p:attrNameLst>
                                          <p:attrName>ppt_x</p:attrName>
                                        </p:attrNameLst>
                                      </p:cBhvr>
                                      <p:tavLst>
                                        <p:tav tm="0">
                                          <p:val>
                                            <p:strVal val="#ppt_x"/>
                                          </p:val>
                                        </p:tav>
                                        <p:tav tm="100000">
                                          <p:val>
                                            <p:strVal val="#ppt_x"/>
                                          </p:val>
                                        </p:tav>
                                      </p:tavLst>
                                    </p:anim>
                                    <p:anim calcmode="lin" valueType="num">
                                      <p:cBhvr additive="base">
                                        <p:cTn id="1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871"/>
                                        </p:tgtEl>
                                        <p:attrNameLst>
                                          <p:attrName>style.visibility</p:attrName>
                                        </p:attrNameLst>
                                      </p:cBhvr>
                                      <p:to>
                                        <p:strVal val="visible"/>
                                      </p:to>
                                    </p:set>
                                    <p:anim calcmode="lin" valueType="num">
                                      <p:cBhvr additive="base">
                                        <p:cTn id="23" dur="500" fill="hold"/>
                                        <p:tgtEl>
                                          <p:spTgt spid="36871"/>
                                        </p:tgtEl>
                                        <p:attrNameLst>
                                          <p:attrName>ppt_x</p:attrName>
                                        </p:attrNameLst>
                                      </p:cBhvr>
                                      <p:tavLst>
                                        <p:tav tm="0">
                                          <p:val>
                                            <p:strVal val="#ppt_x"/>
                                          </p:val>
                                        </p:tav>
                                        <p:tav tm="100000">
                                          <p:val>
                                            <p:strVal val="#ppt_x"/>
                                          </p:val>
                                        </p:tav>
                                      </p:tavLst>
                                    </p:anim>
                                    <p:anim calcmode="lin" valueType="num">
                                      <p:cBhvr additive="base">
                                        <p:cTn id="24"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869"/>
                                        </p:tgtEl>
                                        <p:attrNameLst>
                                          <p:attrName>style.visibility</p:attrName>
                                        </p:attrNameLst>
                                      </p:cBhvr>
                                      <p:to>
                                        <p:strVal val="visible"/>
                                      </p:to>
                                    </p:set>
                                    <p:anim calcmode="lin" valueType="num">
                                      <p:cBhvr additive="base">
                                        <p:cTn id="29" dur="500" fill="hold"/>
                                        <p:tgtEl>
                                          <p:spTgt spid="36869"/>
                                        </p:tgtEl>
                                        <p:attrNameLst>
                                          <p:attrName>ppt_x</p:attrName>
                                        </p:attrNameLst>
                                      </p:cBhvr>
                                      <p:tavLst>
                                        <p:tav tm="0">
                                          <p:val>
                                            <p:strVal val="#ppt_x"/>
                                          </p:val>
                                        </p:tav>
                                        <p:tav tm="100000">
                                          <p:val>
                                            <p:strVal val="#ppt_x"/>
                                          </p:val>
                                        </p:tav>
                                      </p:tavLst>
                                    </p:anim>
                                    <p:anim calcmode="lin" valueType="num">
                                      <p:cBhvr additive="base">
                                        <p:cTn id="30" dur="500" fill="hold"/>
                                        <p:tgtEl>
                                          <p:spTgt spid="3686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6870"/>
                                        </p:tgtEl>
                                        <p:attrNameLst>
                                          <p:attrName>style.visibility</p:attrName>
                                        </p:attrNameLst>
                                      </p:cBhvr>
                                      <p:to>
                                        <p:strVal val="visible"/>
                                      </p:to>
                                    </p:set>
                                    <p:anim calcmode="lin" valueType="num">
                                      <p:cBhvr additive="base">
                                        <p:cTn id="35" dur="500" fill="hold"/>
                                        <p:tgtEl>
                                          <p:spTgt spid="36870"/>
                                        </p:tgtEl>
                                        <p:attrNameLst>
                                          <p:attrName>ppt_x</p:attrName>
                                        </p:attrNameLst>
                                      </p:cBhvr>
                                      <p:tavLst>
                                        <p:tav tm="0">
                                          <p:val>
                                            <p:strVal val="0-#ppt_w/2"/>
                                          </p:val>
                                        </p:tav>
                                        <p:tav tm="100000">
                                          <p:val>
                                            <p:strVal val="#ppt_x"/>
                                          </p:val>
                                        </p:tav>
                                      </p:tavLst>
                                    </p:anim>
                                    <p:anim calcmode="lin" valueType="num">
                                      <p:cBhvr additive="base">
                                        <p:cTn id="36"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6874"/>
                                        </p:tgtEl>
                                        <p:attrNameLst>
                                          <p:attrName>style.visibility</p:attrName>
                                        </p:attrNameLst>
                                      </p:cBhvr>
                                      <p:to>
                                        <p:strVal val="visible"/>
                                      </p:to>
                                    </p:set>
                                    <p:animEffect transition="in" filter="strips(downRight)">
                                      <p:cBhvr>
                                        <p:cTn id="41" dur="500"/>
                                        <p:tgtEl>
                                          <p:spTgt spid="3687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6875"/>
                                        </p:tgtEl>
                                        <p:attrNameLst>
                                          <p:attrName>style.visibility</p:attrName>
                                        </p:attrNameLst>
                                      </p:cBhvr>
                                      <p:to>
                                        <p:strVal val="visible"/>
                                      </p:to>
                                    </p:set>
                                    <p:anim calcmode="lin" valueType="num">
                                      <p:cBhvr additive="base">
                                        <p:cTn id="46" dur="500" fill="hold"/>
                                        <p:tgtEl>
                                          <p:spTgt spid="36875"/>
                                        </p:tgtEl>
                                        <p:attrNameLst>
                                          <p:attrName>ppt_x</p:attrName>
                                        </p:attrNameLst>
                                      </p:cBhvr>
                                      <p:tavLst>
                                        <p:tav tm="0">
                                          <p:val>
                                            <p:strVal val="0-#ppt_w/2"/>
                                          </p:val>
                                        </p:tav>
                                        <p:tav tm="100000">
                                          <p:val>
                                            <p:strVal val="#ppt_x"/>
                                          </p:val>
                                        </p:tav>
                                      </p:tavLst>
                                    </p:anim>
                                    <p:anim calcmode="lin" valueType="num">
                                      <p:cBhvr additive="base">
                                        <p:cTn id="47" dur="500" fill="hold"/>
                                        <p:tgtEl>
                                          <p:spTgt spid="36875"/>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0" presetClass="path" presetSubtype="0" accel="50000" decel="50000" fill="hold" grpId="1" nodeType="clickEffect">
                                  <p:stCondLst>
                                    <p:cond delay="0"/>
                                  </p:stCondLst>
                                  <p:childTnLst>
                                    <p:animMotion origin="layout" path="M 0.04584 -0.00555 L 0.10834 -0.00555 C 0.13611 -0.00555 0.17084 0.05556 0.17084 0.10556 L 0.17084 0.21667 " pathEditMode="relative" rAng="0" ptsTypes="FfFF">
                                      <p:cBhvr>
                                        <p:cTn id="51" dur="2000" fill="hold"/>
                                        <p:tgtEl>
                                          <p:spTgt spid="36875"/>
                                        </p:tgtEl>
                                        <p:attrNameLst>
                                          <p:attrName>ppt_x</p:attrName>
                                          <p:attrName>ppt_y</p:attrName>
                                        </p:attrNameLst>
                                      </p:cBhvr>
                                      <p:rCtr x="6300" y="11100"/>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6876"/>
                                        </p:tgtEl>
                                        <p:attrNameLst>
                                          <p:attrName>style.visibility</p:attrName>
                                        </p:attrNameLst>
                                      </p:cBhvr>
                                      <p:to>
                                        <p:strVal val="visible"/>
                                      </p:to>
                                    </p:set>
                                    <p:anim calcmode="lin" valueType="num">
                                      <p:cBhvr additive="base">
                                        <p:cTn id="56" dur="500" fill="hold"/>
                                        <p:tgtEl>
                                          <p:spTgt spid="36876"/>
                                        </p:tgtEl>
                                        <p:attrNameLst>
                                          <p:attrName>ppt_x</p:attrName>
                                        </p:attrNameLst>
                                      </p:cBhvr>
                                      <p:tavLst>
                                        <p:tav tm="0">
                                          <p:val>
                                            <p:strVal val="0-#ppt_w/2"/>
                                          </p:val>
                                        </p:tav>
                                        <p:tav tm="100000">
                                          <p:val>
                                            <p:strVal val="#ppt_x"/>
                                          </p:val>
                                        </p:tav>
                                      </p:tavLst>
                                    </p:anim>
                                    <p:anim calcmode="lin" valueType="num">
                                      <p:cBhvr additive="base">
                                        <p:cTn id="57" dur="500" fill="hold"/>
                                        <p:tgtEl>
                                          <p:spTgt spid="3687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0" presetClass="path" presetSubtype="0" accel="50000" decel="50000" fill="hold" grpId="1" nodeType="clickEffect">
                                  <p:stCondLst>
                                    <p:cond delay="0"/>
                                  </p:stCondLst>
                                  <p:childTnLst>
                                    <p:animMotion origin="layout" path="M 0.04584 -0.00555 L 0.15834 -0.00555 C 0.20834 -0.00555 0.27084 0.05556 0.27084 0.10556 L 0.27084 0.21667 " pathEditMode="relative" rAng="0" ptsTypes="FfFF">
                                      <p:cBhvr>
                                        <p:cTn id="61" dur="2000" fill="hold"/>
                                        <p:tgtEl>
                                          <p:spTgt spid="36876"/>
                                        </p:tgtEl>
                                        <p:attrNameLst>
                                          <p:attrName>ppt_x</p:attrName>
                                          <p:attrName>ppt_y</p:attrName>
                                        </p:attrNameLst>
                                      </p:cBhvr>
                                      <p:rCtr x="11200" y="11100"/>
                                    </p:animMotion>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36877"/>
                                        </p:tgtEl>
                                        <p:attrNameLst>
                                          <p:attrName>style.visibility</p:attrName>
                                        </p:attrNameLst>
                                      </p:cBhvr>
                                      <p:to>
                                        <p:strVal val="visible"/>
                                      </p:to>
                                    </p:set>
                                    <p:anim calcmode="lin" valueType="num">
                                      <p:cBhvr additive="base">
                                        <p:cTn id="66" dur="500" fill="hold"/>
                                        <p:tgtEl>
                                          <p:spTgt spid="36877"/>
                                        </p:tgtEl>
                                        <p:attrNameLst>
                                          <p:attrName>ppt_x</p:attrName>
                                        </p:attrNameLst>
                                      </p:cBhvr>
                                      <p:tavLst>
                                        <p:tav tm="0">
                                          <p:val>
                                            <p:strVal val="0-#ppt_w/2"/>
                                          </p:val>
                                        </p:tav>
                                        <p:tav tm="100000">
                                          <p:val>
                                            <p:strVal val="#ppt_x"/>
                                          </p:val>
                                        </p:tav>
                                      </p:tavLst>
                                    </p:anim>
                                    <p:anim calcmode="lin" valueType="num">
                                      <p:cBhvr additive="base">
                                        <p:cTn id="67" dur="500" fill="hold"/>
                                        <p:tgtEl>
                                          <p:spTgt spid="36877"/>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0" presetClass="path" presetSubtype="0" accel="50000" decel="50000" fill="hold" grpId="1" nodeType="clickEffect">
                                  <p:stCondLst>
                                    <p:cond delay="0"/>
                                  </p:stCondLst>
                                  <p:childTnLst>
                                    <p:animMotion origin="layout" path="M 0.04584 -0.00555 L 0.20834 -0.00555 C 0.28056 -0.00555 0.37084 0.05556 0.37084 0.10556 L 0.37084 0.21667 " pathEditMode="relative" rAng="0" ptsTypes="FfFF">
                                      <p:cBhvr>
                                        <p:cTn id="71" dur="2000" fill="hold"/>
                                        <p:tgtEl>
                                          <p:spTgt spid="36877"/>
                                        </p:tgtEl>
                                        <p:attrNameLst>
                                          <p:attrName>ppt_x</p:attrName>
                                          <p:attrName>ppt_y</p:attrName>
                                        </p:attrNameLst>
                                      </p:cBhvr>
                                      <p:rCtr x="16200" y="11100"/>
                                    </p:animMotion>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36868">
                                            <p:txEl>
                                              <p:pRg st="2" end="2"/>
                                            </p:txEl>
                                          </p:spTgt>
                                        </p:tgtEl>
                                        <p:attrNameLst>
                                          <p:attrName>style.visibility</p:attrName>
                                        </p:attrNameLst>
                                      </p:cBhvr>
                                      <p:to>
                                        <p:strVal val="visible"/>
                                      </p:to>
                                    </p:set>
                                    <p:animEffect transition="in" filter="strips(downRight)">
                                      <p:cBhvr>
                                        <p:cTn id="76" dur="500"/>
                                        <p:tgtEl>
                                          <p:spTgt spid="36868">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4" presetClass="path" presetSubtype="0" accel="50000" decel="50000" fill="hold" grpId="2" nodeType="clickEffect">
                                  <p:stCondLst>
                                    <p:cond delay="0"/>
                                  </p:stCondLst>
                                  <p:childTnLst>
                                    <p:animMotion origin="layout" path="M 0.17084 0.21667 L 0.28698 0.01111 C 0.31129 -0.03542 0.34775 -0.06111 0.38559 -0.06111 C 0.429 -0.06111 0.46355 -0.03542 0.48785 0.01111 L 0.60417 0.21667 " pathEditMode="relative" rAng="0" ptsTypes="FffFF">
                                      <p:cBhvr>
                                        <p:cTn id="80" dur="2000" fill="hold"/>
                                        <p:tgtEl>
                                          <p:spTgt spid="36875"/>
                                        </p:tgtEl>
                                        <p:attrNameLst>
                                          <p:attrName>ppt_x</p:attrName>
                                          <p:attrName>ppt_y</p:attrName>
                                        </p:attrNameLst>
                                      </p:cBhvr>
                                      <p:rCtr x="21700" y="-13900"/>
                                    </p:animMotion>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3" nodeType="clickEffect">
                                  <p:stCondLst>
                                    <p:cond delay="0"/>
                                  </p:stCondLst>
                                  <p:childTnLst>
                                    <p:anim calcmode="lin" valueType="num">
                                      <p:cBhvr additive="base">
                                        <p:cTn id="84" dur="500"/>
                                        <p:tgtEl>
                                          <p:spTgt spid="36875"/>
                                        </p:tgtEl>
                                        <p:attrNameLst>
                                          <p:attrName>ppt_x</p:attrName>
                                        </p:attrNameLst>
                                      </p:cBhvr>
                                      <p:tavLst>
                                        <p:tav tm="0">
                                          <p:val>
                                            <p:strVal val="ppt_x"/>
                                          </p:val>
                                        </p:tav>
                                        <p:tav tm="100000">
                                          <p:val>
                                            <p:strVal val="ppt_x"/>
                                          </p:val>
                                        </p:tav>
                                      </p:tavLst>
                                    </p:anim>
                                    <p:anim calcmode="lin" valueType="num">
                                      <p:cBhvr additive="base">
                                        <p:cTn id="85" dur="500"/>
                                        <p:tgtEl>
                                          <p:spTgt spid="36875"/>
                                        </p:tgtEl>
                                        <p:attrNameLst>
                                          <p:attrName>ppt_y</p:attrName>
                                        </p:attrNameLst>
                                      </p:cBhvr>
                                      <p:tavLst>
                                        <p:tav tm="0">
                                          <p:val>
                                            <p:strVal val="ppt_y"/>
                                          </p:val>
                                        </p:tav>
                                        <p:tav tm="100000">
                                          <p:val>
                                            <p:strVal val="1+ppt_h/2"/>
                                          </p:val>
                                        </p:tav>
                                      </p:tavLst>
                                    </p:anim>
                                    <p:set>
                                      <p:cBhvr>
                                        <p:cTn id="86" dur="1" fill="hold">
                                          <p:stCondLst>
                                            <p:cond delay="499"/>
                                          </p:stCondLst>
                                        </p:cTn>
                                        <p:tgtEl>
                                          <p:spTgt spid="3687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4" presetClass="path" presetSubtype="0" accel="50000" decel="50000" fill="hold" grpId="2" nodeType="clickEffect">
                                  <p:stCondLst>
                                    <p:cond delay="0"/>
                                  </p:stCondLst>
                                  <p:childTnLst>
                                    <p:animMotion origin="layout" path="M 0.27084 0.21667 L 0.36007 0.01111 C 0.37882 -0.03542 0.40677 -0.06111 0.43594 -0.06111 C 0.46927 -0.06111 0.49584 -0.03542 0.51459 0.01111 L 0.60417 0.21667 " pathEditMode="relative" rAng="0" ptsTypes="FffFF">
                                      <p:cBhvr>
                                        <p:cTn id="90" dur="2000" fill="hold"/>
                                        <p:tgtEl>
                                          <p:spTgt spid="36876"/>
                                        </p:tgtEl>
                                        <p:attrNameLst>
                                          <p:attrName>ppt_x</p:attrName>
                                          <p:attrName>ppt_y</p:attrName>
                                        </p:attrNameLst>
                                      </p:cBhvr>
                                      <p:rCtr x="16700" y="-13900"/>
                                    </p:animMotion>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3" nodeType="clickEffect">
                                  <p:stCondLst>
                                    <p:cond delay="0"/>
                                  </p:stCondLst>
                                  <p:childTnLst>
                                    <p:anim calcmode="lin" valueType="num">
                                      <p:cBhvr additive="base">
                                        <p:cTn id="94" dur="500"/>
                                        <p:tgtEl>
                                          <p:spTgt spid="36876"/>
                                        </p:tgtEl>
                                        <p:attrNameLst>
                                          <p:attrName>ppt_x</p:attrName>
                                        </p:attrNameLst>
                                      </p:cBhvr>
                                      <p:tavLst>
                                        <p:tav tm="0">
                                          <p:val>
                                            <p:strVal val="ppt_x"/>
                                          </p:val>
                                        </p:tav>
                                        <p:tav tm="100000">
                                          <p:val>
                                            <p:strVal val="ppt_x"/>
                                          </p:val>
                                        </p:tav>
                                      </p:tavLst>
                                    </p:anim>
                                    <p:anim calcmode="lin" valueType="num">
                                      <p:cBhvr additive="base">
                                        <p:cTn id="95" dur="500"/>
                                        <p:tgtEl>
                                          <p:spTgt spid="36876"/>
                                        </p:tgtEl>
                                        <p:attrNameLst>
                                          <p:attrName>ppt_y</p:attrName>
                                        </p:attrNameLst>
                                      </p:cBhvr>
                                      <p:tavLst>
                                        <p:tav tm="0">
                                          <p:val>
                                            <p:strVal val="ppt_y"/>
                                          </p:val>
                                        </p:tav>
                                        <p:tav tm="100000">
                                          <p:val>
                                            <p:strVal val="1+ppt_h/2"/>
                                          </p:val>
                                        </p:tav>
                                      </p:tavLst>
                                    </p:anim>
                                    <p:set>
                                      <p:cBhvr>
                                        <p:cTn id="96" dur="1" fill="hold">
                                          <p:stCondLst>
                                            <p:cond delay="499"/>
                                          </p:stCondLst>
                                        </p:cTn>
                                        <p:tgtEl>
                                          <p:spTgt spid="3687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4" presetClass="path" presetSubtype="0" accel="50000" decel="50000" fill="hold" grpId="2" nodeType="clickEffect">
                                  <p:stCondLst>
                                    <p:cond delay="0"/>
                                  </p:stCondLst>
                                  <p:childTnLst>
                                    <p:animMotion origin="layout" path="M 0.37083 0.21667 L 0.43542 0.01111 C 0.44896 -0.03542 0.46927 -0.06111 0.49045 -0.06111 C 0.51458 -0.06111 0.53385 -0.03542 0.5474 0.01111 L 0.6125 0.21667 " pathEditMode="relative" rAng="0" ptsTypes="FffFF">
                                      <p:cBhvr>
                                        <p:cTn id="100" dur="2000" fill="hold"/>
                                        <p:tgtEl>
                                          <p:spTgt spid="36877"/>
                                        </p:tgtEl>
                                        <p:attrNameLst>
                                          <p:attrName>ppt_x</p:attrName>
                                          <p:attrName>ppt_y</p:attrName>
                                        </p:attrNameLst>
                                      </p:cBhvr>
                                      <p:rCtr x="12100" y="-13900"/>
                                    </p:animMotion>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grpId="3" nodeType="clickEffect">
                                  <p:stCondLst>
                                    <p:cond delay="0"/>
                                  </p:stCondLst>
                                  <p:childTnLst>
                                    <p:anim calcmode="lin" valueType="num">
                                      <p:cBhvr additive="base">
                                        <p:cTn id="104" dur="500"/>
                                        <p:tgtEl>
                                          <p:spTgt spid="36877"/>
                                        </p:tgtEl>
                                        <p:attrNameLst>
                                          <p:attrName>ppt_x</p:attrName>
                                        </p:attrNameLst>
                                      </p:cBhvr>
                                      <p:tavLst>
                                        <p:tav tm="0">
                                          <p:val>
                                            <p:strVal val="ppt_x"/>
                                          </p:val>
                                        </p:tav>
                                        <p:tav tm="100000">
                                          <p:val>
                                            <p:strVal val="ppt_x"/>
                                          </p:val>
                                        </p:tav>
                                      </p:tavLst>
                                    </p:anim>
                                    <p:anim calcmode="lin" valueType="num">
                                      <p:cBhvr additive="base">
                                        <p:cTn id="105" dur="500"/>
                                        <p:tgtEl>
                                          <p:spTgt spid="36877"/>
                                        </p:tgtEl>
                                        <p:attrNameLst>
                                          <p:attrName>ppt_y</p:attrName>
                                        </p:attrNameLst>
                                      </p:cBhvr>
                                      <p:tavLst>
                                        <p:tav tm="0">
                                          <p:val>
                                            <p:strVal val="ppt_y"/>
                                          </p:val>
                                        </p:tav>
                                        <p:tav tm="100000">
                                          <p:val>
                                            <p:strVal val="1+ppt_h/2"/>
                                          </p:val>
                                        </p:tav>
                                      </p:tavLst>
                                    </p:anim>
                                    <p:set>
                                      <p:cBhvr>
                                        <p:cTn id="106" dur="1" fill="hold">
                                          <p:stCondLst>
                                            <p:cond delay="499"/>
                                          </p:stCondLst>
                                        </p:cTn>
                                        <p:tgtEl>
                                          <p:spTgt spid="368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70" grpId="0" animBg="1"/>
      <p:bldP spid="36874" grpId="0" animBg="1"/>
      <p:bldP spid="36875" grpId="0" animBg="1"/>
      <p:bldP spid="36875" grpId="1" animBg="1"/>
      <p:bldP spid="36875" grpId="2" animBg="1"/>
      <p:bldP spid="36875" grpId="3" animBg="1"/>
      <p:bldP spid="36876" grpId="0" animBg="1"/>
      <p:bldP spid="36876" grpId="1" animBg="1"/>
      <p:bldP spid="36876" grpId="2" animBg="1"/>
      <p:bldP spid="36876" grpId="3" animBg="1"/>
      <p:bldP spid="36877" grpId="0" animBg="1"/>
      <p:bldP spid="36877" grpId="1" animBg="1"/>
      <p:bldP spid="36877" grpId="2" animBg="1"/>
      <p:bldP spid="36877"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14400"/>
            <a:ext cx="9144000" cy="6400800"/>
          </a:xfrm>
          <a:solidFill>
            <a:schemeClr val="bg1"/>
          </a:solidFill>
        </p:spPr>
        <p:txBody>
          <a:bodyPr/>
          <a:lstStyle/>
          <a:p>
            <a:r>
              <a:rPr lang="en-US" altLang="zh-CN" sz="2000" dirty="0" smtClean="0"/>
              <a:t>@echo off </a:t>
            </a:r>
            <a:br>
              <a:rPr lang="en-US" altLang="zh-CN" sz="2000" dirty="0" smtClean="0"/>
            </a:br>
            <a:r>
              <a:rPr lang="en-US" altLang="zh-CN" sz="2000" dirty="0" smtClean="0"/>
              <a:t>echo </a:t>
            </a:r>
            <a:r>
              <a:rPr lang="zh-CN" altLang="en-US" sz="2000" dirty="0" smtClean="0"/>
              <a:t>正在清除系统垃圾文件，请稍等</a:t>
            </a:r>
            <a:r>
              <a:rPr lang="en-US" altLang="zh-CN" sz="2000" dirty="0" smtClean="0"/>
              <a:t>...... </a:t>
            </a:r>
            <a:br>
              <a:rPr lang="en-US" altLang="zh-CN" sz="2000" dirty="0" smtClean="0"/>
            </a:br>
            <a:r>
              <a:rPr lang="en-US" altLang="zh-CN" sz="2000" dirty="0" smtClean="0"/>
              <a:t>del /f /s /q %</a:t>
            </a:r>
            <a:r>
              <a:rPr lang="en-US" altLang="zh-CN" sz="2000" dirty="0" err="1" smtClean="0"/>
              <a:t>systemdrive</a:t>
            </a:r>
            <a:r>
              <a:rPr lang="en-US" altLang="zh-CN" sz="2000" dirty="0" smtClean="0"/>
              <a:t>%\*.tmp </a:t>
            </a:r>
            <a:br>
              <a:rPr lang="en-US" altLang="zh-CN" sz="2000" dirty="0" smtClean="0"/>
            </a:br>
            <a:r>
              <a:rPr lang="en-US" altLang="zh-CN" sz="2000" dirty="0" smtClean="0"/>
              <a:t>del /f /s /q %</a:t>
            </a:r>
            <a:r>
              <a:rPr lang="en-US" altLang="zh-CN" sz="2000" dirty="0" err="1" smtClean="0"/>
              <a:t>systemdrive</a:t>
            </a:r>
            <a:r>
              <a:rPr lang="en-US" altLang="zh-CN" sz="2000" dirty="0" smtClean="0"/>
              <a:t>%\*._mp </a:t>
            </a:r>
            <a:br>
              <a:rPr lang="en-US" altLang="zh-CN" sz="2000" dirty="0" smtClean="0"/>
            </a:br>
            <a:r>
              <a:rPr lang="en-US" altLang="zh-CN" sz="2000" dirty="0" smtClean="0"/>
              <a:t>del /f /s /q %</a:t>
            </a:r>
            <a:r>
              <a:rPr lang="en-US" altLang="zh-CN" sz="2000" dirty="0" err="1" smtClean="0"/>
              <a:t>systemdrive</a:t>
            </a:r>
            <a:r>
              <a:rPr lang="en-US" altLang="zh-CN" sz="2000" dirty="0" smtClean="0"/>
              <a:t>%\*.log </a:t>
            </a:r>
            <a:br>
              <a:rPr lang="en-US" altLang="zh-CN" sz="2000" dirty="0" smtClean="0"/>
            </a:br>
            <a:r>
              <a:rPr lang="en-US" altLang="zh-CN" sz="2000" dirty="0" smtClean="0"/>
              <a:t>del /f /s /q %</a:t>
            </a:r>
            <a:r>
              <a:rPr lang="en-US" altLang="zh-CN" sz="2000" dirty="0" err="1" smtClean="0"/>
              <a:t>systemdrive</a:t>
            </a:r>
            <a:r>
              <a:rPr lang="en-US" altLang="zh-CN" sz="2000" dirty="0" smtClean="0"/>
              <a:t>%\*.gid </a:t>
            </a:r>
            <a:br>
              <a:rPr lang="en-US" altLang="zh-CN" sz="2000" dirty="0" smtClean="0"/>
            </a:br>
            <a:r>
              <a:rPr lang="en-US" altLang="zh-CN" sz="2000" dirty="0" smtClean="0"/>
              <a:t>del /f /s /q %</a:t>
            </a:r>
            <a:r>
              <a:rPr lang="en-US" altLang="zh-CN" sz="2000" dirty="0" err="1" smtClean="0"/>
              <a:t>systemdrive</a:t>
            </a:r>
            <a:r>
              <a:rPr lang="en-US" altLang="zh-CN" sz="2000" dirty="0" smtClean="0"/>
              <a:t>%\*.chk </a:t>
            </a:r>
            <a:br>
              <a:rPr lang="en-US" altLang="zh-CN" sz="2000" dirty="0" smtClean="0"/>
            </a:br>
            <a:r>
              <a:rPr lang="en-US" altLang="zh-CN" sz="2000" dirty="0" smtClean="0"/>
              <a:t>del /f /s /q %</a:t>
            </a:r>
            <a:r>
              <a:rPr lang="en-US" altLang="zh-CN" sz="2000" dirty="0" err="1" smtClean="0"/>
              <a:t>systemdrive</a:t>
            </a:r>
            <a:r>
              <a:rPr lang="en-US" altLang="zh-CN" sz="2000" dirty="0" smtClean="0"/>
              <a:t>%\*.old </a:t>
            </a:r>
            <a:br>
              <a:rPr lang="en-US" altLang="zh-CN" sz="2000" dirty="0" smtClean="0"/>
            </a:br>
            <a:r>
              <a:rPr lang="en-US" altLang="zh-CN" sz="2000" dirty="0" smtClean="0"/>
              <a:t>del /f /s /q %</a:t>
            </a:r>
            <a:r>
              <a:rPr lang="en-US" altLang="zh-CN" sz="2000" dirty="0" err="1" smtClean="0"/>
              <a:t>systemdrive</a:t>
            </a:r>
            <a:r>
              <a:rPr lang="en-US" altLang="zh-CN" sz="2000" dirty="0" smtClean="0"/>
              <a:t>%\recycled\*.* </a:t>
            </a:r>
            <a:br>
              <a:rPr lang="en-US" altLang="zh-CN" sz="2000" dirty="0" smtClean="0"/>
            </a:br>
            <a:r>
              <a:rPr lang="en-US" altLang="zh-CN" sz="2000" dirty="0" smtClean="0"/>
              <a:t>del /f /s /q %</a:t>
            </a:r>
            <a:r>
              <a:rPr lang="en-US" altLang="zh-CN" sz="2000" dirty="0" err="1" smtClean="0"/>
              <a:t>windir</a:t>
            </a:r>
            <a:r>
              <a:rPr lang="en-US" altLang="zh-CN" sz="2000" dirty="0" smtClean="0"/>
              <a:t>%\*.bak </a:t>
            </a:r>
            <a:br>
              <a:rPr lang="en-US" altLang="zh-CN" sz="2000" dirty="0" smtClean="0"/>
            </a:br>
            <a:r>
              <a:rPr lang="en-US" altLang="zh-CN" sz="2000" dirty="0" smtClean="0"/>
              <a:t>del /f /s /q %</a:t>
            </a:r>
            <a:r>
              <a:rPr lang="en-US" altLang="zh-CN" sz="2000" dirty="0" err="1" smtClean="0"/>
              <a:t>windir</a:t>
            </a:r>
            <a:r>
              <a:rPr lang="en-US" altLang="zh-CN" sz="2000" dirty="0" smtClean="0"/>
              <a:t>%\</a:t>
            </a:r>
            <a:r>
              <a:rPr lang="en-US" altLang="zh-CN" sz="2000" dirty="0" err="1" smtClean="0"/>
              <a:t>prefetch</a:t>
            </a:r>
            <a:r>
              <a:rPr lang="en-US" altLang="zh-CN" sz="2000" dirty="0" smtClean="0"/>
              <a:t>\*.* </a:t>
            </a:r>
            <a:br>
              <a:rPr lang="en-US" altLang="zh-CN" sz="2000" dirty="0" smtClean="0"/>
            </a:br>
            <a:r>
              <a:rPr lang="en-US" altLang="zh-CN" sz="2000" dirty="0" smtClean="0"/>
              <a:t>rd /s /q %</a:t>
            </a:r>
            <a:r>
              <a:rPr lang="en-US" altLang="zh-CN" sz="2000" dirty="0" err="1" smtClean="0"/>
              <a:t>windir</a:t>
            </a:r>
            <a:r>
              <a:rPr lang="en-US" altLang="zh-CN" sz="2000" dirty="0" smtClean="0"/>
              <a:t>%\temp &amp; </a:t>
            </a:r>
            <a:r>
              <a:rPr lang="en-US" altLang="zh-CN" sz="2000" dirty="0" err="1" smtClean="0"/>
              <a:t>md</a:t>
            </a:r>
            <a:r>
              <a:rPr lang="en-US" altLang="zh-CN" sz="2000" dirty="0" smtClean="0"/>
              <a:t> %</a:t>
            </a:r>
            <a:r>
              <a:rPr lang="en-US" altLang="zh-CN" sz="2000" dirty="0" err="1" smtClean="0"/>
              <a:t>windir</a:t>
            </a:r>
            <a:r>
              <a:rPr lang="en-US" altLang="zh-CN" sz="2000" dirty="0" smtClean="0"/>
              <a:t>%\temp </a:t>
            </a:r>
            <a:br>
              <a:rPr lang="en-US" altLang="zh-CN" sz="2000" dirty="0" smtClean="0"/>
            </a:br>
            <a:r>
              <a:rPr lang="en-US" altLang="zh-CN" sz="2000" dirty="0" smtClean="0"/>
              <a:t>del /f /q %</a:t>
            </a:r>
            <a:r>
              <a:rPr lang="en-US" altLang="zh-CN" sz="2000" dirty="0" err="1" smtClean="0"/>
              <a:t>userprofile</a:t>
            </a:r>
            <a:r>
              <a:rPr lang="en-US" altLang="zh-CN" sz="2000" dirty="0" smtClean="0"/>
              <a:t>%\cookies\*.* </a:t>
            </a:r>
            <a:br>
              <a:rPr lang="en-US" altLang="zh-CN" sz="2000" dirty="0" smtClean="0"/>
            </a:br>
            <a:r>
              <a:rPr lang="en-US" altLang="zh-CN" sz="2000" dirty="0" smtClean="0"/>
              <a:t>del /f /q %</a:t>
            </a:r>
            <a:r>
              <a:rPr lang="en-US" altLang="zh-CN" sz="2000" dirty="0" err="1" smtClean="0"/>
              <a:t>userprofile</a:t>
            </a:r>
            <a:r>
              <a:rPr lang="en-US" altLang="zh-CN" sz="2000" dirty="0" smtClean="0"/>
              <a:t>%\recent\*.* </a:t>
            </a:r>
            <a:br>
              <a:rPr lang="en-US" altLang="zh-CN" sz="2000" dirty="0" smtClean="0"/>
            </a:br>
            <a:r>
              <a:rPr lang="en-US" altLang="zh-CN" sz="2000" dirty="0" smtClean="0"/>
              <a:t>del /f /s /q "%</a:t>
            </a:r>
            <a:r>
              <a:rPr lang="en-US" altLang="zh-CN" sz="2000" dirty="0" err="1" smtClean="0"/>
              <a:t>userprofile</a:t>
            </a:r>
            <a:r>
              <a:rPr lang="en-US" altLang="zh-CN" sz="2000" dirty="0" smtClean="0"/>
              <a:t>%\Local Settings\Temporary Internet Files\*.*" </a:t>
            </a:r>
            <a:br>
              <a:rPr lang="en-US" altLang="zh-CN" sz="2000" dirty="0" smtClean="0"/>
            </a:br>
            <a:r>
              <a:rPr lang="en-US" altLang="zh-CN" sz="2000" dirty="0" smtClean="0"/>
              <a:t>del /f /s /q "%</a:t>
            </a:r>
            <a:r>
              <a:rPr lang="en-US" altLang="zh-CN" sz="2000" dirty="0" err="1" smtClean="0"/>
              <a:t>userprofile</a:t>
            </a:r>
            <a:r>
              <a:rPr lang="en-US" altLang="zh-CN" sz="2000" dirty="0" smtClean="0"/>
              <a:t>%\Local Settings\Temp\*.*" </a:t>
            </a:r>
            <a:br>
              <a:rPr lang="en-US" altLang="zh-CN" sz="2000" dirty="0" smtClean="0"/>
            </a:br>
            <a:r>
              <a:rPr lang="en-US" altLang="zh-CN" sz="2000" dirty="0" smtClean="0"/>
              <a:t>del /f /s /q "%</a:t>
            </a:r>
            <a:r>
              <a:rPr lang="en-US" altLang="zh-CN" sz="2000" dirty="0" err="1" smtClean="0"/>
              <a:t>userprofile</a:t>
            </a:r>
            <a:r>
              <a:rPr lang="en-US" altLang="zh-CN" sz="2000" dirty="0" smtClean="0"/>
              <a:t>%\recent\*.*" </a:t>
            </a:r>
            <a:br>
              <a:rPr lang="en-US" altLang="zh-CN" sz="2000" dirty="0" smtClean="0"/>
            </a:br>
            <a:r>
              <a:rPr lang="en-US" altLang="zh-CN" sz="2000" dirty="0" smtClean="0"/>
              <a:t>echo </a:t>
            </a:r>
            <a:r>
              <a:rPr lang="zh-CN" altLang="en-US" sz="2000" dirty="0" smtClean="0"/>
              <a:t>清除系统</a:t>
            </a:r>
            <a:r>
              <a:rPr lang="en-US" altLang="zh-CN" sz="2000" dirty="0" smtClean="0"/>
              <a:t>LJ</a:t>
            </a:r>
            <a:r>
              <a:rPr lang="zh-CN" altLang="en-US" sz="2000" dirty="0" smtClean="0"/>
              <a:t>完成！ </a:t>
            </a:r>
            <a:br>
              <a:rPr lang="zh-CN" altLang="en-US" sz="2000" dirty="0" smtClean="0"/>
            </a:br>
            <a:r>
              <a:rPr lang="en-US" altLang="zh-CN" sz="2000" dirty="0" smtClean="0"/>
              <a:t>echo. &amp; pause</a:t>
            </a:r>
            <a:endParaRPr lang="zh-CN" altLang="en-US" sz="2000"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42</a:t>
            </a:fld>
            <a:endParaRPr lang="en-US" altLang="zh-CN"/>
          </a:p>
        </p:txBody>
      </p:sp>
      <p:sp>
        <p:nvSpPr>
          <p:cNvPr id="9" name="Rectangle 3"/>
          <p:cNvSpPr>
            <a:spLocks noGrp="1" noChangeArrowheads="1"/>
          </p:cNvSpPr>
          <p:nvPr>
            <p:ph type="title"/>
          </p:nvPr>
        </p:nvSpPr>
        <p:spPr/>
        <p:txBody>
          <a:bodyPr/>
          <a:lstStyle/>
          <a:p>
            <a:r>
              <a:rPr lang="en-US" altLang="zh-CN" dirty="0"/>
              <a:t>1.1 </a:t>
            </a:r>
            <a:r>
              <a:rPr lang="zh-CN" altLang="en-US" dirty="0"/>
              <a:t>计算机软件概述</a:t>
            </a:r>
          </a:p>
        </p:txBody>
      </p:sp>
      <p:sp>
        <p:nvSpPr>
          <p:cNvPr id="10" name="矩形 9"/>
          <p:cNvSpPr/>
          <p:nvPr/>
        </p:nvSpPr>
        <p:spPr>
          <a:xfrm>
            <a:off x="6324600" y="1524000"/>
            <a:ext cx="2082621" cy="972574"/>
          </a:xfrm>
          <a:prstGeom prst="rect">
            <a:avLst/>
          </a:prstGeom>
        </p:spPr>
        <p:txBody>
          <a:bodyPr wrap="none">
            <a:spAutoFit/>
          </a:bodyPr>
          <a:lstStyle/>
          <a:p>
            <a:pPr algn="ctr"/>
            <a:r>
              <a:rPr lang="zh-CN" altLang="en-US" dirty="0" smtClean="0">
                <a:solidFill>
                  <a:srgbClr val="C00000"/>
                </a:solidFill>
              </a:rPr>
              <a:t>批处理文件</a:t>
            </a:r>
            <a:endParaRPr lang="en-US" altLang="zh-CN" dirty="0" smtClean="0">
              <a:solidFill>
                <a:srgbClr val="C00000"/>
              </a:solidFill>
            </a:endParaRPr>
          </a:p>
          <a:p>
            <a:pPr algn="ctr"/>
            <a:r>
              <a:rPr lang="en-US" altLang="zh-CN" dirty="0" smtClean="0">
                <a:solidFill>
                  <a:srgbClr val="C00000"/>
                </a:solidFill>
              </a:rPr>
              <a:t>*.bat</a:t>
            </a:r>
            <a:endParaRPr lang="zh-CN" altLang="en-US" dirty="0">
              <a:solidFill>
                <a:srgbClr val="C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5"/>
          <p:cNvSpPr>
            <a:spLocks noGrp="1"/>
          </p:cNvSpPr>
          <p:nvPr>
            <p:ph type="dt" sz="half" idx="10"/>
          </p:nvPr>
        </p:nvSpPr>
        <p:spPr/>
        <p:txBody>
          <a:bodyPr/>
          <a:lstStyle/>
          <a:p>
            <a:fld id="{5994B182-EAC8-407D-B024-E1BBF4E20BDC}" type="datetime1">
              <a:rPr lang="zh-CN" altLang="en-US"/>
              <a:pPr/>
              <a:t>2019/11/7</a:t>
            </a:fld>
            <a:endParaRPr lang="en-US" altLang="zh-CN"/>
          </a:p>
        </p:txBody>
      </p:sp>
      <p:sp>
        <p:nvSpPr>
          <p:cNvPr id="21" name="灯片编号占位符 6"/>
          <p:cNvSpPr>
            <a:spLocks noGrp="1"/>
          </p:cNvSpPr>
          <p:nvPr>
            <p:ph type="sldNum" sz="quarter" idx="11"/>
          </p:nvPr>
        </p:nvSpPr>
        <p:spPr/>
        <p:txBody>
          <a:bodyPr/>
          <a:lstStyle/>
          <a:p>
            <a:fld id="{B663EA76-99CA-4F7A-8501-60A8C6B907C3}" type="slidenum">
              <a:rPr lang="en-US" altLang="zh-CN"/>
              <a:pPr/>
              <a:t>43</a:t>
            </a:fld>
            <a:endParaRPr lang="en-US" altLang="zh-CN"/>
          </a:p>
        </p:txBody>
      </p:sp>
      <p:sp>
        <p:nvSpPr>
          <p:cNvPr id="39938" name="AutoShape 2"/>
          <p:cNvSpPr>
            <a:spLocks noChangeArrowheads="1"/>
          </p:cNvSpPr>
          <p:nvPr/>
        </p:nvSpPr>
        <p:spPr bwMode="auto">
          <a:xfrm>
            <a:off x="1752600" y="2971800"/>
            <a:ext cx="2895600" cy="2667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p:spPr>
        <p:txBody>
          <a:bodyPr wrap="none" anchor="ctr"/>
          <a:lstStyle/>
          <a:p>
            <a:endParaRPr lang="zh-CN" altLang="en-US"/>
          </a:p>
        </p:txBody>
      </p:sp>
      <p:sp>
        <p:nvSpPr>
          <p:cNvPr id="39939" name="Rectangle 3"/>
          <p:cNvSpPr>
            <a:spLocks noGrp="1" noChangeArrowheads="1"/>
          </p:cNvSpPr>
          <p:nvPr>
            <p:ph type="title"/>
          </p:nvPr>
        </p:nvSpPr>
        <p:spPr/>
        <p:txBody>
          <a:bodyPr/>
          <a:lstStyle/>
          <a:p>
            <a:r>
              <a:rPr lang="en-US" altLang="zh-CN"/>
              <a:t>1.1 </a:t>
            </a:r>
            <a:r>
              <a:rPr lang="zh-CN" altLang="en-US"/>
              <a:t>计算机软件概述</a:t>
            </a:r>
          </a:p>
        </p:txBody>
      </p:sp>
      <p:sp>
        <p:nvSpPr>
          <p:cNvPr id="39940" name="Rectangle 4"/>
          <p:cNvSpPr>
            <a:spLocks noGrp="1" noChangeArrowheads="1"/>
          </p:cNvSpPr>
          <p:nvPr>
            <p:ph type="body" sz="half" idx="1"/>
          </p:nvPr>
        </p:nvSpPr>
        <p:spPr>
          <a:xfrm>
            <a:off x="468313" y="1052513"/>
            <a:ext cx="8294687" cy="5073650"/>
          </a:xfrm>
        </p:spPr>
        <p:txBody>
          <a:bodyPr/>
          <a:lstStyle/>
          <a:p>
            <a:r>
              <a:rPr lang="en-US" altLang="zh-CN" sz="2400" u="sng" dirty="0">
                <a:solidFill>
                  <a:srgbClr val="CC0000"/>
                </a:solidFill>
              </a:rPr>
              <a:t>1.1.4 </a:t>
            </a:r>
            <a:r>
              <a:rPr lang="zh-CN" altLang="en-US" sz="2400" u="sng" dirty="0">
                <a:solidFill>
                  <a:srgbClr val="CC0000"/>
                </a:solidFill>
              </a:rPr>
              <a:t>软件分类</a:t>
            </a:r>
            <a:r>
              <a:rPr lang="en-US" altLang="zh-CN" sz="2400" u="sng" dirty="0">
                <a:solidFill>
                  <a:srgbClr val="CC0000"/>
                </a:solidFill>
              </a:rPr>
              <a:t>——</a:t>
            </a:r>
            <a:r>
              <a:rPr lang="zh-CN" altLang="en-US" sz="2400" u="sng" dirty="0">
                <a:solidFill>
                  <a:srgbClr val="CC0000"/>
                </a:solidFill>
              </a:rPr>
              <a:t>分时处理</a:t>
            </a:r>
            <a:endParaRPr lang="zh-CN" altLang="en-US" sz="2400" dirty="0"/>
          </a:p>
          <a:p>
            <a:pPr lvl="1"/>
            <a:r>
              <a:rPr lang="zh-CN" altLang="en-US" sz="2200" dirty="0"/>
              <a:t>多个用户通过</a:t>
            </a:r>
            <a:r>
              <a:rPr lang="zh-CN" altLang="en-US" sz="2200" dirty="0">
                <a:solidFill>
                  <a:srgbClr val="CC0000"/>
                </a:solidFill>
              </a:rPr>
              <a:t>终端、</a:t>
            </a:r>
            <a:r>
              <a:rPr lang="en-US" altLang="zh-CN" sz="2200" dirty="0">
                <a:solidFill>
                  <a:srgbClr val="CC0000"/>
                </a:solidFill>
              </a:rPr>
              <a:t>PC</a:t>
            </a:r>
            <a:r>
              <a:rPr lang="zh-CN" altLang="en-US" sz="2200" dirty="0"/>
              <a:t>同时联机使用</a:t>
            </a:r>
            <a:r>
              <a:rPr lang="zh-CN" altLang="en-US" sz="2200" dirty="0" smtClean="0">
                <a:solidFill>
                  <a:srgbClr val="CC0000"/>
                </a:solidFill>
              </a:rPr>
              <a:t>主机</a:t>
            </a:r>
            <a:r>
              <a:rPr lang="en-US" altLang="zh-CN" sz="2200" dirty="0" smtClean="0">
                <a:solidFill>
                  <a:srgbClr val="CC0000"/>
                </a:solidFill>
              </a:rPr>
              <a:t>( mainframe</a:t>
            </a:r>
            <a:r>
              <a:rPr lang="en-US" altLang="zh-CN" sz="2400" b="0" dirty="0" smtClean="0"/>
              <a:t> </a:t>
            </a:r>
            <a:r>
              <a:rPr lang="en-US" altLang="zh-CN" sz="2200" dirty="0" smtClean="0">
                <a:solidFill>
                  <a:srgbClr val="CC0000"/>
                </a:solidFill>
              </a:rPr>
              <a:t>)</a:t>
            </a:r>
            <a:r>
              <a:rPr lang="zh-CN" altLang="en-US" sz="2200" dirty="0" smtClean="0"/>
              <a:t>。</a:t>
            </a:r>
            <a:endParaRPr lang="zh-CN" altLang="en-US" sz="2200" dirty="0"/>
          </a:p>
        </p:txBody>
      </p:sp>
      <p:graphicFrame>
        <p:nvGraphicFramePr>
          <p:cNvPr id="39941" name="Object 5"/>
          <p:cNvGraphicFramePr>
            <a:graphicFrameLocks noGrp="1" noChangeAspect="1"/>
          </p:cNvGraphicFramePr>
          <p:nvPr>
            <p:ph sz="quarter" idx="2"/>
          </p:nvPr>
        </p:nvGraphicFramePr>
        <p:xfrm>
          <a:off x="2819400" y="3687763"/>
          <a:ext cx="828675" cy="1127125"/>
        </p:xfrm>
        <a:graphic>
          <a:graphicData uri="http://schemas.openxmlformats.org/presentationml/2006/ole">
            <mc:AlternateContent xmlns:mc="http://schemas.openxmlformats.org/markup-compatibility/2006">
              <mc:Choice xmlns:v="urn:schemas-microsoft-com:vml" Requires="v">
                <p:oleObj spid="_x0000_s40548" name="Visio" r:id="rId4" imgW="828115" imgH="1127805" progId="Visio.Drawing.11">
                  <p:embed/>
                </p:oleObj>
              </mc:Choice>
              <mc:Fallback>
                <p:oleObj name="Visio" r:id="rId4" imgW="828115" imgH="1127805" progId="Visio.Drawing.11">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687763"/>
                        <a:ext cx="828675"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6"/>
          <p:cNvGraphicFramePr>
            <a:graphicFrameLocks noGrp="1" noChangeAspect="1"/>
          </p:cNvGraphicFramePr>
          <p:nvPr>
            <p:ph sz="quarter" idx="3"/>
          </p:nvPr>
        </p:nvGraphicFramePr>
        <p:xfrm>
          <a:off x="544513" y="3778250"/>
          <a:ext cx="1001712" cy="947738"/>
        </p:xfrm>
        <a:graphic>
          <a:graphicData uri="http://schemas.openxmlformats.org/presentationml/2006/ole">
            <mc:AlternateContent xmlns:mc="http://schemas.openxmlformats.org/markup-compatibility/2006">
              <mc:Choice xmlns:v="urn:schemas-microsoft-com:vml" Requires="v">
                <p:oleObj spid="_x0000_s40549" name="Visio" r:id="rId6" imgW="1002132" imgH="947544" progId="Visio.Drawing.11">
                  <p:embed/>
                </p:oleObj>
              </mc:Choice>
              <mc:Fallback>
                <p:oleObj name="Visio" r:id="rId6" imgW="1002132" imgH="947544" progId="Visio.Drawing.1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13" y="377825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2732088" y="5638800"/>
          <a:ext cx="1001712" cy="947738"/>
        </p:xfrm>
        <a:graphic>
          <a:graphicData uri="http://schemas.openxmlformats.org/presentationml/2006/ole">
            <mc:AlternateContent xmlns:mc="http://schemas.openxmlformats.org/markup-compatibility/2006">
              <mc:Choice xmlns:v="urn:schemas-microsoft-com:vml" Requires="v">
                <p:oleObj spid="_x0000_s40550" name="Visio" r:id="rId8" imgW="1002132" imgH="947544" progId="Visio.Drawing.11">
                  <p:embed/>
                </p:oleObj>
              </mc:Choice>
              <mc:Fallback>
                <p:oleObj name="Visio" r:id="rId8" imgW="1002132" imgH="947544" progId="Visio.Drawing.11">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2088" y="563880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8"/>
          <p:cNvGraphicFramePr>
            <a:graphicFrameLocks noChangeAspect="1"/>
          </p:cNvGraphicFramePr>
          <p:nvPr/>
        </p:nvGraphicFramePr>
        <p:xfrm>
          <a:off x="4803775" y="3776663"/>
          <a:ext cx="1001713" cy="947737"/>
        </p:xfrm>
        <a:graphic>
          <a:graphicData uri="http://schemas.openxmlformats.org/presentationml/2006/ole">
            <mc:AlternateContent xmlns:mc="http://schemas.openxmlformats.org/markup-compatibility/2006">
              <mc:Choice xmlns:v="urn:schemas-microsoft-com:vml" Requires="v">
                <p:oleObj spid="_x0000_s40551" name="Visio" r:id="rId9" imgW="1002132" imgH="947544" progId="Visio.Drawing.11">
                  <p:embed/>
                </p:oleObj>
              </mc:Choice>
              <mc:Fallback>
                <p:oleObj name="Visio" r:id="rId9" imgW="1002132" imgH="947544" progId="Visio.Drawing.11">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3775" y="3776663"/>
                        <a:ext cx="1001713" cy="94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5" name="Object 9"/>
          <p:cNvGraphicFramePr>
            <a:graphicFrameLocks noChangeAspect="1"/>
          </p:cNvGraphicFramePr>
          <p:nvPr/>
        </p:nvGraphicFramePr>
        <p:xfrm>
          <a:off x="2728913" y="1905000"/>
          <a:ext cx="1001712" cy="947738"/>
        </p:xfrm>
        <a:graphic>
          <a:graphicData uri="http://schemas.openxmlformats.org/presentationml/2006/ole">
            <mc:AlternateContent xmlns:mc="http://schemas.openxmlformats.org/markup-compatibility/2006">
              <mc:Choice xmlns:v="urn:schemas-microsoft-com:vml" Requires="v">
                <p:oleObj spid="_x0000_s40552" name="Visio" r:id="rId10" imgW="1002132" imgH="947544" progId="Visio.Drawing.11">
                  <p:embed/>
                </p:oleObj>
              </mc:Choice>
              <mc:Fallback>
                <p:oleObj name="Visio" r:id="rId10" imgW="1002132" imgH="947544" progId="Visio.Drawing.11">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8913" y="1905000"/>
                        <a:ext cx="10017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9946" name="AutoShape 10"/>
          <p:cNvCxnSpPr>
            <a:cxnSpLocks noChangeShapeType="1"/>
            <a:stCxn id="0" idx="3"/>
            <a:endCxn id="0" idx="1"/>
          </p:cNvCxnSpPr>
          <p:nvPr/>
        </p:nvCxnSpPr>
        <p:spPr bwMode="auto">
          <a:xfrm flipV="1">
            <a:off x="1546225" y="4251325"/>
            <a:ext cx="1273175" cy="1588"/>
          </a:xfrm>
          <a:prstGeom prst="bentConnector3">
            <a:avLst>
              <a:gd name="adj1" fmla="val 49875"/>
            </a:avLst>
          </a:prstGeom>
          <a:noFill/>
          <a:ln w="63500">
            <a:solidFill>
              <a:schemeClr val="accent2"/>
            </a:solidFill>
            <a:miter lim="800000"/>
            <a:headEnd type="triangle" w="med" len="med"/>
            <a:tailEnd type="triangle" w="med" len="med"/>
          </a:ln>
          <a:effectLst/>
        </p:spPr>
      </p:cxnSp>
      <p:cxnSp>
        <p:nvCxnSpPr>
          <p:cNvPr id="39947" name="AutoShape 11"/>
          <p:cNvCxnSpPr>
            <a:cxnSpLocks noChangeShapeType="1"/>
            <a:stCxn id="0" idx="0"/>
            <a:endCxn id="0" idx="2"/>
          </p:cNvCxnSpPr>
          <p:nvPr/>
        </p:nvCxnSpPr>
        <p:spPr bwMode="auto">
          <a:xfrm rot="16200000">
            <a:off x="2821782" y="5226844"/>
            <a:ext cx="823912" cy="0"/>
          </a:xfrm>
          <a:prstGeom prst="straightConnector1">
            <a:avLst/>
          </a:prstGeom>
          <a:noFill/>
          <a:ln w="63500">
            <a:solidFill>
              <a:schemeClr val="accent2"/>
            </a:solidFill>
            <a:round/>
            <a:headEnd type="triangle" w="med" len="med"/>
            <a:tailEnd type="triangle" w="med" len="med"/>
          </a:ln>
          <a:effectLst/>
        </p:spPr>
      </p:cxnSp>
      <p:cxnSp>
        <p:nvCxnSpPr>
          <p:cNvPr id="39948" name="AutoShape 12"/>
          <p:cNvCxnSpPr>
            <a:cxnSpLocks noChangeShapeType="1"/>
            <a:stCxn id="0" idx="1"/>
            <a:endCxn id="0" idx="3"/>
          </p:cNvCxnSpPr>
          <p:nvPr/>
        </p:nvCxnSpPr>
        <p:spPr bwMode="auto">
          <a:xfrm rot="10800000">
            <a:off x="3648075" y="4251325"/>
            <a:ext cx="1155700" cy="0"/>
          </a:xfrm>
          <a:prstGeom prst="straightConnector1">
            <a:avLst/>
          </a:prstGeom>
          <a:noFill/>
          <a:ln w="63500">
            <a:solidFill>
              <a:schemeClr val="accent2"/>
            </a:solidFill>
            <a:round/>
            <a:headEnd type="triangle" w="med" len="med"/>
            <a:tailEnd type="triangle" w="med" len="med"/>
          </a:ln>
          <a:effectLst/>
        </p:spPr>
      </p:cxnSp>
      <p:cxnSp>
        <p:nvCxnSpPr>
          <p:cNvPr id="39949" name="AutoShape 13"/>
          <p:cNvCxnSpPr>
            <a:cxnSpLocks noChangeShapeType="1"/>
            <a:stCxn id="0" idx="0"/>
            <a:endCxn id="0" idx="2"/>
          </p:cNvCxnSpPr>
          <p:nvPr/>
        </p:nvCxnSpPr>
        <p:spPr bwMode="auto">
          <a:xfrm rot="5400000" flipH="1">
            <a:off x="2814638" y="3268663"/>
            <a:ext cx="835025" cy="3175"/>
          </a:xfrm>
          <a:prstGeom prst="bentConnector3">
            <a:avLst>
              <a:gd name="adj1" fmla="val 50000"/>
            </a:avLst>
          </a:prstGeom>
          <a:noFill/>
          <a:ln w="63500">
            <a:solidFill>
              <a:schemeClr val="accent2"/>
            </a:solidFill>
            <a:miter lim="800000"/>
            <a:headEnd type="triangle" w="med" len="med"/>
            <a:tailEnd type="triangle" w="med" len="med"/>
          </a:ln>
          <a:effectLst/>
        </p:spPr>
      </p:cxnSp>
      <p:sp>
        <p:nvSpPr>
          <p:cNvPr id="39950" name="Rectangle 14"/>
          <p:cNvSpPr>
            <a:spLocks noChangeArrowheads="1"/>
          </p:cNvSpPr>
          <p:nvPr/>
        </p:nvSpPr>
        <p:spPr bwMode="auto">
          <a:xfrm>
            <a:off x="5334000" y="5029200"/>
            <a:ext cx="2941638" cy="822325"/>
          </a:xfrm>
          <a:prstGeom prst="rect">
            <a:avLst/>
          </a:prstGeom>
          <a:noFill/>
          <a:ln w="9525">
            <a:noFill/>
            <a:miter lim="800000"/>
            <a:headEnd/>
            <a:tailEnd/>
          </a:ln>
          <a:effectLst/>
        </p:spPr>
        <p:txBody>
          <a:bodyPr wrap="none">
            <a:spAutoFit/>
          </a:bodyPr>
          <a:lstStyle/>
          <a:p>
            <a:pPr algn="ctr">
              <a:spcBef>
                <a:spcPct val="0"/>
              </a:spcBef>
              <a:buClrTx/>
              <a:buSzTx/>
              <a:buFontTx/>
              <a:buNone/>
            </a:pPr>
            <a:r>
              <a:rPr kumimoji="1" lang="en-US" altLang="zh-CN" sz="2400">
                <a:solidFill>
                  <a:srgbClr val="CC0000"/>
                </a:solidFill>
              </a:rPr>
              <a:t>“</a:t>
            </a:r>
            <a:r>
              <a:rPr kumimoji="1" lang="zh-CN" altLang="en-US" sz="2400">
                <a:solidFill>
                  <a:srgbClr val="CC0000"/>
                </a:solidFill>
              </a:rPr>
              <a:t>时间片轮转”</a:t>
            </a:r>
          </a:p>
          <a:p>
            <a:pPr algn="ctr">
              <a:spcBef>
                <a:spcPct val="0"/>
              </a:spcBef>
              <a:buClrTx/>
              <a:buSzTx/>
              <a:buFontTx/>
              <a:buNone/>
            </a:pPr>
            <a:r>
              <a:rPr kumimoji="1" lang="zh-CN" altLang="en-US" sz="2400"/>
              <a:t>轮流为多个用户服务</a:t>
            </a:r>
          </a:p>
        </p:txBody>
      </p:sp>
      <p:sp>
        <p:nvSpPr>
          <p:cNvPr id="39951" name="Line 15"/>
          <p:cNvSpPr>
            <a:spLocks noChangeShapeType="1"/>
          </p:cNvSpPr>
          <p:nvPr/>
        </p:nvSpPr>
        <p:spPr bwMode="auto">
          <a:xfrm>
            <a:off x="1752600" y="3886200"/>
            <a:ext cx="762000" cy="0"/>
          </a:xfrm>
          <a:prstGeom prst="line">
            <a:avLst/>
          </a:prstGeom>
          <a:noFill/>
          <a:ln w="38100">
            <a:solidFill>
              <a:srgbClr val="FF0000"/>
            </a:solidFill>
            <a:round/>
            <a:headEnd/>
            <a:tailEnd type="triangle" w="med" len="med"/>
          </a:ln>
          <a:effectLst/>
        </p:spPr>
        <p:txBody>
          <a:bodyPr/>
          <a:lstStyle/>
          <a:p>
            <a:endParaRPr lang="zh-CN" altLang="en-US"/>
          </a:p>
        </p:txBody>
      </p:sp>
      <p:sp>
        <p:nvSpPr>
          <p:cNvPr id="39952" name="Text Box 16"/>
          <p:cNvSpPr txBox="1">
            <a:spLocks noChangeArrowheads="1"/>
          </p:cNvSpPr>
          <p:nvPr/>
        </p:nvSpPr>
        <p:spPr bwMode="auto">
          <a:xfrm>
            <a:off x="1676400" y="3048000"/>
            <a:ext cx="838200" cy="822325"/>
          </a:xfrm>
          <a:prstGeom prst="rect">
            <a:avLst/>
          </a:prstGeom>
          <a:noFill/>
          <a:ln w="9525">
            <a:noFill/>
            <a:miter lim="800000"/>
            <a:headEnd/>
            <a:tailEnd/>
          </a:ln>
          <a:effectLst/>
        </p:spPr>
        <p:txBody>
          <a:bodyPr>
            <a:spAutoFit/>
          </a:bodyPr>
          <a:lstStyle/>
          <a:p>
            <a:pPr algn="ctr">
              <a:spcBef>
                <a:spcPct val="50000"/>
              </a:spcBef>
              <a:buClrTx/>
              <a:buSzTx/>
              <a:buFontTx/>
              <a:buNone/>
            </a:pPr>
            <a:r>
              <a:rPr lang="zh-CN" altLang="en-US" sz="2400">
                <a:solidFill>
                  <a:srgbClr val="FF0000"/>
                </a:solidFill>
              </a:rPr>
              <a:t>服务请求</a:t>
            </a:r>
          </a:p>
        </p:txBody>
      </p:sp>
      <p:sp>
        <p:nvSpPr>
          <p:cNvPr id="39953" name="Line 17"/>
          <p:cNvSpPr>
            <a:spLocks noChangeShapeType="1"/>
          </p:cNvSpPr>
          <p:nvPr/>
        </p:nvSpPr>
        <p:spPr bwMode="auto">
          <a:xfrm>
            <a:off x="1752600" y="4572000"/>
            <a:ext cx="762000" cy="0"/>
          </a:xfrm>
          <a:prstGeom prst="line">
            <a:avLst/>
          </a:prstGeom>
          <a:noFill/>
          <a:ln w="38100">
            <a:solidFill>
              <a:srgbClr val="0000FF"/>
            </a:solidFill>
            <a:round/>
            <a:headEnd type="triangle" w="med" len="med"/>
            <a:tailEnd/>
          </a:ln>
          <a:effectLst/>
        </p:spPr>
        <p:txBody>
          <a:bodyPr/>
          <a:lstStyle/>
          <a:p>
            <a:endParaRPr lang="zh-CN" altLang="en-US"/>
          </a:p>
        </p:txBody>
      </p:sp>
      <p:sp>
        <p:nvSpPr>
          <p:cNvPr id="39954" name="Text Box 18"/>
          <p:cNvSpPr txBox="1">
            <a:spLocks noChangeArrowheads="1"/>
          </p:cNvSpPr>
          <p:nvPr/>
        </p:nvSpPr>
        <p:spPr bwMode="auto">
          <a:xfrm>
            <a:off x="1752600" y="4724400"/>
            <a:ext cx="838200" cy="822325"/>
          </a:xfrm>
          <a:prstGeom prst="rect">
            <a:avLst/>
          </a:prstGeom>
          <a:noFill/>
          <a:ln w="9525">
            <a:noFill/>
            <a:miter lim="800000"/>
            <a:headEnd/>
            <a:tailEnd/>
          </a:ln>
          <a:effectLst/>
        </p:spPr>
        <p:txBody>
          <a:bodyPr>
            <a:spAutoFit/>
          </a:bodyPr>
          <a:lstStyle/>
          <a:p>
            <a:pPr algn="ctr">
              <a:spcBef>
                <a:spcPct val="50000"/>
              </a:spcBef>
              <a:buClrTx/>
              <a:buSzTx/>
              <a:buFontTx/>
              <a:buNone/>
            </a:pPr>
            <a:r>
              <a:rPr lang="zh-CN" altLang="en-US" sz="2400">
                <a:solidFill>
                  <a:srgbClr val="0000CC"/>
                </a:solidFill>
              </a:rPr>
              <a:t>处理结果</a:t>
            </a:r>
          </a:p>
        </p:txBody>
      </p:sp>
      <p:pic>
        <p:nvPicPr>
          <p:cNvPr id="39955" name="Picture 19" descr="800px-DM_IBM_S360"/>
          <p:cNvPicPr>
            <a:picLocks noChangeAspect="1" noChangeArrowheads="1"/>
          </p:cNvPicPr>
          <p:nvPr/>
        </p:nvPicPr>
        <p:blipFill>
          <a:blip r:embed="rId11" cstate="print"/>
          <a:srcRect/>
          <a:stretch>
            <a:fillRect/>
          </a:stretch>
        </p:blipFill>
        <p:spPr bwMode="auto">
          <a:xfrm>
            <a:off x="762000" y="1447800"/>
            <a:ext cx="7620000" cy="50768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strips(downRight)">
                                      <p:cBhvr>
                                        <p:cTn id="7" dur="5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941"/>
                                        </p:tgtEl>
                                        <p:attrNameLst>
                                          <p:attrName>style.visibility</p:attrName>
                                        </p:attrNameLst>
                                      </p:cBhvr>
                                      <p:to>
                                        <p:strVal val="visible"/>
                                      </p:to>
                                    </p:set>
                                    <p:anim calcmode="lin" valueType="num">
                                      <p:cBhvr additive="base">
                                        <p:cTn id="12" dur="500" fill="hold"/>
                                        <p:tgtEl>
                                          <p:spTgt spid="39941"/>
                                        </p:tgtEl>
                                        <p:attrNameLst>
                                          <p:attrName>ppt_x</p:attrName>
                                        </p:attrNameLst>
                                      </p:cBhvr>
                                      <p:tavLst>
                                        <p:tav tm="0">
                                          <p:val>
                                            <p:strVal val="#ppt_x"/>
                                          </p:val>
                                        </p:tav>
                                        <p:tav tm="100000">
                                          <p:val>
                                            <p:strVal val="#ppt_x"/>
                                          </p:val>
                                        </p:tav>
                                      </p:tavLst>
                                    </p:anim>
                                    <p:anim calcmode="lin" valueType="num">
                                      <p:cBhvr additive="base">
                                        <p:cTn id="13"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9940">
                                            <p:txEl>
                                              <p:pRg st="1" end="1"/>
                                            </p:txEl>
                                          </p:spTgt>
                                        </p:tgtEl>
                                        <p:attrNameLst>
                                          <p:attrName>style.visibility</p:attrName>
                                        </p:attrNameLst>
                                      </p:cBhvr>
                                      <p:to>
                                        <p:strVal val="visible"/>
                                      </p:to>
                                    </p:set>
                                    <p:animEffect transition="in" filter="strips(downRight)">
                                      <p:cBhvr>
                                        <p:cTn id="18" dur="500"/>
                                        <p:tgtEl>
                                          <p:spTgt spid="399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9942"/>
                                        </p:tgtEl>
                                        <p:attrNameLst>
                                          <p:attrName>style.visibility</p:attrName>
                                        </p:attrNameLst>
                                      </p:cBhvr>
                                      <p:to>
                                        <p:strVal val="visible"/>
                                      </p:to>
                                    </p:set>
                                    <p:animEffect transition="in" filter="strips(downRight)">
                                      <p:cBhvr>
                                        <p:cTn id="23" dur="500"/>
                                        <p:tgtEl>
                                          <p:spTgt spid="3994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39946"/>
                                        </p:tgtEl>
                                        <p:attrNameLst>
                                          <p:attrName>style.visibility</p:attrName>
                                        </p:attrNameLst>
                                      </p:cBhvr>
                                      <p:to>
                                        <p:strVal val="visible"/>
                                      </p:to>
                                    </p:set>
                                    <p:animEffect transition="in" filter="strips(downRight)">
                                      <p:cBhvr>
                                        <p:cTn id="28" dur="500"/>
                                        <p:tgtEl>
                                          <p:spTgt spid="3994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39943"/>
                                        </p:tgtEl>
                                        <p:attrNameLst>
                                          <p:attrName>style.visibility</p:attrName>
                                        </p:attrNameLst>
                                      </p:cBhvr>
                                      <p:to>
                                        <p:strVal val="visible"/>
                                      </p:to>
                                    </p:set>
                                    <p:animEffect transition="in" filter="strips(upRight)">
                                      <p:cBhvr>
                                        <p:cTn id="33" dur="500"/>
                                        <p:tgtEl>
                                          <p:spTgt spid="399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39947"/>
                                        </p:tgtEl>
                                        <p:attrNameLst>
                                          <p:attrName>style.visibility</p:attrName>
                                        </p:attrNameLst>
                                      </p:cBhvr>
                                      <p:to>
                                        <p:strVal val="visible"/>
                                      </p:to>
                                    </p:set>
                                    <p:animEffect transition="in" filter="strips(upRight)">
                                      <p:cBhvr>
                                        <p:cTn id="38" dur="500"/>
                                        <p:tgtEl>
                                          <p:spTgt spid="3994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39944"/>
                                        </p:tgtEl>
                                        <p:attrNameLst>
                                          <p:attrName>style.visibility</p:attrName>
                                        </p:attrNameLst>
                                      </p:cBhvr>
                                      <p:to>
                                        <p:strVal val="visible"/>
                                      </p:to>
                                    </p:set>
                                    <p:animEffect transition="in" filter="strips(downLeft)">
                                      <p:cBhvr>
                                        <p:cTn id="43" dur="500"/>
                                        <p:tgtEl>
                                          <p:spTgt spid="39944"/>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39948"/>
                                        </p:tgtEl>
                                        <p:attrNameLst>
                                          <p:attrName>style.visibility</p:attrName>
                                        </p:attrNameLst>
                                      </p:cBhvr>
                                      <p:to>
                                        <p:strVal val="visible"/>
                                      </p:to>
                                    </p:set>
                                    <p:animEffect transition="in" filter="strips(downLeft)">
                                      <p:cBhvr>
                                        <p:cTn id="48" dur="500"/>
                                        <p:tgtEl>
                                          <p:spTgt spid="3994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39945"/>
                                        </p:tgtEl>
                                        <p:attrNameLst>
                                          <p:attrName>style.visibility</p:attrName>
                                        </p:attrNameLst>
                                      </p:cBhvr>
                                      <p:to>
                                        <p:strVal val="visible"/>
                                      </p:to>
                                    </p:set>
                                    <p:animEffect transition="in" filter="strips(downLeft)">
                                      <p:cBhvr>
                                        <p:cTn id="53" dur="500"/>
                                        <p:tgtEl>
                                          <p:spTgt spid="39945"/>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39949"/>
                                        </p:tgtEl>
                                        <p:attrNameLst>
                                          <p:attrName>style.visibility</p:attrName>
                                        </p:attrNameLst>
                                      </p:cBhvr>
                                      <p:to>
                                        <p:strVal val="visible"/>
                                      </p:to>
                                    </p:set>
                                    <p:animEffect transition="in" filter="strips(downLeft)">
                                      <p:cBhvr>
                                        <p:cTn id="58" dur="500"/>
                                        <p:tgtEl>
                                          <p:spTgt spid="3994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9955"/>
                                        </p:tgtEl>
                                        <p:attrNameLst>
                                          <p:attrName>style.visibility</p:attrName>
                                        </p:attrNameLst>
                                      </p:cBhvr>
                                      <p:to>
                                        <p:strVal val="visible"/>
                                      </p:to>
                                    </p:set>
                                    <p:anim calcmode="lin" valueType="num">
                                      <p:cBhvr additive="base">
                                        <p:cTn id="63" dur="500" fill="hold"/>
                                        <p:tgtEl>
                                          <p:spTgt spid="39955"/>
                                        </p:tgtEl>
                                        <p:attrNameLst>
                                          <p:attrName>ppt_x</p:attrName>
                                        </p:attrNameLst>
                                      </p:cBhvr>
                                      <p:tavLst>
                                        <p:tav tm="0">
                                          <p:val>
                                            <p:strVal val="#ppt_x"/>
                                          </p:val>
                                        </p:tav>
                                        <p:tav tm="100000">
                                          <p:val>
                                            <p:strVal val="#ppt_x"/>
                                          </p:val>
                                        </p:tav>
                                      </p:tavLst>
                                    </p:anim>
                                    <p:anim calcmode="lin" valueType="num">
                                      <p:cBhvr additive="base">
                                        <p:cTn id="64" dur="500" fill="hold"/>
                                        <p:tgtEl>
                                          <p:spTgt spid="3995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39955"/>
                                        </p:tgtEl>
                                        <p:attrNameLst>
                                          <p:attrName>ppt_x</p:attrName>
                                        </p:attrNameLst>
                                      </p:cBhvr>
                                      <p:tavLst>
                                        <p:tav tm="0">
                                          <p:val>
                                            <p:strVal val="ppt_x"/>
                                          </p:val>
                                        </p:tav>
                                        <p:tav tm="100000">
                                          <p:val>
                                            <p:strVal val="ppt_x"/>
                                          </p:val>
                                        </p:tav>
                                      </p:tavLst>
                                    </p:anim>
                                    <p:anim calcmode="lin" valueType="num">
                                      <p:cBhvr additive="base">
                                        <p:cTn id="69" dur="500"/>
                                        <p:tgtEl>
                                          <p:spTgt spid="39955"/>
                                        </p:tgtEl>
                                        <p:attrNameLst>
                                          <p:attrName>ppt_y</p:attrName>
                                        </p:attrNameLst>
                                      </p:cBhvr>
                                      <p:tavLst>
                                        <p:tav tm="0">
                                          <p:val>
                                            <p:strVal val="ppt_y"/>
                                          </p:val>
                                        </p:tav>
                                        <p:tav tm="100000">
                                          <p:val>
                                            <p:strVal val="1+ppt_h/2"/>
                                          </p:val>
                                        </p:tav>
                                      </p:tavLst>
                                    </p:anim>
                                    <p:set>
                                      <p:cBhvr>
                                        <p:cTn id="70" dur="1" fill="hold">
                                          <p:stCondLst>
                                            <p:cond delay="499"/>
                                          </p:stCondLst>
                                        </p:cTn>
                                        <p:tgtEl>
                                          <p:spTgt spid="3995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39951"/>
                                        </p:tgtEl>
                                        <p:attrNameLst>
                                          <p:attrName>style.visibility</p:attrName>
                                        </p:attrNameLst>
                                      </p:cBhvr>
                                      <p:to>
                                        <p:strVal val="visible"/>
                                      </p:to>
                                    </p:set>
                                    <p:animEffect transition="in" filter="strips(downRight)">
                                      <p:cBhvr>
                                        <p:cTn id="75" dur="500"/>
                                        <p:tgtEl>
                                          <p:spTgt spid="39951"/>
                                        </p:tgtEl>
                                      </p:cBhvr>
                                    </p:animEffect>
                                  </p:childTnLst>
                                </p:cTn>
                              </p:par>
                              <p:par>
                                <p:cTn id="76" presetID="18" presetClass="entr" presetSubtype="6" fill="hold" grpId="0" nodeType="withEffect">
                                  <p:stCondLst>
                                    <p:cond delay="0"/>
                                  </p:stCondLst>
                                  <p:childTnLst>
                                    <p:set>
                                      <p:cBhvr>
                                        <p:cTn id="77" dur="1" fill="hold">
                                          <p:stCondLst>
                                            <p:cond delay="0"/>
                                          </p:stCondLst>
                                        </p:cTn>
                                        <p:tgtEl>
                                          <p:spTgt spid="39952"/>
                                        </p:tgtEl>
                                        <p:attrNameLst>
                                          <p:attrName>style.visibility</p:attrName>
                                        </p:attrNameLst>
                                      </p:cBhvr>
                                      <p:to>
                                        <p:strVal val="visible"/>
                                      </p:to>
                                    </p:set>
                                    <p:animEffect transition="in" filter="strips(downRight)">
                                      <p:cBhvr>
                                        <p:cTn id="78" dur="500"/>
                                        <p:tgtEl>
                                          <p:spTgt spid="39952"/>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12" fill="hold" grpId="0" nodeType="clickEffect">
                                  <p:stCondLst>
                                    <p:cond delay="0"/>
                                  </p:stCondLst>
                                  <p:childTnLst>
                                    <p:set>
                                      <p:cBhvr>
                                        <p:cTn id="82" dur="1" fill="hold">
                                          <p:stCondLst>
                                            <p:cond delay="0"/>
                                          </p:stCondLst>
                                        </p:cTn>
                                        <p:tgtEl>
                                          <p:spTgt spid="39953"/>
                                        </p:tgtEl>
                                        <p:attrNameLst>
                                          <p:attrName>style.visibility</p:attrName>
                                        </p:attrNameLst>
                                      </p:cBhvr>
                                      <p:to>
                                        <p:strVal val="visible"/>
                                      </p:to>
                                    </p:set>
                                    <p:animEffect transition="in" filter="strips(downLeft)">
                                      <p:cBhvr>
                                        <p:cTn id="83" dur="500"/>
                                        <p:tgtEl>
                                          <p:spTgt spid="39953"/>
                                        </p:tgtEl>
                                      </p:cBhvr>
                                    </p:animEffect>
                                  </p:childTnLst>
                                </p:cTn>
                              </p:par>
                              <p:par>
                                <p:cTn id="84" presetID="18" presetClass="entr" presetSubtype="12" fill="hold" grpId="0" nodeType="withEffect">
                                  <p:stCondLst>
                                    <p:cond delay="0"/>
                                  </p:stCondLst>
                                  <p:childTnLst>
                                    <p:set>
                                      <p:cBhvr>
                                        <p:cTn id="85" dur="1" fill="hold">
                                          <p:stCondLst>
                                            <p:cond delay="0"/>
                                          </p:stCondLst>
                                        </p:cTn>
                                        <p:tgtEl>
                                          <p:spTgt spid="39954"/>
                                        </p:tgtEl>
                                        <p:attrNameLst>
                                          <p:attrName>style.visibility</p:attrName>
                                        </p:attrNameLst>
                                      </p:cBhvr>
                                      <p:to>
                                        <p:strVal val="visible"/>
                                      </p:to>
                                    </p:set>
                                    <p:animEffect transition="in" filter="strips(downLeft)">
                                      <p:cBhvr>
                                        <p:cTn id="86" dur="500"/>
                                        <p:tgtEl>
                                          <p:spTgt spid="39954"/>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39951"/>
                                        </p:tgtEl>
                                        <p:attrNameLst>
                                          <p:attrName>ppt_x</p:attrName>
                                        </p:attrNameLst>
                                      </p:cBhvr>
                                      <p:tavLst>
                                        <p:tav tm="0">
                                          <p:val>
                                            <p:strVal val="ppt_x"/>
                                          </p:val>
                                        </p:tav>
                                        <p:tav tm="100000">
                                          <p:val>
                                            <p:strVal val="ppt_x"/>
                                          </p:val>
                                        </p:tav>
                                      </p:tavLst>
                                    </p:anim>
                                    <p:anim calcmode="lin" valueType="num">
                                      <p:cBhvr additive="base">
                                        <p:cTn id="91" dur="500"/>
                                        <p:tgtEl>
                                          <p:spTgt spid="39951"/>
                                        </p:tgtEl>
                                        <p:attrNameLst>
                                          <p:attrName>ppt_y</p:attrName>
                                        </p:attrNameLst>
                                      </p:cBhvr>
                                      <p:tavLst>
                                        <p:tav tm="0">
                                          <p:val>
                                            <p:strVal val="ppt_y"/>
                                          </p:val>
                                        </p:tav>
                                        <p:tav tm="100000">
                                          <p:val>
                                            <p:strVal val="1+ppt_h/2"/>
                                          </p:val>
                                        </p:tav>
                                      </p:tavLst>
                                    </p:anim>
                                    <p:set>
                                      <p:cBhvr>
                                        <p:cTn id="92" dur="1" fill="hold">
                                          <p:stCondLst>
                                            <p:cond delay="499"/>
                                          </p:stCondLst>
                                        </p:cTn>
                                        <p:tgtEl>
                                          <p:spTgt spid="39951"/>
                                        </p:tgtEl>
                                        <p:attrNameLst>
                                          <p:attrName>style.visibility</p:attrName>
                                        </p:attrNameLst>
                                      </p:cBhvr>
                                      <p:to>
                                        <p:strVal val="hidden"/>
                                      </p:to>
                                    </p:set>
                                  </p:childTnLst>
                                </p:cTn>
                              </p:par>
                              <p:par>
                                <p:cTn id="93" presetID="2" presetClass="exit" presetSubtype="4" fill="hold" grpId="1" nodeType="withEffect">
                                  <p:stCondLst>
                                    <p:cond delay="0"/>
                                  </p:stCondLst>
                                  <p:childTnLst>
                                    <p:anim calcmode="lin" valueType="num">
                                      <p:cBhvr additive="base">
                                        <p:cTn id="94" dur="500"/>
                                        <p:tgtEl>
                                          <p:spTgt spid="39952"/>
                                        </p:tgtEl>
                                        <p:attrNameLst>
                                          <p:attrName>ppt_x</p:attrName>
                                        </p:attrNameLst>
                                      </p:cBhvr>
                                      <p:tavLst>
                                        <p:tav tm="0">
                                          <p:val>
                                            <p:strVal val="ppt_x"/>
                                          </p:val>
                                        </p:tav>
                                        <p:tav tm="100000">
                                          <p:val>
                                            <p:strVal val="ppt_x"/>
                                          </p:val>
                                        </p:tav>
                                      </p:tavLst>
                                    </p:anim>
                                    <p:anim calcmode="lin" valueType="num">
                                      <p:cBhvr additive="base">
                                        <p:cTn id="95" dur="500"/>
                                        <p:tgtEl>
                                          <p:spTgt spid="39952"/>
                                        </p:tgtEl>
                                        <p:attrNameLst>
                                          <p:attrName>ppt_y</p:attrName>
                                        </p:attrNameLst>
                                      </p:cBhvr>
                                      <p:tavLst>
                                        <p:tav tm="0">
                                          <p:val>
                                            <p:strVal val="ppt_y"/>
                                          </p:val>
                                        </p:tav>
                                        <p:tav tm="100000">
                                          <p:val>
                                            <p:strVal val="1+ppt_h/2"/>
                                          </p:val>
                                        </p:tav>
                                      </p:tavLst>
                                    </p:anim>
                                    <p:set>
                                      <p:cBhvr>
                                        <p:cTn id="96" dur="1" fill="hold">
                                          <p:stCondLst>
                                            <p:cond delay="499"/>
                                          </p:stCondLst>
                                        </p:cTn>
                                        <p:tgtEl>
                                          <p:spTgt spid="39952"/>
                                        </p:tgtEl>
                                        <p:attrNameLst>
                                          <p:attrName>style.visibility</p:attrName>
                                        </p:attrNameLst>
                                      </p:cBhvr>
                                      <p:to>
                                        <p:strVal val="hidden"/>
                                      </p:to>
                                    </p:set>
                                  </p:childTnLst>
                                </p:cTn>
                              </p:par>
                              <p:par>
                                <p:cTn id="97" presetID="2" presetClass="exit" presetSubtype="4" fill="hold" grpId="1" nodeType="withEffect">
                                  <p:stCondLst>
                                    <p:cond delay="0"/>
                                  </p:stCondLst>
                                  <p:childTnLst>
                                    <p:anim calcmode="lin" valueType="num">
                                      <p:cBhvr additive="base">
                                        <p:cTn id="98" dur="500"/>
                                        <p:tgtEl>
                                          <p:spTgt spid="39953"/>
                                        </p:tgtEl>
                                        <p:attrNameLst>
                                          <p:attrName>ppt_x</p:attrName>
                                        </p:attrNameLst>
                                      </p:cBhvr>
                                      <p:tavLst>
                                        <p:tav tm="0">
                                          <p:val>
                                            <p:strVal val="ppt_x"/>
                                          </p:val>
                                        </p:tav>
                                        <p:tav tm="100000">
                                          <p:val>
                                            <p:strVal val="ppt_x"/>
                                          </p:val>
                                        </p:tav>
                                      </p:tavLst>
                                    </p:anim>
                                    <p:anim calcmode="lin" valueType="num">
                                      <p:cBhvr additive="base">
                                        <p:cTn id="99" dur="500"/>
                                        <p:tgtEl>
                                          <p:spTgt spid="39953"/>
                                        </p:tgtEl>
                                        <p:attrNameLst>
                                          <p:attrName>ppt_y</p:attrName>
                                        </p:attrNameLst>
                                      </p:cBhvr>
                                      <p:tavLst>
                                        <p:tav tm="0">
                                          <p:val>
                                            <p:strVal val="ppt_y"/>
                                          </p:val>
                                        </p:tav>
                                        <p:tav tm="100000">
                                          <p:val>
                                            <p:strVal val="1+ppt_h/2"/>
                                          </p:val>
                                        </p:tav>
                                      </p:tavLst>
                                    </p:anim>
                                    <p:set>
                                      <p:cBhvr>
                                        <p:cTn id="100" dur="1" fill="hold">
                                          <p:stCondLst>
                                            <p:cond delay="499"/>
                                          </p:stCondLst>
                                        </p:cTn>
                                        <p:tgtEl>
                                          <p:spTgt spid="39953"/>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39954"/>
                                        </p:tgtEl>
                                        <p:attrNameLst>
                                          <p:attrName>ppt_x</p:attrName>
                                        </p:attrNameLst>
                                      </p:cBhvr>
                                      <p:tavLst>
                                        <p:tav tm="0">
                                          <p:val>
                                            <p:strVal val="ppt_x"/>
                                          </p:val>
                                        </p:tav>
                                        <p:tav tm="100000">
                                          <p:val>
                                            <p:strVal val="ppt_x"/>
                                          </p:val>
                                        </p:tav>
                                      </p:tavLst>
                                    </p:anim>
                                    <p:anim calcmode="lin" valueType="num">
                                      <p:cBhvr additive="base">
                                        <p:cTn id="103" dur="500"/>
                                        <p:tgtEl>
                                          <p:spTgt spid="39954"/>
                                        </p:tgtEl>
                                        <p:attrNameLst>
                                          <p:attrName>ppt_y</p:attrName>
                                        </p:attrNameLst>
                                      </p:cBhvr>
                                      <p:tavLst>
                                        <p:tav tm="0">
                                          <p:val>
                                            <p:strVal val="ppt_y"/>
                                          </p:val>
                                        </p:tav>
                                        <p:tav tm="100000">
                                          <p:val>
                                            <p:strVal val="1+ppt_h/2"/>
                                          </p:val>
                                        </p:tav>
                                      </p:tavLst>
                                    </p:anim>
                                    <p:set>
                                      <p:cBhvr>
                                        <p:cTn id="104" dur="1" fill="hold">
                                          <p:stCondLst>
                                            <p:cond delay="499"/>
                                          </p:stCondLst>
                                        </p:cTn>
                                        <p:tgtEl>
                                          <p:spTgt spid="3995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9950"/>
                                        </p:tgtEl>
                                        <p:attrNameLst>
                                          <p:attrName>style.visibility</p:attrName>
                                        </p:attrNameLst>
                                      </p:cBhvr>
                                      <p:to>
                                        <p:strVal val="visible"/>
                                      </p:to>
                                    </p:set>
                                    <p:anim calcmode="lin" valueType="num">
                                      <p:cBhvr additive="base">
                                        <p:cTn id="109" dur="500" fill="hold"/>
                                        <p:tgtEl>
                                          <p:spTgt spid="39950"/>
                                        </p:tgtEl>
                                        <p:attrNameLst>
                                          <p:attrName>ppt_x</p:attrName>
                                        </p:attrNameLst>
                                      </p:cBhvr>
                                      <p:tavLst>
                                        <p:tav tm="0">
                                          <p:val>
                                            <p:strVal val="#ppt_x"/>
                                          </p:val>
                                        </p:tav>
                                        <p:tav tm="100000">
                                          <p:val>
                                            <p:strVal val="#ppt_x"/>
                                          </p:val>
                                        </p:tav>
                                      </p:tavLst>
                                    </p:anim>
                                    <p:anim calcmode="lin" valueType="num">
                                      <p:cBhvr additive="base">
                                        <p:cTn id="110" dur="500" fill="hold"/>
                                        <p:tgtEl>
                                          <p:spTgt spid="3995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1" presetClass="entr" presetSubtype="1" fill="hold" grpId="0" nodeType="clickEffect">
                                  <p:stCondLst>
                                    <p:cond delay="0"/>
                                  </p:stCondLst>
                                  <p:childTnLst>
                                    <p:set>
                                      <p:cBhvr>
                                        <p:cTn id="114" dur="1" fill="hold">
                                          <p:stCondLst>
                                            <p:cond delay="0"/>
                                          </p:stCondLst>
                                        </p:cTn>
                                        <p:tgtEl>
                                          <p:spTgt spid="39938"/>
                                        </p:tgtEl>
                                        <p:attrNameLst>
                                          <p:attrName>style.visibility</p:attrName>
                                        </p:attrNameLst>
                                      </p:cBhvr>
                                      <p:to>
                                        <p:strVal val="visible"/>
                                      </p:to>
                                    </p:set>
                                    <p:animEffect transition="in" filter="wheel(1)">
                                      <p:cBhvr>
                                        <p:cTn id="115" dur="10000"/>
                                        <p:tgtEl>
                                          <p:spTgt spid="39938"/>
                                        </p:tgtEl>
                                      </p:cBhvr>
                                    </p:animEffect>
                                  </p:childTnLst>
                                </p:cTn>
                              </p:par>
                              <p:par>
                                <p:cTn id="116" presetID="7" presetClass="emph" presetSubtype="2" fill="hold" nodeType="withEffect">
                                  <p:stCondLst>
                                    <p:cond delay="0"/>
                                  </p:stCondLst>
                                  <p:childTnLst>
                                    <p:animClr clrSpc="rgb" dir="cw">
                                      <p:cBhvr>
                                        <p:cTn id="117" dur="500" fill="hold"/>
                                        <p:tgtEl>
                                          <p:spTgt spid="39949"/>
                                        </p:tgtEl>
                                        <p:attrNameLst>
                                          <p:attrName>stroke.color</p:attrName>
                                        </p:attrNameLst>
                                      </p:cBhvr>
                                      <p:to>
                                        <a:srgbClr val="FF0000"/>
                                      </p:to>
                                    </p:animClr>
                                    <p:set>
                                      <p:cBhvr>
                                        <p:cTn id="118" dur="500" fill="hold"/>
                                        <p:tgtEl>
                                          <p:spTgt spid="39949"/>
                                        </p:tgtEl>
                                        <p:attrNameLst>
                                          <p:attrName>stroke.on</p:attrName>
                                        </p:attrNameLst>
                                      </p:cBhvr>
                                      <p:to>
                                        <p:strVal val="true"/>
                                      </p:to>
                                    </p:set>
                                  </p:childTnLst>
                                </p:cTn>
                              </p:par>
                              <p:par>
                                <p:cTn id="119" presetID="7" presetClass="emph" presetSubtype="2" fill="hold" nodeType="withEffect">
                                  <p:stCondLst>
                                    <p:cond delay="2500"/>
                                  </p:stCondLst>
                                  <p:childTnLst>
                                    <p:animClr clrSpc="rgb" dir="cw">
                                      <p:cBhvr>
                                        <p:cTn id="120" dur="500" fill="hold"/>
                                        <p:tgtEl>
                                          <p:spTgt spid="39949"/>
                                        </p:tgtEl>
                                        <p:attrNameLst>
                                          <p:attrName>stroke.color</p:attrName>
                                        </p:attrNameLst>
                                      </p:cBhvr>
                                      <p:to>
                                        <a:schemeClr val="accent2"/>
                                      </p:to>
                                    </p:animClr>
                                    <p:set>
                                      <p:cBhvr>
                                        <p:cTn id="121" dur="500" fill="hold"/>
                                        <p:tgtEl>
                                          <p:spTgt spid="39949"/>
                                        </p:tgtEl>
                                        <p:attrNameLst>
                                          <p:attrName>stroke.on</p:attrName>
                                        </p:attrNameLst>
                                      </p:cBhvr>
                                      <p:to>
                                        <p:strVal val="true"/>
                                      </p:to>
                                    </p:set>
                                  </p:childTnLst>
                                </p:cTn>
                              </p:par>
                              <p:par>
                                <p:cTn id="122" presetID="7" presetClass="emph" presetSubtype="2" fill="hold" nodeType="withEffect">
                                  <p:stCondLst>
                                    <p:cond delay="2500"/>
                                  </p:stCondLst>
                                  <p:childTnLst>
                                    <p:animClr clrSpc="rgb" dir="cw">
                                      <p:cBhvr>
                                        <p:cTn id="123" dur="500" fill="hold"/>
                                        <p:tgtEl>
                                          <p:spTgt spid="39948"/>
                                        </p:tgtEl>
                                        <p:attrNameLst>
                                          <p:attrName>stroke.color</p:attrName>
                                        </p:attrNameLst>
                                      </p:cBhvr>
                                      <p:to>
                                        <a:srgbClr val="FF0000"/>
                                      </p:to>
                                    </p:animClr>
                                    <p:set>
                                      <p:cBhvr>
                                        <p:cTn id="124" dur="500" fill="hold"/>
                                        <p:tgtEl>
                                          <p:spTgt spid="39948"/>
                                        </p:tgtEl>
                                        <p:attrNameLst>
                                          <p:attrName>stroke.on</p:attrName>
                                        </p:attrNameLst>
                                      </p:cBhvr>
                                      <p:to>
                                        <p:strVal val="true"/>
                                      </p:to>
                                    </p:set>
                                  </p:childTnLst>
                                </p:cTn>
                              </p:par>
                              <p:par>
                                <p:cTn id="125" presetID="7" presetClass="emph" presetSubtype="2" fill="hold" nodeType="withEffect">
                                  <p:stCondLst>
                                    <p:cond delay="5000"/>
                                  </p:stCondLst>
                                  <p:childTnLst>
                                    <p:animClr clrSpc="rgb" dir="cw">
                                      <p:cBhvr>
                                        <p:cTn id="126" dur="500" fill="hold"/>
                                        <p:tgtEl>
                                          <p:spTgt spid="39948"/>
                                        </p:tgtEl>
                                        <p:attrNameLst>
                                          <p:attrName>stroke.color</p:attrName>
                                        </p:attrNameLst>
                                      </p:cBhvr>
                                      <p:to>
                                        <a:schemeClr val="accent2"/>
                                      </p:to>
                                    </p:animClr>
                                    <p:set>
                                      <p:cBhvr>
                                        <p:cTn id="127" dur="500" fill="hold"/>
                                        <p:tgtEl>
                                          <p:spTgt spid="39948"/>
                                        </p:tgtEl>
                                        <p:attrNameLst>
                                          <p:attrName>stroke.on</p:attrName>
                                        </p:attrNameLst>
                                      </p:cBhvr>
                                      <p:to>
                                        <p:strVal val="true"/>
                                      </p:to>
                                    </p:set>
                                  </p:childTnLst>
                                </p:cTn>
                              </p:par>
                              <p:par>
                                <p:cTn id="128" presetID="7" presetClass="emph" presetSubtype="2" fill="hold" nodeType="withEffect">
                                  <p:stCondLst>
                                    <p:cond delay="5000"/>
                                  </p:stCondLst>
                                  <p:childTnLst>
                                    <p:animClr clrSpc="rgb" dir="cw">
                                      <p:cBhvr>
                                        <p:cTn id="129" dur="500" fill="hold"/>
                                        <p:tgtEl>
                                          <p:spTgt spid="39947"/>
                                        </p:tgtEl>
                                        <p:attrNameLst>
                                          <p:attrName>stroke.color</p:attrName>
                                        </p:attrNameLst>
                                      </p:cBhvr>
                                      <p:to>
                                        <a:srgbClr val="FF0000"/>
                                      </p:to>
                                    </p:animClr>
                                    <p:set>
                                      <p:cBhvr>
                                        <p:cTn id="130" dur="500" fill="hold"/>
                                        <p:tgtEl>
                                          <p:spTgt spid="39947"/>
                                        </p:tgtEl>
                                        <p:attrNameLst>
                                          <p:attrName>stroke.on</p:attrName>
                                        </p:attrNameLst>
                                      </p:cBhvr>
                                      <p:to>
                                        <p:strVal val="true"/>
                                      </p:to>
                                    </p:set>
                                  </p:childTnLst>
                                </p:cTn>
                              </p:par>
                              <p:par>
                                <p:cTn id="131" presetID="7" presetClass="emph" presetSubtype="2" fill="hold" nodeType="withEffect">
                                  <p:stCondLst>
                                    <p:cond delay="7500"/>
                                  </p:stCondLst>
                                  <p:childTnLst>
                                    <p:animClr clrSpc="rgb" dir="cw">
                                      <p:cBhvr>
                                        <p:cTn id="132" dur="500" fill="hold"/>
                                        <p:tgtEl>
                                          <p:spTgt spid="39947"/>
                                        </p:tgtEl>
                                        <p:attrNameLst>
                                          <p:attrName>stroke.color</p:attrName>
                                        </p:attrNameLst>
                                      </p:cBhvr>
                                      <p:to>
                                        <a:schemeClr val="accent2"/>
                                      </p:to>
                                    </p:animClr>
                                    <p:set>
                                      <p:cBhvr>
                                        <p:cTn id="133" dur="500" fill="hold"/>
                                        <p:tgtEl>
                                          <p:spTgt spid="39947"/>
                                        </p:tgtEl>
                                        <p:attrNameLst>
                                          <p:attrName>stroke.on</p:attrName>
                                        </p:attrNameLst>
                                      </p:cBhvr>
                                      <p:to>
                                        <p:strVal val="true"/>
                                      </p:to>
                                    </p:set>
                                  </p:childTnLst>
                                </p:cTn>
                              </p:par>
                              <p:par>
                                <p:cTn id="134" presetID="7" presetClass="emph" presetSubtype="2" fill="hold" nodeType="withEffect">
                                  <p:stCondLst>
                                    <p:cond delay="7500"/>
                                  </p:stCondLst>
                                  <p:childTnLst>
                                    <p:animClr clrSpc="rgb" dir="cw">
                                      <p:cBhvr>
                                        <p:cTn id="135" dur="500" fill="hold"/>
                                        <p:tgtEl>
                                          <p:spTgt spid="39946"/>
                                        </p:tgtEl>
                                        <p:attrNameLst>
                                          <p:attrName>stroke.color</p:attrName>
                                        </p:attrNameLst>
                                      </p:cBhvr>
                                      <p:to>
                                        <a:srgbClr val="FF0000"/>
                                      </p:to>
                                    </p:animClr>
                                    <p:set>
                                      <p:cBhvr>
                                        <p:cTn id="136" dur="500" fill="hold"/>
                                        <p:tgtEl>
                                          <p:spTgt spid="39946"/>
                                        </p:tgtEl>
                                        <p:attrNameLst>
                                          <p:attrName>stroke.on</p:attrName>
                                        </p:attrNameLst>
                                      </p:cBhvr>
                                      <p:to>
                                        <p:strVal val="true"/>
                                      </p:to>
                                    </p:set>
                                  </p:childTnLst>
                                </p:cTn>
                              </p:par>
                              <p:par>
                                <p:cTn id="137" presetID="7" presetClass="emph" presetSubtype="2" fill="hold" nodeType="withEffect">
                                  <p:stCondLst>
                                    <p:cond delay="10000"/>
                                  </p:stCondLst>
                                  <p:childTnLst>
                                    <p:animClr clrSpc="rgb" dir="cw">
                                      <p:cBhvr>
                                        <p:cTn id="138" dur="500" fill="hold"/>
                                        <p:tgtEl>
                                          <p:spTgt spid="39946"/>
                                        </p:tgtEl>
                                        <p:attrNameLst>
                                          <p:attrName>stroke.color</p:attrName>
                                        </p:attrNameLst>
                                      </p:cBhvr>
                                      <p:to>
                                        <a:schemeClr val="accent2"/>
                                      </p:to>
                                    </p:animClr>
                                    <p:set>
                                      <p:cBhvr>
                                        <p:cTn id="139" dur="500" fill="hold"/>
                                        <p:tgtEl>
                                          <p:spTgt spid="399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9950" grpId="0"/>
      <p:bldP spid="39951" grpId="0" animBg="1"/>
      <p:bldP spid="39951" grpId="1" animBg="1"/>
      <p:bldP spid="39952" grpId="0"/>
      <p:bldP spid="39952" grpId="1"/>
      <p:bldP spid="39953" grpId="0" animBg="1"/>
      <p:bldP spid="39953" grpId="1" animBg="1"/>
      <p:bldP spid="39954" grpId="0"/>
      <p:bldP spid="3995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5230E35-6E94-4B94-AB68-5D583BD0DC5F}"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FE707617-1EE2-436F-ACC4-AD4CAB36D05D}" type="slidenum">
              <a:rPr lang="en-US" altLang="zh-CN"/>
              <a:pPr/>
              <a:t>44</a:t>
            </a:fld>
            <a:endParaRPr lang="en-US" altLang="zh-CN"/>
          </a:p>
        </p:txBody>
      </p:sp>
      <p:sp>
        <p:nvSpPr>
          <p:cNvPr id="41986" name="Rectangle 2"/>
          <p:cNvSpPr>
            <a:spLocks noGrp="1" noChangeArrowheads="1"/>
          </p:cNvSpPr>
          <p:nvPr>
            <p:ph type="title"/>
          </p:nvPr>
        </p:nvSpPr>
        <p:spPr/>
        <p:txBody>
          <a:bodyPr/>
          <a:lstStyle/>
          <a:p>
            <a:r>
              <a:rPr lang="en-US" altLang="zh-CN"/>
              <a:t>1.1 </a:t>
            </a:r>
            <a:r>
              <a:rPr lang="zh-CN" altLang="en-US"/>
              <a:t>计算机软件概述</a:t>
            </a:r>
          </a:p>
        </p:txBody>
      </p:sp>
      <p:sp>
        <p:nvSpPr>
          <p:cNvPr id="41987" name="Rectangle 3"/>
          <p:cNvSpPr>
            <a:spLocks noGrp="1" noChangeArrowheads="1"/>
          </p:cNvSpPr>
          <p:nvPr>
            <p:ph type="body" idx="1"/>
          </p:nvPr>
        </p:nvSpPr>
        <p:spPr>
          <a:xfrm>
            <a:off x="468313" y="1052513"/>
            <a:ext cx="8229600" cy="5805487"/>
          </a:xfrm>
        </p:spPr>
        <p:txBody>
          <a:bodyPr/>
          <a:lstStyle/>
          <a:p>
            <a:r>
              <a:rPr lang="en-US" altLang="zh-CN" u="sng">
                <a:solidFill>
                  <a:srgbClr val="CC0000"/>
                </a:solidFill>
              </a:rPr>
              <a:t>1.1.4 </a:t>
            </a:r>
            <a:r>
              <a:rPr lang="zh-CN" altLang="en-US" u="sng">
                <a:solidFill>
                  <a:srgbClr val="CC0000"/>
                </a:solidFill>
              </a:rPr>
              <a:t>软件分类</a:t>
            </a:r>
          </a:p>
          <a:p>
            <a:pPr lvl="1"/>
            <a:r>
              <a:rPr lang="zh-CN" altLang="en-US">
                <a:solidFill>
                  <a:srgbClr val="CC0000"/>
                </a:solidFill>
              </a:rPr>
              <a:t>实时处理</a:t>
            </a:r>
          </a:p>
          <a:p>
            <a:pPr lvl="1"/>
            <a:endParaRPr lang="zh-CN" altLang="en-US">
              <a:solidFill>
                <a:srgbClr val="CC0000"/>
              </a:solidFill>
            </a:endParaRPr>
          </a:p>
          <a:p>
            <a:pPr lvl="1"/>
            <a:endParaRPr lang="zh-CN" altLang="en-US">
              <a:solidFill>
                <a:srgbClr val="CC0000"/>
              </a:solidFill>
            </a:endParaRPr>
          </a:p>
          <a:p>
            <a:pPr lvl="1"/>
            <a:endParaRPr lang="zh-CN" altLang="en-US">
              <a:solidFill>
                <a:srgbClr val="CC0000"/>
              </a:solidFill>
            </a:endParaRPr>
          </a:p>
          <a:p>
            <a:pPr lvl="1"/>
            <a:r>
              <a:rPr lang="zh-CN" altLang="en-US">
                <a:solidFill>
                  <a:schemeClr val="accent2"/>
                </a:solidFill>
              </a:rPr>
              <a:t>应用领域：</a:t>
            </a:r>
          </a:p>
          <a:p>
            <a:pPr lvl="2"/>
            <a:r>
              <a:rPr lang="zh-CN" altLang="en-US"/>
              <a:t>工业控制、医疗器材、军事</a:t>
            </a:r>
            <a:r>
              <a:rPr lang="zh-CN" altLang="en-US" sz="2000"/>
              <a:t> </a:t>
            </a:r>
          </a:p>
          <a:p>
            <a:pPr lvl="1"/>
            <a:r>
              <a:rPr lang="zh-CN" altLang="en-US">
                <a:solidFill>
                  <a:schemeClr val="accent2"/>
                </a:solidFill>
              </a:rPr>
              <a:t>常用系统</a:t>
            </a:r>
          </a:p>
          <a:p>
            <a:pPr lvl="2"/>
            <a:r>
              <a:rPr lang="en-US" altLang="zh-CN">
                <a:solidFill>
                  <a:srgbClr val="CC0000"/>
                </a:solidFill>
              </a:rPr>
              <a:t>QNX</a:t>
            </a:r>
            <a:r>
              <a:rPr lang="zh-CN" altLang="en-US">
                <a:solidFill>
                  <a:srgbClr val="CC0000"/>
                </a:solidFill>
              </a:rPr>
              <a:t>：嵌入式</a:t>
            </a:r>
            <a:r>
              <a:rPr lang="zh-CN" altLang="en-US"/>
              <a:t>、可规模扩展的</a:t>
            </a:r>
            <a:r>
              <a:rPr lang="zh-CN" altLang="en-US">
                <a:solidFill>
                  <a:srgbClr val="CC0000"/>
                </a:solidFill>
              </a:rPr>
              <a:t>实时</a:t>
            </a:r>
            <a:r>
              <a:rPr lang="zh-CN" altLang="en-US"/>
              <a:t>操作系统</a:t>
            </a:r>
          </a:p>
          <a:p>
            <a:pPr lvl="2"/>
            <a:r>
              <a:rPr lang="en-US" altLang="zh-CN">
                <a:solidFill>
                  <a:srgbClr val="CC0000"/>
                </a:solidFill>
              </a:rPr>
              <a:t>VxWorks</a:t>
            </a:r>
            <a:r>
              <a:rPr lang="zh-CN" altLang="en-US">
                <a:solidFill>
                  <a:srgbClr val="CC0000"/>
                </a:solidFill>
              </a:rPr>
              <a:t>：</a:t>
            </a:r>
            <a:r>
              <a:rPr lang="en-US" altLang="zh-CN"/>
              <a:t>WindRiver</a:t>
            </a:r>
            <a:r>
              <a:rPr lang="zh-CN" altLang="en-US"/>
              <a:t>公司于</a:t>
            </a:r>
            <a:r>
              <a:rPr lang="en-US" altLang="zh-CN"/>
              <a:t>1983</a:t>
            </a:r>
            <a:r>
              <a:rPr lang="zh-CN" altLang="en-US"/>
              <a:t>年设计开发的一种</a:t>
            </a:r>
            <a:r>
              <a:rPr lang="zh-CN" altLang="en-US">
                <a:solidFill>
                  <a:srgbClr val="CC0000"/>
                </a:solidFill>
              </a:rPr>
              <a:t>嵌入式</a:t>
            </a:r>
            <a:r>
              <a:rPr lang="zh-CN" altLang="en-US"/>
              <a:t>、</a:t>
            </a:r>
            <a:r>
              <a:rPr lang="zh-CN" altLang="en-US">
                <a:solidFill>
                  <a:srgbClr val="CC0000"/>
                </a:solidFill>
              </a:rPr>
              <a:t>实时</a:t>
            </a:r>
            <a:r>
              <a:rPr lang="zh-CN" altLang="en-US"/>
              <a:t>操作系统（</a:t>
            </a:r>
            <a:r>
              <a:rPr lang="en-US" altLang="zh-CN"/>
              <a:t>RTOS</a:t>
            </a:r>
            <a:r>
              <a:rPr lang="zh-CN" altLang="en-US"/>
              <a:t>）</a:t>
            </a:r>
          </a:p>
          <a:p>
            <a:pPr lvl="3"/>
            <a:r>
              <a:rPr lang="en-US" altLang="zh-CN"/>
              <a:t>F-16</a:t>
            </a:r>
            <a:r>
              <a:rPr lang="zh-CN" altLang="en-US"/>
              <a:t>、</a:t>
            </a:r>
            <a:r>
              <a:rPr lang="en-US" altLang="zh-CN"/>
              <a:t>FA-18 </a:t>
            </a:r>
            <a:r>
              <a:rPr lang="zh-CN" altLang="en-US"/>
              <a:t>、</a:t>
            </a:r>
            <a:r>
              <a:rPr lang="en-US" altLang="zh-CN"/>
              <a:t>B-2 </a:t>
            </a:r>
            <a:r>
              <a:rPr lang="zh-CN" altLang="en-US"/>
              <a:t>和爱国者导弹</a:t>
            </a:r>
          </a:p>
        </p:txBody>
      </p:sp>
      <p:sp>
        <p:nvSpPr>
          <p:cNvPr id="41988" name="Rectangle 4"/>
          <p:cNvSpPr>
            <a:spLocks noChangeArrowheads="1"/>
          </p:cNvSpPr>
          <p:nvPr/>
        </p:nvSpPr>
        <p:spPr bwMode="auto">
          <a:xfrm>
            <a:off x="990600" y="2133600"/>
            <a:ext cx="7696200" cy="12954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sz="2400"/>
              <a:t>“</a:t>
            </a:r>
            <a:r>
              <a:rPr kumimoji="1" lang="zh-CN" altLang="en-US" sz="2400">
                <a:solidFill>
                  <a:srgbClr val="CC0000"/>
                </a:solidFill>
              </a:rPr>
              <a:t>实时性</a:t>
            </a:r>
            <a:r>
              <a:rPr kumimoji="1" lang="zh-CN" altLang="en-US" sz="2400"/>
              <a:t>”所指的通常是特定操作所消耗的</a:t>
            </a:r>
            <a:r>
              <a:rPr kumimoji="1" lang="zh-CN" altLang="en-US" sz="2400">
                <a:solidFill>
                  <a:srgbClr val="CC0000"/>
                </a:solidFill>
              </a:rPr>
              <a:t>时间</a:t>
            </a:r>
          </a:p>
          <a:p>
            <a:pPr algn="ctr">
              <a:spcBef>
                <a:spcPct val="0"/>
              </a:spcBef>
              <a:buClrTx/>
              <a:buSzTx/>
              <a:buFontTx/>
              <a:buNone/>
            </a:pPr>
            <a:r>
              <a:rPr kumimoji="1" lang="zh-CN" altLang="en-US" sz="2400"/>
              <a:t>（以及</a:t>
            </a:r>
            <a:r>
              <a:rPr kumimoji="1" lang="zh-CN" altLang="en-US" sz="2400">
                <a:solidFill>
                  <a:srgbClr val="CC0000"/>
                </a:solidFill>
              </a:rPr>
              <a:t>空间</a:t>
            </a:r>
            <a:r>
              <a:rPr kumimoji="1" lang="zh-CN" altLang="en-US" sz="2400"/>
              <a:t>）的</a:t>
            </a:r>
            <a:r>
              <a:rPr kumimoji="1" lang="zh-CN" altLang="en-US" sz="2400">
                <a:solidFill>
                  <a:srgbClr val="CC0000"/>
                </a:solidFill>
              </a:rPr>
              <a:t>上限是可预知的</a:t>
            </a:r>
            <a:r>
              <a:rPr kumimoji="1" lang="zh-CN" altLang="en-US" sz="24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1987">
                                            <p:txEl>
                                              <p:pRg st="5" end="5"/>
                                            </p:txEl>
                                          </p:spTgt>
                                        </p:tgtEl>
                                        <p:attrNameLst>
                                          <p:attrName>style.visibility</p:attrName>
                                        </p:attrNameLst>
                                      </p:cBhvr>
                                      <p:to>
                                        <p:strVal val="visible"/>
                                      </p:to>
                                    </p:set>
                                    <p:animEffect transition="in" filter="strips(downRight)">
                                      <p:cBhvr>
                                        <p:cTn id="7" dur="500"/>
                                        <p:tgtEl>
                                          <p:spTgt spid="4198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1987">
                                            <p:txEl>
                                              <p:pRg st="6" end="6"/>
                                            </p:txEl>
                                          </p:spTgt>
                                        </p:tgtEl>
                                        <p:attrNameLst>
                                          <p:attrName>style.visibility</p:attrName>
                                        </p:attrNameLst>
                                      </p:cBhvr>
                                      <p:to>
                                        <p:strVal val="visible"/>
                                      </p:to>
                                    </p:set>
                                    <p:animEffect transition="in" filter="strips(downRight)">
                                      <p:cBhvr>
                                        <p:cTn id="12" dur="500"/>
                                        <p:tgtEl>
                                          <p:spTgt spid="4198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988"/>
                                        </p:tgtEl>
                                        <p:attrNameLst>
                                          <p:attrName>style.visibility</p:attrName>
                                        </p:attrNameLst>
                                      </p:cBhvr>
                                      <p:to>
                                        <p:strVal val="visible"/>
                                      </p:to>
                                    </p:set>
                                    <p:anim calcmode="lin" valueType="num">
                                      <p:cBhvr additive="base">
                                        <p:cTn id="17" dur="500" fill="hold"/>
                                        <p:tgtEl>
                                          <p:spTgt spid="41988"/>
                                        </p:tgtEl>
                                        <p:attrNameLst>
                                          <p:attrName>ppt_x</p:attrName>
                                        </p:attrNameLst>
                                      </p:cBhvr>
                                      <p:tavLst>
                                        <p:tav tm="0">
                                          <p:val>
                                            <p:strVal val="#ppt_x"/>
                                          </p:val>
                                        </p:tav>
                                        <p:tav tm="100000">
                                          <p:val>
                                            <p:strVal val="#ppt_x"/>
                                          </p:val>
                                        </p:tav>
                                      </p:tavLst>
                                    </p:anim>
                                    <p:anim calcmode="lin" valueType="num">
                                      <p:cBhvr additive="base">
                                        <p:cTn id="18" dur="500" fill="hold"/>
                                        <p:tgtEl>
                                          <p:spTgt spid="4198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41987">
                                            <p:txEl>
                                              <p:pRg st="7" end="7"/>
                                            </p:txEl>
                                          </p:spTgt>
                                        </p:tgtEl>
                                        <p:attrNameLst>
                                          <p:attrName>style.visibility</p:attrName>
                                        </p:attrNameLst>
                                      </p:cBhvr>
                                      <p:to>
                                        <p:strVal val="visible"/>
                                      </p:to>
                                    </p:set>
                                    <p:animEffect transition="in" filter="strips(downRight)">
                                      <p:cBhvr>
                                        <p:cTn id="23" dur="500"/>
                                        <p:tgtEl>
                                          <p:spTgt spid="41987">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41987">
                                            <p:txEl>
                                              <p:pRg st="8" end="8"/>
                                            </p:txEl>
                                          </p:spTgt>
                                        </p:tgtEl>
                                        <p:attrNameLst>
                                          <p:attrName>style.visibility</p:attrName>
                                        </p:attrNameLst>
                                      </p:cBhvr>
                                      <p:to>
                                        <p:strVal val="visible"/>
                                      </p:to>
                                    </p:set>
                                    <p:animEffect transition="in" filter="strips(downRight)">
                                      <p:cBhvr>
                                        <p:cTn id="28" dur="500"/>
                                        <p:tgtEl>
                                          <p:spTgt spid="4198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1987">
                                            <p:txEl>
                                              <p:pRg st="9" end="9"/>
                                            </p:txEl>
                                          </p:spTgt>
                                        </p:tgtEl>
                                        <p:attrNameLst>
                                          <p:attrName>style.visibility</p:attrName>
                                        </p:attrNameLst>
                                      </p:cBhvr>
                                      <p:to>
                                        <p:strVal val="visible"/>
                                      </p:to>
                                    </p:set>
                                    <p:animEffect transition="in" filter="strips(downRight)">
                                      <p:cBhvr>
                                        <p:cTn id="33" dur="500"/>
                                        <p:tgtEl>
                                          <p:spTgt spid="41987">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41987">
                                            <p:txEl>
                                              <p:pRg st="10" end="10"/>
                                            </p:txEl>
                                          </p:spTgt>
                                        </p:tgtEl>
                                        <p:attrNameLst>
                                          <p:attrName>style.visibility</p:attrName>
                                        </p:attrNameLst>
                                      </p:cBhvr>
                                      <p:to>
                                        <p:strVal val="visible"/>
                                      </p:to>
                                    </p:set>
                                    <p:animEffect transition="in" filter="strips(downRight)">
                                      <p:cBhvr>
                                        <p:cTn id="38" dur="500"/>
                                        <p:tgtEl>
                                          <p:spTgt spid="419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F330FF10-937E-4856-896F-078E5973DE66}"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90A4BE1C-401B-4F92-97F9-AE3CD1BCFE3C}" type="slidenum">
              <a:rPr lang="en-US" altLang="zh-CN"/>
              <a:pPr/>
              <a:t>45</a:t>
            </a:fld>
            <a:endParaRPr lang="en-US" altLang="zh-CN"/>
          </a:p>
        </p:txBody>
      </p:sp>
      <p:sp>
        <p:nvSpPr>
          <p:cNvPr id="43010" name="Rectangle 2"/>
          <p:cNvSpPr>
            <a:spLocks noGrp="1" noChangeArrowheads="1"/>
          </p:cNvSpPr>
          <p:nvPr>
            <p:ph type="title"/>
          </p:nvPr>
        </p:nvSpPr>
        <p:spPr/>
        <p:txBody>
          <a:bodyPr/>
          <a:lstStyle/>
          <a:p>
            <a:r>
              <a:rPr lang="en-US" altLang="zh-CN" dirty="0"/>
              <a:t>1.1 </a:t>
            </a:r>
            <a:r>
              <a:rPr lang="zh-CN" altLang="en-US" dirty="0"/>
              <a:t>计算机软件概述</a:t>
            </a:r>
          </a:p>
        </p:txBody>
      </p:sp>
      <p:sp>
        <p:nvSpPr>
          <p:cNvPr id="43011"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p>
        </p:txBody>
      </p:sp>
      <p:sp>
        <p:nvSpPr>
          <p:cNvPr id="43012"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工</a:t>
            </a:r>
          </a:p>
          <a:p>
            <a:pPr algn="ctr">
              <a:spcBef>
                <a:spcPct val="0"/>
              </a:spcBef>
              <a:buClrTx/>
              <a:buSzTx/>
              <a:buFontTx/>
              <a:buNone/>
            </a:pPr>
            <a:r>
              <a:rPr lang="zh-CN" altLang="en-US" sz="2400"/>
              <a:t>作</a:t>
            </a:r>
          </a:p>
          <a:p>
            <a:pPr algn="ctr">
              <a:spcBef>
                <a:spcPct val="0"/>
              </a:spcBef>
              <a:buClrTx/>
              <a:buSzTx/>
              <a:buFontTx/>
              <a:buNone/>
            </a:pPr>
            <a:r>
              <a:rPr lang="zh-CN" altLang="en-US" sz="2400"/>
              <a:t>方</a:t>
            </a:r>
          </a:p>
          <a:p>
            <a:pPr algn="ctr">
              <a:spcBef>
                <a:spcPct val="0"/>
              </a:spcBef>
              <a:buClrTx/>
              <a:buSzTx/>
              <a:buFontTx/>
              <a:buNone/>
            </a:pPr>
            <a:r>
              <a:rPr lang="zh-CN" altLang="en-US" sz="2400"/>
              <a:t>式</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43013" name="AutoShape 5"/>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分时处理</a:t>
            </a:r>
          </a:p>
        </p:txBody>
      </p:sp>
      <p:sp>
        <p:nvSpPr>
          <p:cNvPr id="43014" name="AutoShape 6"/>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实时处理</a:t>
            </a:r>
          </a:p>
        </p:txBody>
      </p:sp>
      <p:sp>
        <p:nvSpPr>
          <p:cNvPr id="43015" name="AutoShape 7"/>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批处理</a:t>
            </a:r>
          </a:p>
        </p:txBody>
      </p:sp>
      <p:sp>
        <p:nvSpPr>
          <p:cNvPr id="43016" name="AutoShape 8"/>
          <p:cNvSpPr>
            <a:spLocks noChangeArrowheads="1"/>
          </p:cNvSpPr>
          <p:nvPr/>
        </p:nvSpPr>
        <p:spPr bwMode="auto">
          <a:xfrm>
            <a:off x="1295400" y="3886200"/>
            <a:ext cx="2209800" cy="6858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交互式处理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6"/>
                                        </p:tgtEl>
                                        <p:attrNameLst>
                                          <p:attrName>style.visibility</p:attrName>
                                        </p:attrNameLst>
                                      </p:cBhvr>
                                      <p:to>
                                        <p:strVal val="visible"/>
                                      </p:to>
                                    </p:set>
                                    <p:anim calcmode="lin" valueType="num">
                                      <p:cBhvr additive="base">
                                        <p:cTn id="7" dur="500" fill="hold"/>
                                        <p:tgtEl>
                                          <p:spTgt spid="43016"/>
                                        </p:tgtEl>
                                        <p:attrNameLst>
                                          <p:attrName>ppt_x</p:attrName>
                                        </p:attrNameLst>
                                      </p:cBhvr>
                                      <p:tavLst>
                                        <p:tav tm="0">
                                          <p:val>
                                            <p:strVal val="#ppt_x"/>
                                          </p:val>
                                        </p:tav>
                                        <p:tav tm="100000">
                                          <p:val>
                                            <p:strVal val="#ppt_x"/>
                                          </p:val>
                                        </p:tav>
                                      </p:tavLst>
                                    </p:anim>
                                    <p:anim calcmode="lin" valueType="num">
                                      <p:cBhvr additive="base">
                                        <p:cTn id="8"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计算机软件概述</a:t>
            </a:r>
          </a:p>
        </p:txBody>
      </p:sp>
      <p:sp>
        <p:nvSpPr>
          <p:cNvPr id="3" name="内容占位符 2"/>
          <p:cNvSpPr>
            <a:spLocks noGrp="1"/>
          </p:cNvSpPr>
          <p:nvPr>
            <p:ph idx="1"/>
          </p:nvPr>
        </p:nvSpPr>
        <p:spPr/>
        <p:txBody>
          <a:bodyPr/>
          <a:lstStyle/>
          <a:p>
            <a:r>
              <a:rPr lang="en-US" altLang="zh-CN" dirty="0">
                <a:solidFill>
                  <a:srgbClr val="FF0000"/>
                </a:solidFill>
              </a:rPr>
              <a:t>1973</a:t>
            </a:r>
            <a:r>
              <a:rPr lang="en-US" altLang="zh-CN" dirty="0"/>
              <a:t> </a:t>
            </a:r>
            <a:r>
              <a:rPr lang="zh-CN" altLang="en-US" dirty="0"/>
              <a:t>年</a:t>
            </a:r>
            <a:r>
              <a:rPr lang="zh-CN" altLang="en-US" dirty="0" smtClean="0"/>
              <a:t>，</a:t>
            </a:r>
            <a:r>
              <a:rPr lang="zh-CN" altLang="en-US" dirty="0">
                <a:solidFill>
                  <a:srgbClr val="FF0000"/>
                </a:solidFill>
              </a:rPr>
              <a:t>施乐</a:t>
            </a:r>
            <a:r>
              <a:rPr lang="zh-CN" altLang="en-US" dirty="0" smtClean="0"/>
              <a:t>开发</a:t>
            </a:r>
            <a:r>
              <a:rPr lang="zh-CN" altLang="en-US" dirty="0"/>
              <a:t>出 </a:t>
            </a:r>
            <a:r>
              <a:rPr lang="en-US" altLang="zh-CN" dirty="0">
                <a:solidFill>
                  <a:srgbClr val="FF0000"/>
                </a:solidFill>
              </a:rPr>
              <a:t>Xerox</a:t>
            </a:r>
            <a:r>
              <a:rPr lang="en-US" altLang="zh-CN" dirty="0"/>
              <a:t> Alto</a:t>
            </a:r>
            <a:r>
              <a:rPr lang="zh-CN" altLang="en-US" dirty="0"/>
              <a:t>，一个非常接近现代“个人工作站”和“个人电脑”的产品，它第一个使用了</a:t>
            </a:r>
            <a:r>
              <a:rPr lang="zh-CN" altLang="en-US" dirty="0">
                <a:solidFill>
                  <a:srgbClr val="FF0000"/>
                </a:solidFill>
              </a:rPr>
              <a:t>鼠标</a:t>
            </a:r>
            <a:r>
              <a:rPr lang="zh-CN" altLang="en-US" dirty="0"/>
              <a:t>，第一个具备</a:t>
            </a:r>
            <a:r>
              <a:rPr lang="zh-CN" altLang="en-US" dirty="0">
                <a:solidFill>
                  <a:srgbClr val="FF0000"/>
                </a:solidFill>
              </a:rPr>
              <a:t>以太网接口</a:t>
            </a:r>
            <a:r>
              <a:rPr lang="zh-CN" altLang="en-US" dirty="0"/>
              <a:t>，第一个位图（</a:t>
            </a:r>
            <a:r>
              <a:rPr lang="en-US" altLang="zh-CN" dirty="0"/>
              <a:t>Bit-mapped</a:t>
            </a:r>
            <a:r>
              <a:rPr lang="zh-CN" altLang="en-US" dirty="0"/>
              <a:t>）显示器，第一个具备</a:t>
            </a:r>
            <a:r>
              <a:rPr lang="zh-CN" altLang="en-US" dirty="0">
                <a:solidFill>
                  <a:srgbClr val="FF0000"/>
                </a:solidFill>
              </a:rPr>
              <a:t>图形用户界面</a:t>
            </a:r>
            <a:r>
              <a:rPr lang="zh-CN" altLang="en-US" dirty="0"/>
              <a:t>，并在图形用户界面上第一个采用了桌面比拟（</a:t>
            </a:r>
            <a:r>
              <a:rPr lang="en-US" altLang="zh-CN" dirty="0"/>
              <a:t>Desktop metaphor</a:t>
            </a:r>
            <a:r>
              <a:rPr lang="zh-CN" altLang="en-US" dirty="0"/>
              <a:t>）的方式；</a:t>
            </a:r>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46</a:t>
            </a:fld>
            <a:endParaRPr lang="en-US" altLang="zh-CN"/>
          </a:p>
        </p:txBody>
      </p:sp>
      <p:pic>
        <p:nvPicPr>
          <p:cNvPr id="273410" name="Picture 2" descr="http://cdn.ifanr.cn/wp-content/uploads/2011/12/O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3" y="4014376"/>
            <a:ext cx="3865562" cy="2254912"/>
          </a:xfrm>
          <a:prstGeom prst="rect">
            <a:avLst/>
          </a:prstGeom>
          <a:noFill/>
          <a:extLst>
            <a:ext uri="{909E8E84-426E-40DD-AFC4-6F175D3DCCD1}">
              <a14:hiddenFill xmlns:a14="http://schemas.microsoft.com/office/drawing/2010/main">
                <a:solidFill>
                  <a:srgbClr val="FFFFFF"/>
                </a:solidFill>
              </a14:hiddenFill>
            </a:ext>
          </a:extLst>
        </p:spPr>
      </p:pic>
      <p:pic>
        <p:nvPicPr>
          <p:cNvPr id="273412" name="Picture 4" descr="http://cdn.ifanr.cn/wp-content/uploads/2011/12/Brav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238" y="4014376"/>
            <a:ext cx="3876675" cy="225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9154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F330FF10-937E-4856-896F-078E5973DE66}"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90A4BE1C-401B-4F92-97F9-AE3CD1BCFE3C}" type="slidenum">
              <a:rPr lang="en-US" altLang="zh-CN"/>
              <a:pPr/>
              <a:t>47</a:t>
            </a:fld>
            <a:endParaRPr lang="en-US" altLang="zh-CN"/>
          </a:p>
        </p:txBody>
      </p:sp>
      <p:sp>
        <p:nvSpPr>
          <p:cNvPr id="43010" name="Rectangle 2"/>
          <p:cNvSpPr>
            <a:spLocks noGrp="1" noChangeArrowheads="1"/>
          </p:cNvSpPr>
          <p:nvPr>
            <p:ph type="title"/>
          </p:nvPr>
        </p:nvSpPr>
        <p:spPr/>
        <p:txBody>
          <a:bodyPr/>
          <a:lstStyle/>
          <a:p>
            <a:r>
              <a:rPr lang="en-US" altLang="zh-CN" dirty="0"/>
              <a:t>1.1 </a:t>
            </a:r>
            <a:r>
              <a:rPr lang="zh-CN" altLang="en-US" dirty="0"/>
              <a:t>计算机软件概述</a:t>
            </a:r>
          </a:p>
        </p:txBody>
      </p:sp>
      <p:sp>
        <p:nvSpPr>
          <p:cNvPr id="43011" name="Rectangle 3"/>
          <p:cNvSpPr>
            <a:spLocks noGrp="1" noChangeArrowheads="1"/>
          </p:cNvSpPr>
          <p:nvPr>
            <p:ph type="body" idx="1"/>
          </p:nvPr>
        </p:nvSpPr>
        <p:spPr/>
        <p:txBody>
          <a:bodyPr/>
          <a:lstStyle/>
          <a:p>
            <a:r>
              <a:rPr lang="en-US" altLang="zh-CN" u="sng">
                <a:solidFill>
                  <a:srgbClr val="CC0000"/>
                </a:solidFill>
              </a:rPr>
              <a:t>1.1.4 </a:t>
            </a:r>
            <a:r>
              <a:rPr lang="zh-CN" altLang="en-US" u="sng">
                <a:solidFill>
                  <a:srgbClr val="CC0000"/>
                </a:solidFill>
              </a:rPr>
              <a:t>软件分类</a:t>
            </a:r>
          </a:p>
        </p:txBody>
      </p:sp>
      <p:sp>
        <p:nvSpPr>
          <p:cNvPr id="43012" name="AutoShape 4"/>
          <p:cNvSpPr>
            <a:spLocks noChangeArrowheads="1"/>
          </p:cNvSpPr>
          <p:nvPr/>
        </p:nvSpPr>
        <p:spPr bwMode="auto">
          <a:xfrm>
            <a:off x="609600" y="1828800"/>
            <a:ext cx="685800" cy="2743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工</a:t>
            </a:r>
          </a:p>
          <a:p>
            <a:pPr algn="ctr">
              <a:spcBef>
                <a:spcPct val="0"/>
              </a:spcBef>
              <a:buClrTx/>
              <a:buSzTx/>
              <a:buFontTx/>
              <a:buNone/>
            </a:pPr>
            <a:r>
              <a:rPr lang="zh-CN" altLang="en-US" sz="2400"/>
              <a:t>作</a:t>
            </a:r>
          </a:p>
          <a:p>
            <a:pPr algn="ctr">
              <a:spcBef>
                <a:spcPct val="0"/>
              </a:spcBef>
              <a:buClrTx/>
              <a:buSzTx/>
              <a:buFontTx/>
              <a:buNone/>
            </a:pPr>
            <a:r>
              <a:rPr lang="zh-CN" altLang="en-US" sz="2400"/>
              <a:t>方</a:t>
            </a:r>
          </a:p>
          <a:p>
            <a:pPr algn="ctr">
              <a:spcBef>
                <a:spcPct val="0"/>
              </a:spcBef>
              <a:buClrTx/>
              <a:buSzTx/>
              <a:buFontTx/>
              <a:buNone/>
            </a:pPr>
            <a:r>
              <a:rPr lang="zh-CN" altLang="en-US" sz="2400"/>
              <a:t>式</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43013" name="AutoShape 5"/>
          <p:cNvSpPr>
            <a:spLocks noChangeArrowheads="1"/>
          </p:cNvSpPr>
          <p:nvPr/>
        </p:nvSpPr>
        <p:spPr bwMode="auto">
          <a:xfrm>
            <a:off x="1295400" y="25146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分时处理</a:t>
            </a:r>
          </a:p>
        </p:txBody>
      </p:sp>
      <p:sp>
        <p:nvSpPr>
          <p:cNvPr id="43014" name="AutoShape 6"/>
          <p:cNvSpPr>
            <a:spLocks noChangeArrowheads="1"/>
          </p:cNvSpPr>
          <p:nvPr/>
        </p:nvSpPr>
        <p:spPr bwMode="auto">
          <a:xfrm>
            <a:off x="1295400" y="32004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实时处理</a:t>
            </a:r>
          </a:p>
        </p:txBody>
      </p:sp>
      <p:sp>
        <p:nvSpPr>
          <p:cNvPr id="43015" name="AutoShape 7"/>
          <p:cNvSpPr>
            <a:spLocks noChangeArrowheads="1"/>
          </p:cNvSpPr>
          <p:nvPr/>
        </p:nvSpPr>
        <p:spPr bwMode="auto">
          <a:xfrm>
            <a:off x="1295400" y="1828800"/>
            <a:ext cx="2209800" cy="6858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批处理</a:t>
            </a:r>
          </a:p>
        </p:txBody>
      </p:sp>
      <p:sp>
        <p:nvSpPr>
          <p:cNvPr id="43016" name="AutoShape 8"/>
          <p:cNvSpPr>
            <a:spLocks noChangeArrowheads="1"/>
          </p:cNvSpPr>
          <p:nvPr/>
        </p:nvSpPr>
        <p:spPr bwMode="auto">
          <a:xfrm>
            <a:off x="1295400" y="3886200"/>
            <a:ext cx="2209800" cy="6858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交互式处理</a:t>
            </a:r>
          </a:p>
        </p:txBody>
      </p:sp>
      <p:sp>
        <p:nvSpPr>
          <p:cNvPr id="43017" name="AutoShape 9"/>
          <p:cNvSpPr>
            <a:spLocks noChangeArrowheads="1"/>
          </p:cNvSpPr>
          <p:nvPr/>
        </p:nvSpPr>
        <p:spPr bwMode="auto">
          <a:xfrm>
            <a:off x="4800600" y="1828800"/>
            <a:ext cx="685800" cy="27432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按</a:t>
            </a:r>
          </a:p>
          <a:p>
            <a:pPr algn="ctr">
              <a:spcBef>
                <a:spcPct val="0"/>
              </a:spcBef>
              <a:buClrTx/>
              <a:buSzTx/>
              <a:buFontTx/>
              <a:buNone/>
            </a:pPr>
            <a:r>
              <a:rPr lang="zh-CN" altLang="en-US" sz="2400"/>
              <a:t>服</a:t>
            </a:r>
          </a:p>
          <a:p>
            <a:pPr algn="ctr">
              <a:spcBef>
                <a:spcPct val="0"/>
              </a:spcBef>
              <a:buClrTx/>
              <a:buSzTx/>
              <a:buFontTx/>
              <a:buNone/>
            </a:pPr>
            <a:r>
              <a:rPr lang="zh-CN" altLang="en-US" sz="2400"/>
              <a:t>务</a:t>
            </a:r>
          </a:p>
          <a:p>
            <a:pPr algn="ctr">
              <a:spcBef>
                <a:spcPct val="0"/>
              </a:spcBef>
              <a:buClrTx/>
              <a:buSzTx/>
              <a:buFontTx/>
              <a:buNone/>
            </a:pPr>
            <a:r>
              <a:rPr lang="zh-CN" altLang="en-US" sz="2400"/>
              <a:t>对</a:t>
            </a:r>
          </a:p>
          <a:p>
            <a:pPr algn="ctr">
              <a:spcBef>
                <a:spcPct val="0"/>
              </a:spcBef>
              <a:buClrTx/>
              <a:buSzTx/>
              <a:buFontTx/>
              <a:buNone/>
            </a:pPr>
            <a:r>
              <a:rPr lang="zh-CN" altLang="en-US" sz="2400"/>
              <a:t>象</a:t>
            </a:r>
          </a:p>
          <a:p>
            <a:pPr algn="ctr">
              <a:spcBef>
                <a:spcPct val="0"/>
              </a:spcBef>
              <a:buClrTx/>
              <a:buSzTx/>
              <a:buFontTx/>
              <a:buNone/>
            </a:pPr>
            <a:r>
              <a:rPr lang="zh-CN" altLang="en-US" sz="2400"/>
              <a:t>划</a:t>
            </a:r>
          </a:p>
          <a:p>
            <a:pPr algn="ctr">
              <a:spcBef>
                <a:spcPct val="0"/>
              </a:spcBef>
              <a:buClrTx/>
              <a:buSzTx/>
              <a:buFontTx/>
              <a:buNone/>
            </a:pPr>
            <a:r>
              <a:rPr lang="zh-CN" altLang="en-US" sz="2400"/>
              <a:t>分</a:t>
            </a:r>
          </a:p>
        </p:txBody>
      </p:sp>
      <p:sp>
        <p:nvSpPr>
          <p:cNvPr id="43019" name="AutoShape 11"/>
          <p:cNvSpPr>
            <a:spLocks noChangeArrowheads="1"/>
          </p:cNvSpPr>
          <p:nvPr/>
        </p:nvSpPr>
        <p:spPr bwMode="auto">
          <a:xfrm>
            <a:off x="5486400" y="3200400"/>
            <a:ext cx="2209800" cy="13716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产品软件</a:t>
            </a:r>
          </a:p>
        </p:txBody>
      </p:sp>
      <p:sp>
        <p:nvSpPr>
          <p:cNvPr id="43020" name="AutoShape 12"/>
          <p:cNvSpPr>
            <a:spLocks noChangeArrowheads="1"/>
          </p:cNvSpPr>
          <p:nvPr/>
        </p:nvSpPr>
        <p:spPr bwMode="auto">
          <a:xfrm>
            <a:off x="5486400" y="1828800"/>
            <a:ext cx="2133600" cy="13716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项目软件</a:t>
            </a:r>
          </a:p>
        </p:txBody>
      </p:sp>
    </p:spTree>
    <p:extLst>
      <p:ext uri="{BB962C8B-B14F-4D97-AF65-F5344CB8AC3E}">
        <p14:creationId xmlns:p14="http://schemas.microsoft.com/office/powerpoint/2010/main" val="9183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strips(downRight)">
                                      <p:cBhvr>
                                        <p:cTn id="7" dur="500"/>
                                        <p:tgtEl>
                                          <p:spTgt spid="430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3020"/>
                                        </p:tgtEl>
                                        <p:attrNameLst>
                                          <p:attrName>style.visibility</p:attrName>
                                        </p:attrNameLst>
                                      </p:cBhvr>
                                      <p:to>
                                        <p:strVal val="visible"/>
                                      </p:to>
                                    </p:set>
                                    <p:animEffect transition="in" filter="strips(downRight)">
                                      <p:cBhvr>
                                        <p:cTn id="12" dur="500"/>
                                        <p:tgtEl>
                                          <p:spTgt spid="430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3019"/>
                                        </p:tgtEl>
                                        <p:attrNameLst>
                                          <p:attrName>style.visibility</p:attrName>
                                        </p:attrNameLst>
                                      </p:cBhvr>
                                      <p:to>
                                        <p:strVal val="visible"/>
                                      </p:to>
                                    </p:set>
                                    <p:animEffect transition="in" filter="strips(downRight)">
                                      <p:cBhvr>
                                        <p:cTn id="17" dur="5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animBg="1"/>
      <p:bldP spid="43019" grpId="0" animBg="1"/>
      <p:bldP spid="430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3FC11E4-E2F9-4087-9C6D-BE8DD1E84AF0}"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20CD1E63-F769-4042-AE44-23E93351A745}" type="slidenum">
              <a:rPr lang="en-US" altLang="zh-CN"/>
              <a:pPr/>
              <a:t>48</a:t>
            </a:fld>
            <a:endParaRPr lang="en-US" altLang="zh-CN"/>
          </a:p>
        </p:txBody>
      </p:sp>
      <p:sp>
        <p:nvSpPr>
          <p:cNvPr id="45058" name="Rectangle 2"/>
          <p:cNvSpPr>
            <a:spLocks noGrp="1" noChangeArrowheads="1"/>
          </p:cNvSpPr>
          <p:nvPr>
            <p:ph type="title"/>
          </p:nvPr>
        </p:nvSpPr>
        <p:spPr/>
        <p:txBody>
          <a:bodyPr/>
          <a:lstStyle/>
          <a:p>
            <a:r>
              <a:rPr lang="en-US" altLang="zh-CN"/>
              <a:t>1.1 </a:t>
            </a:r>
            <a:r>
              <a:rPr lang="zh-CN" altLang="en-US"/>
              <a:t>计算机软件概述</a:t>
            </a:r>
          </a:p>
        </p:txBody>
      </p:sp>
      <p:sp>
        <p:nvSpPr>
          <p:cNvPr id="45059" name="Rectangle 3"/>
          <p:cNvSpPr>
            <a:spLocks noGrp="1" noChangeArrowheads="1"/>
          </p:cNvSpPr>
          <p:nvPr>
            <p:ph type="body" idx="1"/>
          </p:nvPr>
        </p:nvSpPr>
        <p:spPr>
          <a:xfrm>
            <a:off x="468313" y="1052513"/>
            <a:ext cx="8229600" cy="5653087"/>
          </a:xfrm>
        </p:spPr>
        <p:txBody>
          <a:bodyPr/>
          <a:lstStyle/>
          <a:p>
            <a:r>
              <a:rPr lang="en-US" altLang="zh-CN" sz="3200" u="sng" dirty="0">
                <a:solidFill>
                  <a:srgbClr val="CC0000"/>
                </a:solidFill>
              </a:rPr>
              <a:t>1.1.4 </a:t>
            </a:r>
            <a:r>
              <a:rPr lang="zh-CN" altLang="en-US" sz="3200" u="sng" dirty="0">
                <a:solidFill>
                  <a:srgbClr val="CC0000"/>
                </a:solidFill>
              </a:rPr>
              <a:t>软件分类</a:t>
            </a:r>
          </a:p>
          <a:p>
            <a:pPr lvl="1"/>
            <a:r>
              <a:rPr lang="en-US" altLang="zh-CN" sz="2800" dirty="0">
                <a:solidFill>
                  <a:srgbClr val="0000FF"/>
                </a:solidFill>
              </a:rPr>
              <a:t>(1)</a:t>
            </a:r>
            <a:r>
              <a:rPr lang="zh-CN" altLang="en-US" sz="2800" dirty="0">
                <a:solidFill>
                  <a:srgbClr val="CC0000"/>
                </a:solidFill>
              </a:rPr>
              <a:t>项目</a:t>
            </a:r>
            <a:r>
              <a:rPr lang="zh-CN" altLang="en-US" sz="2800" dirty="0">
                <a:solidFill>
                  <a:srgbClr val="0000FF"/>
                </a:solidFill>
              </a:rPr>
              <a:t>软件（定制软件）</a:t>
            </a:r>
          </a:p>
          <a:p>
            <a:pPr lvl="2"/>
            <a:r>
              <a:rPr lang="zh-CN" altLang="en-US" dirty="0"/>
              <a:t>受</a:t>
            </a:r>
            <a:r>
              <a:rPr lang="zh-CN" altLang="en-US" dirty="0">
                <a:solidFill>
                  <a:srgbClr val="0000FF"/>
                </a:solidFill>
              </a:rPr>
              <a:t>某个特定客户</a:t>
            </a:r>
            <a:r>
              <a:rPr lang="zh-CN" altLang="en-US" dirty="0"/>
              <a:t>（或</a:t>
            </a:r>
            <a:r>
              <a:rPr lang="zh-CN" altLang="en-US" dirty="0">
                <a:solidFill>
                  <a:srgbClr val="0000FF"/>
                </a:solidFill>
              </a:rPr>
              <a:t>少数客户</a:t>
            </a:r>
            <a:r>
              <a:rPr lang="zh-CN" altLang="en-US" dirty="0"/>
              <a:t>）的委托，由一个或多个</a:t>
            </a:r>
            <a:r>
              <a:rPr lang="zh-CN" altLang="en-US" dirty="0">
                <a:solidFill>
                  <a:srgbClr val="0000FF"/>
                </a:solidFill>
              </a:rPr>
              <a:t>软件开发机构</a:t>
            </a:r>
            <a:r>
              <a:rPr lang="zh-CN" altLang="en-US" dirty="0"/>
              <a:t>在</a:t>
            </a:r>
            <a:r>
              <a:rPr lang="zh-CN" altLang="en-US" dirty="0">
                <a:solidFill>
                  <a:srgbClr val="0000FF"/>
                </a:solidFill>
              </a:rPr>
              <a:t>合同</a:t>
            </a:r>
            <a:r>
              <a:rPr lang="zh-CN" altLang="en-US" dirty="0"/>
              <a:t>的约束下开发出来的软件。</a:t>
            </a:r>
          </a:p>
          <a:p>
            <a:pPr lvl="3"/>
            <a:r>
              <a:rPr lang="zh-CN" altLang="en-US" sz="2400" dirty="0"/>
              <a:t>如、军用防空指挥系统、</a:t>
            </a:r>
            <a:r>
              <a:rPr lang="zh-CN" altLang="en-US" sz="2400" i="1" dirty="0">
                <a:solidFill>
                  <a:srgbClr val="0000FF"/>
                </a:solidFill>
              </a:rPr>
              <a:t>某高校教务系统</a:t>
            </a:r>
            <a:r>
              <a:rPr lang="zh-CN" altLang="en-US" sz="2400" dirty="0"/>
              <a:t>。</a:t>
            </a:r>
          </a:p>
          <a:p>
            <a:pPr lvl="2"/>
            <a:r>
              <a:rPr lang="zh-CN" altLang="en-US" dirty="0"/>
              <a:t>部分项目软件</a:t>
            </a:r>
            <a:r>
              <a:rPr lang="zh-CN" altLang="en-US" dirty="0">
                <a:solidFill>
                  <a:srgbClr val="0000FF"/>
                </a:solidFill>
              </a:rPr>
              <a:t>带有试验研究性质</a:t>
            </a:r>
            <a:r>
              <a:rPr lang="zh-CN" altLang="en-US" dirty="0"/>
              <a:t>，项目完成后根据需要可能在此基础上做进一步开发。</a:t>
            </a:r>
          </a:p>
          <a:p>
            <a:pPr lvl="1"/>
            <a:r>
              <a:rPr lang="en-US" altLang="zh-CN" sz="2800" dirty="0">
                <a:solidFill>
                  <a:srgbClr val="0000FF"/>
                </a:solidFill>
              </a:rPr>
              <a:t>(2)</a:t>
            </a:r>
            <a:r>
              <a:rPr lang="zh-CN" altLang="en-US" sz="2800" dirty="0">
                <a:solidFill>
                  <a:srgbClr val="CC0000"/>
                </a:solidFill>
              </a:rPr>
              <a:t>产品</a:t>
            </a:r>
            <a:r>
              <a:rPr lang="zh-CN" altLang="en-US" sz="2800" dirty="0">
                <a:solidFill>
                  <a:srgbClr val="0000FF"/>
                </a:solidFill>
              </a:rPr>
              <a:t>软件（通用软件）</a:t>
            </a:r>
          </a:p>
          <a:p>
            <a:pPr lvl="2"/>
            <a:r>
              <a:rPr lang="zh-CN" altLang="en-US" dirty="0"/>
              <a:t>开发出来直接提供给市场，为千百个用户服务。</a:t>
            </a:r>
          </a:p>
          <a:p>
            <a:pPr lvl="2"/>
            <a:r>
              <a:rPr lang="zh-CN" altLang="en-US" dirty="0"/>
              <a:t>要参与市场竞争，其</a:t>
            </a:r>
            <a:r>
              <a:rPr lang="zh-CN" altLang="en-US" dirty="0">
                <a:solidFill>
                  <a:srgbClr val="0000FF"/>
                </a:solidFill>
              </a:rPr>
              <a:t>功能</a:t>
            </a:r>
            <a:r>
              <a:rPr lang="zh-CN" altLang="en-US" dirty="0"/>
              <a:t>、使用</a:t>
            </a:r>
            <a:r>
              <a:rPr lang="zh-CN" altLang="en-US" dirty="0">
                <a:solidFill>
                  <a:srgbClr val="0000FF"/>
                </a:solidFill>
              </a:rPr>
              <a:t>性能</a:t>
            </a:r>
            <a:r>
              <a:rPr lang="zh-CN" altLang="en-US" dirty="0"/>
              <a:t>以及</a:t>
            </a:r>
            <a:r>
              <a:rPr lang="zh-CN" altLang="en-US" dirty="0">
                <a:solidFill>
                  <a:srgbClr val="0000FF"/>
                </a:solidFill>
              </a:rPr>
              <a:t>培训</a:t>
            </a:r>
            <a:r>
              <a:rPr lang="zh-CN" altLang="en-US" dirty="0"/>
              <a:t>和</a:t>
            </a:r>
            <a:r>
              <a:rPr lang="zh-CN" altLang="en-US" dirty="0">
                <a:solidFill>
                  <a:srgbClr val="0000FF"/>
                </a:solidFill>
              </a:rPr>
              <a:t>售后服务</a:t>
            </a:r>
            <a:r>
              <a:rPr lang="zh-CN" altLang="en-US" dirty="0"/>
              <a:t>显得尤为重要。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5059">
                                            <p:txEl>
                                              <p:pRg st="2" end="2"/>
                                            </p:txEl>
                                          </p:spTgt>
                                        </p:tgtEl>
                                        <p:attrNameLst>
                                          <p:attrName>style.visibility</p:attrName>
                                        </p:attrNameLst>
                                      </p:cBhvr>
                                      <p:to>
                                        <p:strVal val="visible"/>
                                      </p:to>
                                    </p:set>
                                    <p:animEffect transition="in" filter="strips(downRight)">
                                      <p:cBhvr>
                                        <p:cTn id="7" dur="500"/>
                                        <p:tgtEl>
                                          <p:spTgt spid="450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5059">
                                            <p:txEl>
                                              <p:pRg st="3" end="3"/>
                                            </p:txEl>
                                          </p:spTgt>
                                        </p:tgtEl>
                                        <p:attrNameLst>
                                          <p:attrName>style.visibility</p:attrName>
                                        </p:attrNameLst>
                                      </p:cBhvr>
                                      <p:to>
                                        <p:strVal val="visible"/>
                                      </p:to>
                                    </p:set>
                                    <p:animEffect transition="in" filter="strips(downRight)">
                                      <p:cBhvr>
                                        <p:cTn id="12" dur="500"/>
                                        <p:tgtEl>
                                          <p:spTgt spid="450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5059">
                                            <p:txEl>
                                              <p:pRg st="6" end="6"/>
                                            </p:txEl>
                                          </p:spTgt>
                                        </p:tgtEl>
                                        <p:attrNameLst>
                                          <p:attrName>style.visibility</p:attrName>
                                        </p:attrNameLst>
                                      </p:cBhvr>
                                      <p:to>
                                        <p:strVal val="visible"/>
                                      </p:to>
                                    </p:set>
                                    <p:animEffect transition="in" filter="strips(downRight)">
                                      <p:cBhvr>
                                        <p:cTn id="17" dur="500"/>
                                        <p:tgtEl>
                                          <p:spTgt spid="4505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5059">
                                            <p:txEl>
                                              <p:pRg st="4" end="4"/>
                                            </p:txEl>
                                          </p:spTgt>
                                        </p:tgtEl>
                                        <p:attrNameLst>
                                          <p:attrName>style.visibility</p:attrName>
                                        </p:attrNameLst>
                                      </p:cBhvr>
                                      <p:to>
                                        <p:strVal val="visible"/>
                                      </p:to>
                                    </p:set>
                                    <p:animEffect transition="in" filter="strips(downRight)">
                                      <p:cBhvr>
                                        <p:cTn id="22" dur="500"/>
                                        <p:tgtEl>
                                          <p:spTgt spid="450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5059">
                                            <p:txEl>
                                              <p:pRg st="7" end="7"/>
                                            </p:txEl>
                                          </p:spTgt>
                                        </p:tgtEl>
                                        <p:attrNameLst>
                                          <p:attrName>style.visibility</p:attrName>
                                        </p:attrNameLst>
                                      </p:cBhvr>
                                      <p:to>
                                        <p:strVal val="visible"/>
                                      </p:to>
                                    </p:set>
                                    <p:animEffect transition="in" filter="strips(downRight)">
                                      <p:cBhvr>
                                        <p:cTn id="27"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23E97297-30B5-4C57-9B5A-0E859464927A}" type="datetime1">
              <a:rPr lang="zh-CN" altLang="en-US"/>
              <a:pPr/>
              <a:t>2019/11/7</a:t>
            </a:fld>
            <a:endParaRPr lang="en-US" altLang="zh-CN"/>
          </a:p>
        </p:txBody>
      </p:sp>
      <p:sp>
        <p:nvSpPr>
          <p:cNvPr id="25" name="灯片编号占位符 4"/>
          <p:cNvSpPr>
            <a:spLocks noGrp="1"/>
          </p:cNvSpPr>
          <p:nvPr>
            <p:ph type="sldNum" sz="quarter" idx="11"/>
          </p:nvPr>
        </p:nvSpPr>
        <p:spPr/>
        <p:txBody>
          <a:bodyPr/>
          <a:lstStyle/>
          <a:p>
            <a:fld id="{CDAC6E07-E22E-44D2-A1B0-19E134805CDA}" type="slidenum">
              <a:rPr lang="en-US" altLang="zh-CN"/>
              <a:pPr/>
              <a:t>49</a:t>
            </a:fld>
            <a:endParaRPr lang="en-US" altLang="zh-CN"/>
          </a:p>
        </p:txBody>
      </p:sp>
      <p:sp>
        <p:nvSpPr>
          <p:cNvPr id="53250" name="Rectangle 2"/>
          <p:cNvSpPr>
            <a:spLocks noGrp="1" noChangeArrowheads="1"/>
          </p:cNvSpPr>
          <p:nvPr>
            <p:ph type="title"/>
          </p:nvPr>
        </p:nvSpPr>
        <p:spPr/>
        <p:txBody>
          <a:bodyPr/>
          <a:lstStyle/>
          <a:p>
            <a:r>
              <a:rPr lang="en-US" altLang="zh-CN"/>
              <a:t>1.2 </a:t>
            </a:r>
            <a:r>
              <a:rPr lang="zh-CN" altLang="en-US"/>
              <a:t>软件的发展</a:t>
            </a:r>
          </a:p>
        </p:txBody>
      </p:sp>
      <p:sp>
        <p:nvSpPr>
          <p:cNvPr id="53251" name="Rectangle 3"/>
          <p:cNvSpPr>
            <a:spLocks noGrp="1" noChangeArrowheads="1"/>
          </p:cNvSpPr>
          <p:nvPr>
            <p:ph type="body" idx="1"/>
          </p:nvPr>
        </p:nvSpPr>
        <p:spPr>
          <a:xfrm>
            <a:off x="468313" y="1052513"/>
            <a:ext cx="8229600" cy="5348287"/>
          </a:xfrm>
        </p:spPr>
        <p:txBody>
          <a:bodyPr/>
          <a:lstStyle/>
          <a:p>
            <a:r>
              <a:rPr lang="zh-CN" altLang="en-US" sz="2400"/>
              <a:t>其发展历史大致可以分为四个阶段： </a:t>
            </a:r>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随着</a:t>
            </a:r>
            <a:r>
              <a:rPr lang="zh-CN" altLang="en-US" sz="2400">
                <a:solidFill>
                  <a:srgbClr val="FF0000"/>
                </a:solidFill>
              </a:rPr>
              <a:t>计算机硬件性能</a:t>
            </a:r>
            <a:r>
              <a:rPr lang="zh-CN" altLang="en-US" sz="2400"/>
              <a:t>的极大提高和</a:t>
            </a:r>
            <a:r>
              <a:rPr lang="zh-CN" altLang="en-US" sz="2400">
                <a:solidFill>
                  <a:srgbClr val="FF0000"/>
                </a:solidFill>
              </a:rPr>
              <a:t>计算机体系结构</a:t>
            </a:r>
            <a:r>
              <a:rPr lang="zh-CN" altLang="en-US" sz="2400"/>
              <a:t>的不断变化，计算机软件系统更加成熟和更为复杂，从而促使</a:t>
            </a:r>
            <a:r>
              <a:rPr lang="zh-CN" altLang="en-US" sz="2400">
                <a:solidFill>
                  <a:srgbClr val="FF0000"/>
                </a:solidFill>
              </a:rPr>
              <a:t>计算机软件的角色发生了巨大的变化</a:t>
            </a:r>
            <a:r>
              <a:rPr lang="zh-CN" altLang="en-US" sz="2400"/>
              <a:t>。</a:t>
            </a:r>
          </a:p>
        </p:txBody>
      </p:sp>
      <p:pic>
        <p:nvPicPr>
          <p:cNvPr id="53252" name="Picture 4" descr="p1_1_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0" y="1676400"/>
            <a:ext cx="5943600" cy="3236913"/>
          </a:xfrm>
          <a:prstGeom prst="rect">
            <a:avLst/>
          </a:prstGeom>
          <a:noFill/>
        </p:spPr>
      </p:pic>
      <p:sp>
        <p:nvSpPr>
          <p:cNvPr id="53254" name="Text Box 6"/>
          <p:cNvSpPr txBox="1">
            <a:spLocks noChangeArrowheads="1"/>
          </p:cNvSpPr>
          <p:nvPr/>
        </p:nvSpPr>
        <p:spPr bwMode="auto">
          <a:xfrm>
            <a:off x="4419600" y="3549650"/>
            <a:ext cx="12763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C++</a:t>
            </a:r>
          </a:p>
          <a:p>
            <a:pPr algn="ctr">
              <a:spcBef>
                <a:spcPct val="0"/>
              </a:spcBef>
              <a:buClrTx/>
              <a:buSzTx/>
              <a:buFontTx/>
              <a:buNone/>
            </a:pPr>
            <a:r>
              <a:rPr lang="en-US" altLang="zh-CN" sz="1800">
                <a:solidFill>
                  <a:srgbClr val="FF0000"/>
                </a:solidFill>
                <a:ea typeface="宋体" pitchFamily="2" charset="-122"/>
              </a:rPr>
              <a:t>1979-1983</a:t>
            </a:r>
          </a:p>
        </p:txBody>
      </p:sp>
      <p:sp>
        <p:nvSpPr>
          <p:cNvPr id="53255" name="Text Box 7"/>
          <p:cNvSpPr txBox="1">
            <a:spLocks noChangeArrowheads="1"/>
          </p:cNvSpPr>
          <p:nvPr/>
        </p:nvSpPr>
        <p:spPr bwMode="auto">
          <a:xfrm>
            <a:off x="3206750" y="2362200"/>
            <a:ext cx="730250" cy="915988"/>
          </a:xfrm>
          <a:prstGeom prst="rect">
            <a:avLst/>
          </a:prstGeom>
          <a:solidFill>
            <a:schemeClr val="bg1"/>
          </a:solidFill>
          <a:ln w="9525" algn="ctr">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C</a:t>
            </a:r>
          </a:p>
          <a:p>
            <a:pPr algn="ctr">
              <a:spcBef>
                <a:spcPct val="0"/>
              </a:spcBef>
              <a:buClrTx/>
              <a:buSzTx/>
              <a:buFontTx/>
              <a:buNone/>
            </a:pPr>
            <a:r>
              <a:rPr lang="en-US" altLang="zh-CN" sz="1800">
                <a:solidFill>
                  <a:srgbClr val="FF0000"/>
                </a:solidFill>
                <a:ea typeface="宋体" pitchFamily="2" charset="-122"/>
              </a:rPr>
              <a:t>1972</a:t>
            </a:r>
          </a:p>
          <a:p>
            <a:pPr algn="ctr">
              <a:spcBef>
                <a:spcPct val="0"/>
              </a:spcBef>
              <a:buClrTx/>
              <a:buSzTx/>
              <a:buFontTx/>
              <a:buNone/>
            </a:pPr>
            <a:r>
              <a:rPr lang="en-US" altLang="zh-CN" sz="1800">
                <a:solidFill>
                  <a:srgbClr val="FF0000"/>
                </a:solidFill>
                <a:ea typeface="宋体" pitchFamily="2" charset="-122"/>
              </a:rPr>
              <a:t>UNIX</a:t>
            </a:r>
          </a:p>
        </p:txBody>
      </p:sp>
      <p:sp>
        <p:nvSpPr>
          <p:cNvPr id="53256" name="Text Box 8"/>
          <p:cNvSpPr txBox="1">
            <a:spLocks noChangeArrowheads="1"/>
          </p:cNvSpPr>
          <p:nvPr/>
        </p:nvSpPr>
        <p:spPr bwMode="auto">
          <a:xfrm>
            <a:off x="3130550" y="1676400"/>
            <a:ext cx="908050" cy="641350"/>
          </a:xfrm>
          <a:prstGeom prst="rect">
            <a:avLst/>
          </a:prstGeom>
          <a:solidFill>
            <a:schemeClr val="bg1"/>
          </a:solid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Pascal</a:t>
            </a:r>
          </a:p>
          <a:p>
            <a:pPr algn="ctr">
              <a:spcBef>
                <a:spcPct val="0"/>
              </a:spcBef>
              <a:buClrTx/>
              <a:buSzTx/>
              <a:buFontTx/>
              <a:buNone/>
            </a:pPr>
            <a:r>
              <a:rPr lang="en-US" altLang="zh-CN" sz="1800">
                <a:solidFill>
                  <a:srgbClr val="FF0000"/>
                </a:solidFill>
                <a:ea typeface="宋体" pitchFamily="2" charset="-122"/>
              </a:rPr>
              <a:t>1970</a:t>
            </a:r>
          </a:p>
        </p:txBody>
      </p:sp>
      <p:sp>
        <p:nvSpPr>
          <p:cNvPr id="53257" name="Text Box 9"/>
          <p:cNvSpPr txBox="1">
            <a:spLocks noChangeArrowheads="1"/>
          </p:cNvSpPr>
          <p:nvPr/>
        </p:nvSpPr>
        <p:spPr bwMode="auto">
          <a:xfrm>
            <a:off x="2711450" y="3321050"/>
            <a:ext cx="7937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Basic</a:t>
            </a:r>
          </a:p>
          <a:p>
            <a:pPr algn="ctr">
              <a:spcBef>
                <a:spcPct val="0"/>
              </a:spcBef>
              <a:buClrTx/>
              <a:buSzTx/>
              <a:buFontTx/>
              <a:buNone/>
            </a:pPr>
            <a:r>
              <a:rPr lang="en-US" altLang="zh-CN" sz="1800">
                <a:solidFill>
                  <a:srgbClr val="FF0000"/>
                </a:solidFill>
                <a:ea typeface="宋体" pitchFamily="2" charset="-122"/>
              </a:rPr>
              <a:t>1964</a:t>
            </a:r>
          </a:p>
        </p:txBody>
      </p:sp>
      <p:sp>
        <p:nvSpPr>
          <p:cNvPr id="53258" name="Text Box 10"/>
          <p:cNvSpPr txBox="1">
            <a:spLocks noChangeArrowheads="1"/>
          </p:cNvSpPr>
          <p:nvPr/>
        </p:nvSpPr>
        <p:spPr bwMode="auto">
          <a:xfrm>
            <a:off x="1447800" y="3321050"/>
            <a:ext cx="12763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Fortran</a:t>
            </a:r>
          </a:p>
          <a:p>
            <a:pPr algn="ctr">
              <a:spcBef>
                <a:spcPct val="0"/>
              </a:spcBef>
              <a:buClrTx/>
              <a:buSzTx/>
              <a:buFontTx/>
              <a:buNone/>
            </a:pPr>
            <a:r>
              <a:rPr lang="en-US" altLang="zh-CN" sz="1800">
                <a:solidFill>
                  <a:srgbClr val="FF0000"/>
                </a:solidFill>
                <a:ea typeface="宋体" pitchFamily="2" charset="-122"/>
              </a:rPr>
              <a:t>1953-1962</a:t>
            </a:r>
          </a:p>
        </p:txBody>
      </p:sp>
      <p:sp>
        <p:nvSpPr>
          <p:cNvPr id="53259" name="Text Box 11"/>
          <p:cNvSpPr txBox="1">
            <a:spLocks noChangeArrowheads="1"/>
          </p:cNvSpPr>
          <p:nvPr/>
        </p:nvSpPr>
        <p:spPr bwMode="auto">
          <a:xfrm>
            <a:off x="4768850" y="3138488"/>
            <a:ext cx="565150" cy="366712"/>
          </a:xfrm>
          <a:prstGeom prst="rect">
            <a:avLst/>
          </a:prstGeom>
          <a:noFill/>
          <a:ln w="9525" algn="ctr">
            <a:noFill/>
            <a:miter lim="800000"/>
            <a:headEnd/>
            <a:tailEnd/>
          </a:ln>
          <a:effectLst/>
        </p:spPr>
        <p:txBody>
          <a:bodyPr wrap="none">
            <a:spAutoFit/>
          </a:bodyPr>
          <a:lstStyle/>
          <a:p>
            <a:pPr algn="ctr">
              <a:spcBef>
                <a:spcPct val="0"/>
              </a:spcBef>
              <a:buClrTx/>
              <a:buSzTx/>
              <a:buFontTx/>
              <a:buNone/>
            </a:pPr>
            <a:r>
              <a:rPr lang="en-US" altLang="zh-CN" sz="1800" dirty="0">
                <a:solidFill>
                  <a:srgbClr val="FF0000"/>
                </a:solidFill>
                <a:ea typeface="宋体" pitchFamily="2" charset="-122"/>
              </a:rPr>
              <a:t>C/S</a:t>
            </a:r>
          </a:p>
        </p:txBody>
      </p:sp>
      <p:sp>
        <p:nvSpPr>
          <p:cNvPr id="53260" name="Text Box 12"/>
          <p:cNvSpPr txBox="1">
            <a:spLocks noChangeArrowheads="1"/>
          </p:cNvSpPr>
          <p:nvPr/>
        </p:nvSpPr>
        <p:spPr bwMode="auto">
          <a:xfrm>
            <a:off x="6248400" y="3549650"/>
            <a:ext cx="7937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JAVA</a:t>
            </a:r>
          </a:p>
          <a:p>
            <a:pPr algn="ctr">
              <a:spcBef>
                <a:spcPct val="0"/>
              </a:spcBef>
              <a:buClrTx/>
              <a:buSzTx/>
              <a:buFontTx/>
              <a:buNone/>
            </a:pPr>
            <a:r>
              <a:rPr lang="en-US" altLang="zh-CN" sz="1800">
                <a:solidFill>
                  <a:srgbClr val="FF0000"/>
                </a:solidFill>
                <a:ea typeface="宋体" pitchFamily="2" charset="-122"/>
              </a:rPr>
              <a:t>1995</a:t>
            </a:r>
          </a:p>
        </p:txBody>
      </p:sp>
      <p:sp>
        <p:nvSpPr>
          <p:cNvPr id="53261" name="Text Box 13"/>
          <p:cNvSpPr txBox="1">
            <a:spLocks noChangeArrowheads="1"/>
          </p:cNvSpPr>
          <p:nvPr/>
        </p:nvSpPr>
        <p:spPr bwMode="auto">
          <a:xfrm>
            <a:off x="3733800" y="3352800"/>
            <a:ext cx="971550" cy="641350"/>
          </a:xfrm>
          <a:prstGeom prst="rect">
            <a:avLst/>
          </a:prstGeom>
          <a:noFill/>
          <a:ln w="9525">
            <a:noFill/>
            <a:miter lim="800000"/>
            <a:headEnd/>
            <a:tailEnd/>
          </a:ln>
          <a:effectLst/>
        </p:spPr>
        <p:txBody>
          <a:bodyPr>
            <a:spAutoFit/>
          </a:bodyPr>
          <a:lstStyle/>
          <a:p>
            <a:pPr algn="ctr">
              <a:spcBef>
                <a:spcPct val="0"/>
              </a:spcBef>
              <a:buClrTx/>
              <a:buSzTx/>
              <a:buFontTx/>
              <a:buNone/>
            </a:pPr>
            <a:r>
              <a:rPr lang="en-US" altLang="zh-CN" sz="1800">
                <a:solidFill>
                  <a:srgbClr val="FF0000"/>
                </a:solidFill>
                <a:ea typeface="宋体" pitchFamily="2" charset="-122"/>
              </a:rPr>
              <a:t>QBasic</a:t>
            </a:r>
          </a:p>
          <a:p>
            <a:pPr algn="ctr">
              <a:spcBef>
                <a:spcPct val="0"/>
              </a:spcBef>
              <a:buClrTx/>
              <a:buSzTx/>
              <a:buFontTx/>
              <a:buNone/>
            </a:pPr>
            <a:r>
              <a:rPr lang="en-US" altLang="zh-CN" sz="1800">
                <a:solidFill>
                  <a:srgbClr val="FF0000"/>
                </a:solidFill>
                <a:ea typeface="宋体" pitchFamily="2" charset="-122"/>
              </a:rPr>
              <a:t>1975</a:t>
            </a:r>
          </a:p>
        </p:txBody>
      </p:sp>
      <p:sp>
        <p:nvSpPr>
          <p:cNvPr id="53262" name="Text Box 14"/>
          <p:cNvSpPr txBox="1">
            <a:spLocks noChangeArrowheads="1"/>
          </p:cNvSpPr>
          <p:nvPr/>
        </p:nvSpPr>
        <p:spPr bwMode="auto">
          <a:xfrm>
            <a:off x="1562100" y="2819400"/>
            <a:ext cx="1104900" cy="366713"/>
          </a:xfrm>
          <a:prstGeom prst="rect">
            <a:avLst/>
          </a:prstGeom>
          <a:noFill/>
          <a:ln w="9525">
            <a:noFill/>
            <a:miter lim="800000"/>
            <a:headEnd/>
            <a:tailEnd/>
          </a:ln>
          <a:effectLst/>
        </p:spPr>
        <p:txBody>
          <a:bodyPr wrap="none">
            <a:spAutoFit/>
          </a:bodyPr>
          <a:lstStyle/>
          <a:p>
            <a:pPr algn="ctr">
              <a:spcBef>
                <a:spcPct val="0"/>
              </a:spcBef>
              <a:buClrTx/>
              <a:buSzTx/>
              <a:buFontTx/>
              <a:buNone/>
            </a:pPr>
            <a:r>
              <a:rPr lang="zh-CN" altLang="en-US" sz="1800">
                <a:solidFill>
                  <a:srgbClr val="FF0000"/>
                </a:solidFill>
                <a:ea typeface="宋体" pitchFamily="2" charset="-122"/>
              </a:rPr>
              <a:t>汇编语言</a:t>
            </a:r>
          </a:p>
        </p:txBody>
      </p:sp>
      <p:sp>
        <p:nvSpPr>
          <p:cNvPr id="53263" name="Text Box 15"/>
          <p:cNvSpPr txBox="1">
            <a:spLocks noChangeArrowheads="1"/>
          </p:cNvSpPr>
          <p:nvPr/>
        </p:nvSpPr>
        <p:spPr bwMode="auto">
          <a:xfrm>
            <a:off x="7410450" y="3549650"/>
            <a:ext cx="12763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a:solidFill>
                  <a:srgbClr val="FF0000"/>
                </a:solidFill>
                <a:ea typeface="宋体" pitchFamily="2" charset="-122"/>
              </a:rPr>
              <a:t>C#</a:t>
            </a:r>
          </a:p>
          <a:p>
            <a:pPr algn="ctr">
              <a:spcBef>
                <a:spcPct val="0"/>
              </a:spcBef>
              <a:buClrTx/>
              <a:buSzTx/>
              <a:buFontTx/>
              <a:buNone/>
            </a:pPr>
            <a:r>
              <a:rPr lang="en-US" altLang="zh-CN" sz="1800">
                <a:solidFill>
                  <a:srgbClr val="FF0000"/>
                </a:solidFill>
                <a:ea typeface="宋体" pitchFamily="2" charset="-122"/>
              </a:rPr>
              <a:t>2002-2003</a:t>
            </a:r>
          </a:p>
        </p:txBody>
      </p:sp>
      <p:sp>
        <p:nvSpPr>
          <p:cNvPr id="53264" name="Rectangle 16"/>
          <p:cNvSpPr>
            <a:spLocks noChangeArrowheads="1"/>
          </p:cNvSpPr>
          <p:nvPr/>
        </p:nvSpPr>
        <p:spPr bwMode="auto">
          <a:xfrm>
            <a:off x="1981200" y="1066800"/>
            <a:ext cx="5284788" cy="457200"/>
          </a:xfrm>
          <a:prstGeom prst="rect">
            <a:avLst/>
          </a:prstGeom>
          <a:solidFill>
            <a:srgbClr val="FF0000"/>
          </a:solidFill>
          <a:ln w="9525" algn="ctr">
            <a:noFill/>
            <a:miter lim="800000"/>
            <a:headEnd/>
            <a:tailEnd/>
          </a:ln>
          <a:effectLst/>
        </p:spPr>
        <p:txBody>
          <a:bodyPr wrap="none">
            <a:spAutoFit/>
          </a:bodyPr>
          <a:lstStyle/>
          <a:p>
            <a:pPr algn="ctr">
              <a:spcBef>
                <a:spcPct val="0"/>
              </a:spcBef>
              <a:buClrTx/>
              <a:buSzTx/>
              <a:buFontTx/>
              <a:buNone/>
            </a:pPr>
            <a:r>
              <a:rPr lang="zh-CN" altLang="en-US" sz="2400">
                <a:solidFill>
                  <a:schemeClr val="bg1"/>
                </a:solidFill>
                <a:ea typeface="宋体" pitchFamily="2" charset="-122"/>
              </a:rPr>
              <a:t>硅谷传奇</a:t>
            </a:r>
            <a:r>
              <a:rPr lang="en-US" altLang="zh-CN" sz="2400">
                <a:solidFill>
                  <a:schemeClr val="bg1"/>
                </a:solidFill>
                <a:ea typeface="宋体" pitchFamily="2" charset="-122"/>
              </a:rPr>
              <a:t>——</a:t>
            </a:r>
            <a:r>
              <a:rPr lang="zh-CN" altLang="en-US" sz="2400">
                <a:solidFill>
                  <a:schemeClr val="bg1"/>
                </a:solidFill>
                <a:ea typeface="宋体" pitchFamily="2" charset="-122"/>
              </a:rPr>
              <a:t>苹果和微软的发家史</a:t>
            </a:r>
            <a:r>
              <a:rPr lang="en-US" altLang="zh-CN" sz="2400">
                <a:solidFill>
                  <a:schemeClr val="bg1"/>
                </a:solidFill>
                <a:ea typeface="宋体" pitchFamily="2" charset="-122"/>
              </a:rPr>
              <a:t>.avi</a:t>
            </a:r>
          </a:p>
        </p:txBody>
      </p:sp>
      <p:grpSp>
        <p:nvGrpSpPr>
          <p:cNvPr id="53267" name="Group 19"/>
          <p:cNvGrpSpPr>
            <a:grpSpLocks/>
          </p:cNvGrpSpPr>
          <p:nvPr/>
        </p:nvGrpSpPr>
        <p:grpSpPr bwMode="auto">
          <a:xfrm>
            <a:off x="457200" y="1066800"/>
            <a:ext cx="8391525" cy="5334000"/>
            <a:chOff x="288" y="672"/>
            <a:chExt cx="5286" cy="3360"/>
          </a:xfrm>
        </p:grpSpPr>
        <p:pic>
          <p:nvPicPr>
            <p:cNvPr id="53265" name="Picture 17" descr="12614446080kmfJUPo"/>
            <p:cNvPicPr>
              <a:picLocks noChangeAspect="1" noChangeArrowheads="1"/>
            </p:cNvPicPr>
            <p:nvPr/>
          </p:nvPicPr>
          <p:blipFill>
            <a:blip r:embed="rId4" cstate="print"/>
            <a:srcRect/>
            <a:stretch>
              <a:fillRect/>
            </a:stretch>
          </p:blipFill>
          <p:spPr bwMode="auto">
            <a:xfrm>
              <a:off x="288" y="672"/>
              <a:ext cx="2376" cy="3360"/>
            </a:xfrm>
            <a:prstGeom prst="rect">
              <a:avLst/>
            </a:prstGeom>
            <a:noFill/>
          </p:spPr>
        </p:pic>
        <p:pic>
          <p:nvPicPr>
            <p:cNvPr id="53266" name="Picture 18" descr="1261444608wfDUiUv1"/>
            <p:cNvPicPr>
              <a:picLocks noChangeAspect="1" noChangeArrowheads="1"/>
            </p:cNvPicPr>
            <p:nvPr/>
          </p:nvPicPr>
          <p:blipFill>
            <a:blip r:embed="rId5" cstate="print"/>
            <a:srcRect/>
            <a:stretch>
              <a:fillRect/>
            </a:stretch>
          </p:blipFill>
          <p:spPr bwMode="auto">
            <a:xfrm>
              <a:off x="2662" y="2721"/>
              <a:ext cx="2912" cy="1306"/>
            </a:xfrm>
            <a:prstGeom prst="rect">
              <a:avLst/>
            </a:prstGeom>
            <a:noFill/>
          </p:spPr>
        </p:pic>
      </p:grpSp>
      <p:pic>
        <p:nvPicPr>
          <p:cNvPr id="53268" name="Picture 20" descr="800px-DM_IBM_S360"/>
          <p:cNvPicPr>
            <a:picLocks noChangeAspect="1" noChangeArrowheads="1"/>
          </p:cNvPicPr>
          <p:nvPr/>
        </p:nvPicPr>
        <p:blipFill>
          <a:blip r:embed="rId6" cstate="print"/>
          <a:srcRect/>
          <a:stretch>
            <a:fillRect/>
          </a:stretch>
        </p:blipFill>
        <p:spPr bwMode="auto">
          <a:xfrm>
            <a:off x="762000" y="990600"/>
            <a:ext cx="7620000" cy="5076825"/>
          </a:xfrm>
          <a:prstGeom prst="rect">
            <a:avLst/>
          </a:prstGeom>
          <a:noFill/>
        </p:spPr>
      </p:pic>
      <p:pic>
        <p:nvPicPr>
          <p:cNvPr id="53269" name="Picture 21" descr="flickr-251138522-hd"/>
          <p:cNvPicPr>
            <a:picLocks noChangeAspect="1" noChangeArrowheads="1"/>
          </p:cNvPicPr>
          <p:nvPr/>
        </p:nvPicPr>
        <p:blipFill>
          <a:blip r:embed="rId7" cstate="print"/>
          <a:srcRect/>
          <a:stretch>
            <a:fillRect/>
          </a:stretch>
        </p:blipFill>
        <p:spPr bwMode="auto">
          <a:xfrm>
            <a:off x="914400" y="1371600"/>
            <a:ext cx="7620000" cy="4933950"/>
          </a:xfrm>
          <a:prstGeom prst="rect">
            <a:avLst/>
          </a:prstGeom>
          <a:noFill/>
        </p:spPr>
      </p:pic>
      <p:grpSp>
        <p:nvGrpSpPr>
          <p:cNvPr id="53275" name="Group 27"/>
          <p:cNvGrpSpPr>
            <a:grpSpLocks/>
          </p:cNvGrpSpPr>
          <p:nvPr/>
        </p:nvGrpSpPr>
        <p:grpSpPr bwMode="auto">
          <a:xfrm>
            <a:off x="533400" y="1676400"/>
            <a:ext cx="8172450" cy="4686300"/>
            <a:chOff x="336" y="1056"/>
            <a:chExt cx="5148" cy="2952"/>
          </a:xfrm>
        </p:grpSpPr>
        <p:pic>
          <p:nvPicPr>
            <p:cNvPr id="53273" name="Picture 25"/>
            <p:cNvPicPr>
              <a:picLocks noChangeAspect="1" noChangeArrowheads="1"/>
            </p:cNvPicPr>
            <p:nvPr/>
          </p:nvPicPr>
          <p:blipFill>
            <a:blip r:embed="rId8" cstate="print"/>
            <a:srcRect/>
            <a:stretch>
              <a:fillRect/>
            </a:stretch>
          </p:blipFill>
          <p:spPr bwMode="auto">
            <a:xfrm>
              <a:off x="336" y="1056"/>
              <a:ext cx="3120" cy="2412"/>
            </a:xfrm>
            <a:prstGeom prst="rect">
              <a:avLst/>
            </a:prstGeom>
            <a:noFill/>
          </p:spPr>
        </p:pic>
        <p:pic>
          <p:nvPicPr>
            <p:cNvPr id="53274" name="Picture 26"/>
            <p:cNvPicPr>
              <a:picLocks noChangeAspect="1" noChangeArrowheads="1"/>
            </p:cNvPicPr>
            <p:nvPr/>
          </p:nvPicPr>
          <p:blipFill>
            <a:blip r:embed="rId9" cstate="print"/>
            <a:srcRect/>
            <a:stretch>
              <a:fillRect/>
            </a:stretch>
          </p:blipFill>
          <p:spPr bwMode="auto">
            <a:xfrm>
              <a:off x="2688" y="1296"/>
              <a:ext cx="2796" cy="2712"/>
            </a:xfrm>
            <a:prstGeom prst="rect">
              <a:avLst/>
            </a:prstGeom>
            <a:noFill/>
          </p:spPr>
        </p:pic>
      </p:grpSp>
      <p:pic>
        <p:nvPicPr>
          <p:cNvPr id="272386" name="Picture 2" descr="http://cdn2.bjweekly.com/news/image2/51/245915415015897093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8185" y="1710396"/>
            <a:ext cx="7114330" cy="4242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262"/>
                                        </p:tgtEl>
                                        <p:attrNameLst>
                                          <p:attrName>style.visibility</p:attrName>
                                        </p:attrNameLst>
                                      </p:cBhvr>
                                      <p:to>
                                        <p:strVal val="visible"/>
                                      </p:to>
                                    </p:set>
                                    <p:animEffect transition="in" filter="strips(downRight)">
                                      <p:cBhvr>
                                        <p:cTn id="7" dur="500"/>
                                        <p:tgtEl>
                                          <p:spTgt spid="532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strips(downRight)">
                                      <p:cBhvr>
                                        <p:cTn id="12" dur="500"/>
                                        <p:tgtEl>
                                          <p:spTgt spid="5325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68"/>
                                        </p:tgtEl>
                                        <p:attrNameLst>
                                          <p:attrName>style.visibility</p:attrName>
                                        </p:attrNameLst>
                                      </p:cBhvr>
                                      <p:to>
                                        <p:strVal val="visible"/>
                                      </p:to>
                                    </p:set>
                                    <p:anim calcmode="lin" valueType="num">
                                      <p:cBhvr additive="base">
                                        <p:cTn id="17" dur="500" fill="hold"/>
                                        <p:tgtEl>
                                          <p:spTgt spid="53268"/>
                                        </p:tgtEl>
                                        <p:attrNameLst>
                                          <p:attrName>ppt_x</p:attrName>
                                        </p:attrNameLst>
                                      </p:cBhvr>
                                      <p:tavLst>
                                        <p:tav tm="0">
                                          <p:val>
                                            <p:strVal val="#ppt_x"/>
                                          </p:val>
                                        </p:tav>
                                        <p:tav tm="100000">
                                          <p:val>
                                            <p:strVal val="#ppt_x"/>
                                          </p:val>
                                        </p:tav>
                                      </p:tavLst>
                                    </p:anim>
                                    <p:anim calcmode="lin" valueType="num">
                                      <p:cBhvr additive="base">
                                        <p:cTn id="18" dur="500" fill="hold"/>
                                        <p:tgtEl>
                                          <p:spTgt spid="5326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3268"/>
                                        </p:tgtEl>
                                        <p:attrNameLst>
                                          <p:attrName>ppt_x</p:attrName>
                                        </p:attrNameLst>
                                      </p:cBhvr>
                                      <p:tavLst>
                                        <p:tav tm="0">
                                          <p:val>
                                            <p:strVal val="ppt_x"/>
                                          </p:val>
                                        </p:tav>
                                        <p:tav tm="100000">
                                          <p:val>
                                            <p:strVal val="ppt_x"/>
                                          </p:val>
                                        </p:tav>
                                      </p:tavLst>
                                    </p:anim>
                                    <p:anim calcmode="lin" valueType="num">
                                      <p:cBhvr additive="base">
                                        <p:cTn id="23" dur="500"/>
                                        <p:tgtEl>
                                          <p:spTgt spid="53268"/>
                                        </p:tgtEl>
                                        <p:attrNameLst>
                                          <p:attrName>ppt_y</p:attrName>
                                        </p:attrNameLst>
                                      </p:cBhvr>
                                      <p:tavLst>
                                        <p:tav tm="0">
                                          <p:val>
                                            <p:strVal val="ppt_y"/>
                                          </p:val>
                                        </p:tav>
                                        <p:tav tm="100000">
                                          <p:val>
                                            <p:strVal val="1+ppt_h/2"/>
                                          </p:val>
                                        </p:tav>
                                      </p:tavLst>
                                    </p:anim>
                                    <p:set>
                                      <p:cBhvr>
                                        <p:cTn id="24" dur="1" fill="hold">
                                          <p:stCondLst>
                                            <p:cond delay="499"/>
                                          </p:stCondLst>
                                        </p:cTn>
                                        <p:tgtEl>
                                          <p:spTgt spid="5326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53257"/>
                                        </p:tgtEl>
                                        <p:attrNameLst>
                                          <p:attrName>style.visibility</p:attrName>
                                        </p:attrNameLst>
                                      </p:cBhvr>
                                      <p:to>
                                        <p:strVal val="visible"/>
                                      </p:to>
                                    </p:set>
                                    <p:animEffect transition="in" filter="strips(downRight)">
                                      <p:cBhvr>
                                        <p:cTn id="29" dur="500"/>
                                        <p:tgtEl>
                                          <p:spTgt spid="5325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53256"/>
                                        </p:tgtEl>
                                        <p:attrNameLst>
                                          <p:attrName>style.visibility</p:attrName>
                                        </p:attrNameLst>
                                      </p:cBhvr>
                                      <p:to>
                                        <p:strVal val="visible"/>
                                      </p:to>
                                    </p:set>
                                    <p:animEffect transition="in" filter="strips(downRight)">
                                      <p:cBhvr>
                                        <p:cTn id="34" dur="500"/>
                                        <p:tgtEl>
                                          <p:spTgt spid="5325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53255"/>
                                        </p:tgtEl>
                                        <p:attrNameLst>
                                          <p:attrName>style.visibility</p:attrName>
                                        </p:attrNameLst>
                                      </p:cBhvr>
                                      <p:to>
                                        <p:strVal val="visible"/>
                                      </p:to>
                                    </p:set>
                                    <p:animEffect transition="in" filter="strips(downRight)">
                                      <p:cBhvr>
                                        <p:cTn id="39" dur="500"/>
                                        <p:tgtEl>
                                          <p:spTgt spid="53255"/>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53261"/>
                                        </p:tgtEl>
                                        <p:attrNameLst>
                                          <p:attrName>style.visibility</p:attrName>
                                        </p:attrNameLst>
                                      </p:cBhvr>
                                      <p:to>
                                        <p:strVal val="visible"/>
                                      </p:to>
                                    </p:set>
                                    <p:animEffect transition="in" filter="strips(downRight)">
                                      <p:cBhvr>
                                        <p:cTn id="44" dur="500"/>
                                        <p:tgtEl>
                                          <p:spTgt spid="5326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3267"/>
                                        </p:tgtEl>
                                        <p:attrNameLst>
                                          <p:attrName>style.visibility</p:attrName>
                                        </p:attrNameLst>
                                      </p:cBhvr>
                                      <p:to>
                                        <p:strVal val="visible"/>
                                      </p:to>
                                    </p:set>
                                    <p:anim calcmode="lin" valueType="num">
                                      <p:cBhvr additive="base">
                                        <p:cTn id="49" dur="500" fill="hold"/>
                                        <p:tgtEl>
                                          <p:spTgt spid="53267"/>
                                        </p:tgtEl>
                                        <p:attrNameLst>
                                          <p:attrName>ppt_x</p:attrName>
                                        </p:attrNameLst>
                                      </p:cBhvr>
                                      <p:tavLst>
                                        <p:tav tm="0">
                                          <p:val>
                                            <p:strVal val="#ppt_x"/>
                                          </p:val>
                                        </p:tav>
                                        <p:tav tm="100000">
                                          <p:val>
                                            <p:strVal val="#ppt_x"/>
                                          </p:val>
                                        </p:tav>
                                      </p:tavLst>
                                    </p:anim>
                                    <p:anim calcmode="lin" valueType="num">
                                      <p:cBhvr additive="base">
                                        <p:cTn id="50" dur="500" fill="hold"/>
                                        <p:tgtEl>
                                          <p:spTgt spid="5326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53267"/>
                                        </p:tgtEl>
                                        <p:attrNameLst>
                                          <p:attrName>ppt_x</p:attrName>
                                        </p:attrNameLst>
                                      </p:cBhvr>
                                      <p:tavLst>
                                        <p:tav tm="0">
                                          <p:val>
                                            <p:strVal val="ppt_x"/>
                                          </p:val>
                                        </p:tav>
                                        <p:tav tm="100000">
                                          <p:val>
                                            <p:strVal val="ppt_x"/>
                                          </p:val>
                                        </p:tav>
                                      </p:tavLst>
                                    </p:anim>
                                    <p:anim calcmode="lin" valueType="num">
                                      <p:cBhvr additive="base">
                                        <p:cTn id="55" dur="500"/>
                                        <p:tgtEl>
                                          <p:spTgt spid="53267"/>
                                        </p:tgtEl>
                                        <p:attrNameLst>
                                          <p:attrName>ppt_y</p:attrName>
                                        </p:attrNameLst>
                                      </p:cBhvr>
                                      <p:tavLst>
                                        <p:tav tm="0">
                                          <p:val>
                                            <p:strVal val="ppt_y"/>
                                          </p:val>
                                        </p:tav>
                                        <p:tav tm="100000">
                                          <p:val>
                                            <p:strVal val="1+ppt_h/2"/>
                                          </p:val>
                                        </p:tav>
                                      </p:tavLst>
                                    </p:anim>
                                    <p:set>
                                      <p:cBhvr>
                                        <p:cTn id="56" dur="1" fill="hold">
                                          <p:stCondLst>
                                            <p:cond delay="499"/>
                                          </p:stCondLst>
                                        </p:cTn>
                                        <p:tgtEl>
                                          <p:spTgt spid="5326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3275"/>
                                        </p:tgtEl>
                                        <p:attrNameLst>
                                          <p:attrName>style.visibility</p:attrName>
                                        </p:attrNameLst>
                                      </p:cBhvr>
                                      <p:to>
                                        <p:strVal val="visible"/>
                                      </p:to>
                                    </p:set>
                                    <p:anim calcmode="lin" valueType="num">
                                      <p:cBhvr additive="base">
                                        <p:cTn id="61" dur="500" fill="hold"/>
                                        <p:tgtEl>
                                          <p:spTgt spid="53275"/>
                                        </p:tgtEl>
                                        <p:attrNameLst>
                                          <p:attrName>ppt_x</p:attrName>
                                        </p:attrNameLst>
                                      </p:cBhvr>
                                      <p:tavLst>
                                        <p:tav tm="0">
                                          <p:val>
                                            <p:strVal val="#ppt_x"/>
                                          </p:val>
                                        </p:tav>
                                        <p:tav tm="100000">
                                          <p:val>
                                            <p:strVal val="#ppt_x"/>
                                          </p:val>
                                        </p:tav>
                                      </p:tavLst>
                                    </p:anim>
                                    <p:anim calcmode="lin" valueType="num">
                                      <p:cBhvr additive="base">
                                        <p:cTn id="62" dur="500" fill="hold"/>
                                        <p:tgtEl>
                                          <p:spTgt spid="5327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53275"/>
                                        </p:tgtEl>
                                        <p:attrNameLst>
                                          <p:attrName>ppt_x</p:attrName>
                                        </p:attrNameLst>
                                      </p:cBhvr>
                                      <p:tavLst>
                                        <p:tav tm="0">
                                          <p:val>
                                            <p:strVal val="ppt_x"/>
                                          </p:val>
                                        </p:tav>
                                        <p:tav tm="100000">
                                          <p:val>
                                            <p:strVal val="ppt_x"/>
                                          </p:val>
                                        </p:tav>
                                      </p:tavLst>
                                    </p:anim>
                                    <p:anim calcmode="lin" valueType="num">
                                      <p:cBhvr additive="base">
                                        <p:cTn id="67" dur="500"/>
                                        <p:tgtEl>
                                          <p:spTgt spid="53275"/>
                                        </p:tgtEl>
                                        <p:attrNameLst>
                                          <p:attrName>ppt_y</p:attrName>
                                        </p:attrNameLst>
                                      </p:cBhvr>
                                      <p:tavLst>
                                        <p:tav tm="0">
                                          <p:val>
                                            <p:strVal val="ppt_y"/>
                                          </p:val>
                                        </p:tav>
                                        <p:tav tm="100000">
                                          <p:val>
                                            <p:strVal val="1+ppt_h/2"/>
                                          </p:val>
                                        </p:tav>
                                      </p:tavLst>
                                    </p:anim>
                                    <p:set>
                                      <p:cBhvr>
                                        <p:cTn id="68" dur="1" fill="hold">
                                          <p:stCondLst>
                                            <p:cond delay="499"/>
                                          </p:stCondLst>
                                        </p:cTn>
                                        <p:tgtEl>
                                          <p:spTgt spid="5327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72386"/>
                                        </p:tgtEl>
                                        <p:attrNameLst>
                                          <p:attrName>style.visibility</p:attrName>
                                        </p:attrNameLst>
                                      </p:cBhvr>
                                      <p:to>
                                        <p:strVal val="visible"/>
                                      </p:to>
                                    </p:set>
                                    <p:anim calcmode="lin" valueType="num">
                                      <p:cBhvr additive="base">
                                        <p:cTn id="73" dur="500" fill="hold"/>
                                        <p:tgtEl>
                                          <p:spTgt spid="272386"/>
                                        </p:tgtEl>
                                        <p:attrNameLst>
                                          <p:attrName>ppt_x</p:attrName>
                                        </p:attrNameLst>
                                      </p:cBhvr>
                                      <p:tavLst>
                                        <p:tav tm="0">
                                          <p:val>
                                            <p:strVal val="#ppt_x"/>
                                          </p:val>
                                        </p:tav>
                                        <p:tav tm="100000">
                                          <p:val>
                                            <p:strVal val="#ppt_x"/>
                                          </p:val>
                                        </p:tav>
                                      </p:tavLst>
                                    </p:anim>
                                    <p:anim calcmode="lin" valueType="num">
                                      <p:cBhvr additive="base">
                                        <p:cTn id="74" dur="500" fill="hold"/>
                                        <p:tgtEl>
                                          <p:spTgt spid="27238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1" fill="hold" nodeType="clickEffect">
                                  <p:stCondLst>
                                    <p:cond delay="0"/>
                                  </p:stCondLst>
                                  <p:childTnLst>
                                    <p:anim calcmode="lin" valueType="num">
                                      <p:cBhvr additive="base">
                                        <p:cTn id="78" dur="500"/>
                                        <p:tgtEl>
                                          <p:spTgt spid="272386"/>
                                        </p:tgtEl>
                                        <p:attrNameLst>
                                          <p:attrName>ppt_x</p:attrName>
                                        </p:attrNameLst>
                                      </p:cBhvr>
                                      <p:tavLst>
                                        <p:tav tm="0">
                                          <p:val>
                                            <p:strVal val="ppt_x"/>
                                          </p:val>
                                        </p:tav>
                                        <p:tav tm="100000">
                                          <p:val>
                                            <p:strVal val="ppt_x"/>
                                          </p:val>
                                        </p:tav>
                                      </p:tavLst>
                                    </p:anim>
                                    <p:anim calcmode="lin" valueType="num">
                                      <p:cBhvr additive="base">
                                        <p:cTn id="79" dur="500"/>
                                        <p:tgtEl>
                                          <p:spTgt spid="272386"/>
                                        </p:tgtEl>
                                        <p:attrNameLst>
                                          <p:attrName>ppt_y</p:attrName>
                                        </p:attrNameLst>
                                      </p:cBhvr>
                                      <p:tavLst>
                                        <p:tav tm="0">
                                          <p:val>
                                            <p:strVal val="ppt_y"/>
                                          </p:val>
                                        </p:tav>
                                        <p:tav tm="100000">
                                          <p:val>
                                            <p:strVal val="0-ppt_h/2"/>
                                          </p:val>
                                        </p:tav>
                                      </p:tavLst>
                                    </p:anim>
                                    <p:set>
                                      <p:cBhvr>
                                        <p:cTn id="80" dur="1" fill="hold">
                                          <p:stCondLst>
                                            <p:cond delay="499"/>
                                          </p:stCondLst>
                                        </p:cTn>
                                        <p:tgtEl>
                                          <p:spTgt spid="27238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3269"/>
                                        </p:tgtEl>
                                        <p:attrNameLst>
                                          <p:attrName>style.visibility</p:attrName>
                                        </p:attrNameLst>
                                      </p:cBhvr>
                                      <p:to>
                                        <p:strVal val="visible"/>
                                      </p:to>
                                    </p:set>
                                    <p:anim calcmode="lin" valueType="num">
                                      <p:cBhvr additive="base">
                                        <p:cTn id="85" dur="500" fill="hold"/>
                                        <p:tgtEl>
                                          <p:spTgt spid="53269"/>
                                        </p:tgtEl>
                                        <p:attrNameLst>
                                          <p:attrName>ppt_x</p:attrName>
                                        </p:attrNameLst>
                                      </p:cBhvr>
                                      <p:tavLst>
                                        <p:tav tm="0">
                                          <p:val>
                                            <p:strVal val="#ppt_x"/>
                                          </p:val>
                                        </p:tav>
                                        <p:tav tm="100000">
                                          <p:val>
                                            <p:strVal val="#ppt_x"/>
                                          </p:val>
                                        </p:tav>
                                      </p:tavLst>
                                    </p:anim>
                                    <p:anim calcmode="lin" valueType="num">
                                      <p:cBhvr additive="base">
                                        <p:cTn id="86" dur="500" fill="hold"/>
                                        <p:tgtEl>
                                          <p:spTgt spid="5326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53269"/>
                                        </p:tgtEl>
                                        <p:attrNameLst>
                                          <p:attrName>ppt_x</p:attrName>
                                        </p:attrNameLst>
                                      </p:cBhvr>
                                      <p:tavLst>
                                        <p:tav tm="0">
                                          <p:val>
                                            <p:strVal val="ppt_x"/>
                                          </p:val>
                                        </p:tav>
                                        <p:tav tm="100000">
                                          <p:val>
                                            <p:strVal val="ppt_x"/>
                                          </p:val>
                                        </p:tav>
                                      </p:tavLst>
                                    </p:anim>
                                    <p:anim calcmode="lin" valueType="num">
                                      <p:cBhvr additive="base">
                                        <p:cTn id="91" dur="500"/>
                                        <p:tgtEl>
                                          <p:spTgt spid="53269"/>
                                        </p:tgtEl>
                                        <p:attrNameLst>
                                          <p:attrName>ppt_y</p:attrName>
                                        </p:attrNameLst>
                                      </p:cBhvr>
                                      <p:tavLst>
                                        <p:tav tm="0">
                                          <p:val>
                                            <p:strVal val="ppt_y"/>
                                          </p:val>
                                        </p:tav>
                                        <p:tav tm="100000">
                                          <p:val>
                                            <p:strVal val="1+ppt_h/2"/>
                                          </p:val>
                                        </p:tav>
                                      </p:tavLst>
                                    </p:anim>
                                    <p:set>
                                      <p:cBhvr>
                                        <p:cTn id="92" dur="1" fill="hold">
                                          <p:stCondLst>
                                            <p:cond delay="499"/>
                                          </p:stCondLst>
                                        </p:cTn>
                                        <p:tgtEl>
                                          <p:spTgt spid="532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53259"/>
                                        </p:tgtEl>
                                        <p:attrNameLst>
                                          <p:attrName>style.visibility</p:attrName>
                                        </p:attrNameLst>
                                      </p:cBhvr>
                                      <p:to>
                                        <p:strVal val="visible"/>
                                      </p:to>
                                    </p:set>
                                    <p:anim calcmode="lin" valueType="num">
                                      <p:cBhvr additive="base">
                                        <p:cTn id="97" dur="500" fill="hold"/>
                                        <p:tgtEl>
                                          <p:spTgt spid="53259"/>
                                        </p:tgtEl>
                                        <p:attrNameLst>
                                          <p:attrName>ppt_x</p:attrName>
                                        </p:attrNameLst>
                                      </p:cBhvr>
                                      <p:tavLst>
                                        <p:tav tm="0">
                                          <p:val>
                                            <p:strVal val="#ppt_x"/>
                                          </p:val>
                                        </p:tav>
                                        <p:tav tm="100000">
                                          <p:val>
                                            <p:strVal val="#ppt_x"/>
                                          </p:val>
                                        </p:tav>
                                      </p:tavLst>
                                    </p:anim>
                                    <p:anim calcmode="lin" valueType="num">
                                      <p:cBhvr additive="base">
                                        <p:cTn id="98" dur="500" fill="hold"/>
                                        <p:tgtEl>
                                          <p:spTgt spid="5325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grpId="0" nodeType="clickEffect">
                                  <p:stCondLst>
                                    <p:cond delay="0"/>
                                  </p:stCondLst>
                                  <p:childTnLst>
                                    <p:set>
                                      <p:cBhvr>
                                        <p:cTn id="102" dur="1" fill="hold">
                                          <p:stCondLst>
                                            <p:cond delay="0"/>
                                          </p:stCondLst>
                                        </p:cTn>
                                        <p:tgtEl>
                                          <p:spTgt spid="53254"/>
                                        </p:tgtEl>
                                        <p:attrNameLst>
                                          <p:attrName>style.visibility</p:attrName>
                                        </p:attrNameLst>
                                      </p:cBhvr>
                                      <p:to>
                                        <p:strVal val="visible"/>
                                      </p:to>
                                    </p:set>
                                    <p:animEffect transition="in" filter="strips(downRight)">
                                      <p:cBhvr>
                                        <p:cTn id="103" dur="500"/>
                                        <p:tgtEl>
                                          <p:spTgt spid="53254"/>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53264"/>
                                        </p:tgtEl>
                                        <p:attrNameLst>
                                          <p:attrName>style.visibility</p:attrName>
                                        </p:attrNameLst>
                                      </p:cBhvr>
                                      <p:to>
                                        <p:strVal val="visible"/>
                                      </p:to>
                                    </p:set>
                                    <p:anim calcmode="lin" valueType="num">
                                      <p:cBhvr additive="base">
                                        <p:cTn id="108" dur="500" fill="hold"/>
                                        <p:tgtEl>
                                          <p:spTgt spid="53264"/>
                                        </p:tgtEl>
                                        <p:attrNameLst>
                                          <p:attrName>ppt_x</p:attrName>
                                        </p:attrNameLst>
                                      </p:cBhvr>
                                      <p:tavLst>
                                        <p:tav tm="0">
                                          <p:val>
                                            <p:strVal val="#ppt_x"/>
                                          </p:val>
                                        </p:tav>
                                        <p:tav tm="100000">
                                          <p:val>
                                            <p:strVal val="#ppt_x"/>
                                          </p:val>
                                        </p:tav>
                                      </p:tavLst>
                                    </p:anim>
                                    <p:anim calcmode="lin" valueType="num">
                                      <p:cBhvr additive="base">
                                        <p:cTn id="109" dur="500" fill="hold"/>
                                        <p:tgtEl>
                                          <p:spTgt spid="5326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8" presetClass="entr" presetSubtype="6" fill="hold" grpId="0" nodeType="clickEffect">
                                  <p:stCondLst>
                                    <p:cond delay="0"/>
                                  </p:stCondLst>
                                  <p:childTnLst>
                                    <p:set>
                                      <p:cBhvr>
                                        <p:cTn id="113" dur="1" fill="hold">
                                          <p:stCondLst>
                                            <p:cond delay="0"/>
                                          </p:stCondLst>
                                        </p:cTn>
                                        <p:tgtEl>
                                          <p:spTgt spid="53260"/>
                                        </p:tgtEl>
                                        <p:attrNameLst>
                                          <p:attrName>style.visibility</p:attrName>
                                        </p:attrNameLst>
                                      </p:cBhvr>
                                      <p:to>
                                        <p:strVal val="visible"/>
                                      </p:to>
                                    </p:set>
                                    <p:animEffect transition="in" filter="strips(downRight)">
                                      <p:cBhvr>
                                        <p:cTn id="114" dur="500"/>
                                        <p:tgtEl>
                                          <p:spTgt spid="53260"/>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grpId="0" nodeType="clickEffect">
                                  <p:stCondLst>
                                    <p:cond delay="0"/>
                                  </p:stCondLst>
                                  <p:childTnLst>
                                    <p:set>
                                      <p:cBhvr>
                                        <p:cTn id="118" dur="1" fill="hold">
                                          <p:stCondLst>
                                            <p:cond delay="0"/>
                                          </p:stCondLst>
                                        </p:cTn>
                                        <p:tgtEl>
                                          <p:spTgt spid="53263"/>
                                        </p:tgtEl>
                                        <p:attrNameLst>
                                          <p:attrName>style.visibility</p:attrName>
                                        </p:attrNameLst>
                                      </p:cBhvr>
                                      <p:to>
                                        <p:strVal val="visible"/>
                                      </p:to>
                                    </p:set>
                                    <p:animEffect transition="in" filter="strips(downRight)">
                                      <p:cBhvr>
                                        <p:cTn id="119" dur="500"/>
                                        <p:tgtEl>
                                          <p:spTgt spid="53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5" grpId="0" animBg="1"/>
      <p:bldP spid="53256" grpId="0" animBg="1"/>
      <p:bldP spid="53257" grpId="0"/>
      <p:bldP spid="53258" grpId="0"/>
      <p:bldP spid="53259" grpId="0"/>
      <p:bldP spid="53260" grpId="0"/>
      <p:bldP spid="53261" grpId="0"/>
      <p:bldP spid="53262" grpId="0"/>
      <p:bldP spid="53263" grpId="0"/>
      <p:bldP spid="532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AC1B6755-00B2-4FDE-B1B5-6FB99C84A085}"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0D3EE75A-7F5A-4757-8202-D0D685D478E7}" type="slidenum">
              <a:rPr lang="en-US" altLang="zh-CN"/>
              <a:pPr/>
              <a:t>5</a:t>
            </a:fld>
            <a:endParaRPr lang="en-US" altLang="zh-CN"/>
          </a:p>
        </p:txBody>
      </p:sp>
      <p:pic>
        <p:nvPicPr>
          <p:cNvPr id="11280" name="Picture 16" descr="login_sabotage"/>
          <p:cNvPicPr>
            <a:picLocks noChangeAspect="1" noChangeArrowheads="1"/>
          </p:cNvPicPr>
          <p:nvPr/>
        </p:nvPicPr>
        <p:blipFill>
          <a:blip r:embed="rId3" cstate="print"/>
          <a:srcRect/>
          <a:stretch>
            <a:fillRect/>
          </a:stretch>
        </p:blipFill>
        <p:spPr bwMode="auto">
          <a:xfrm>
            <a:off x="5486400" y="1828800"/>
            <a:ext cx="3067050" cy="2705100"/>
          </a:xfrm>
          <a:prstGeom prst="rect">
            <a:avLst/>
          </a:prstGeom>
          <a:noFill/>
        </p:spPr>
      </p:pic>
      <p:sp>
        <p:nvSpPr>
          <p:cNvPr id="11266" name="Rectangle 2"/>
          <p:cNvSpPr>
            <a:spLocks noGrp="1" noChangeArrowheads="1"/>
          </p:cNvSpPr>
          <p:nvPr>
            <p:ph type="title"/>
          </p:nvPr>
        </p:nvSpPr>
        <p:spPr/>
        <p:txBody>
          <a:bodyPr/>
          <a:lstStyle/>
          <a:p>
            <a:r>
              <a:rPr lang="zh-CN" altLang="en-US" dirty="0"/>
              <a:t>信息化社会</a:t>
            </a:r>
          </a:p>
        </p:txBody>
      </p:sp>
      <p:sp>
        <p:nvSpPr>
          <p:cNvPr id="11267" name="Rectangle 3"/>
          <p:cNvSpPr>
            <a:spLocks noGrp="1" noChangeArrowheads="1"/>
          </p:cNvSpPr>
          <p:nvPr>
            <p:ph type="body" idx="1"/>
          </p:nvPr>
        </p:nvSpPr>
        <p:spPr/>
        <p:txBody>
          <a:bodyPr/>
          <a:lstStyle/>
          <a:p>
            <a:r>
              <a:rPr lang="zh-CN" altLang="en-US" dirty="0"/>
              <a:t>当今人类社会的所有主题都已被软件改写</a:t>
            </a:r>
          </a:p>
        </p:txBody>
      </p:sp>
      <p:pic>
        <p:nvPicPr>
          <p:cNvPr id="11278" name="Picture 14" descr="baid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52800" y="5334000"/>
            <a:ext cx="2743200" cy="930275"/>
          </a:xfrm>
          <a:prstGeom prst="rect">
            <a:avLst/>
          </a:prstGeom>
          <a:noFill/>
        </p:spPr>
      </p:pic>
      <p:pic>
        <p:nvPicPr>
          <p:cNvPr id="11279" name="Picture 15" descr="googl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52800" y="4114800"/>
            <a:ext cx="2724150" cy="1047750"/>
          </a:xfrm>
          <a:prstGeom prst="rect">
            <a:avLst/>
          </a:prstGeom>
          <a:noFill/>
        </p:spPr>
      </p:pic>
      <p:pic>
        <p:nvPicPr>
          <p:cNvPr id="11270" name="Picture 6" descr="自动化药房"/>
          <p:cNvPicPr>
            <a:picLocks noChangeAspect="1" noChangeArrowheads="1"/>
          </p:cNvPicPr>
          <p:nvPr/>
        </p:nvPicPr>
        <p:blipFill>
          <a:blip r:embed="rId6" cstate="print"/>
          <a:srcRect/>
          <a:stretch>
            <a:fillRect/>
          </a:stretch>
        </p:blipFill>
        <p:spPr bwMode="auto">
          <a:xfrm>
            <a:off x="533400" y="1600200"/>
            <a:ext cx="2384425" cy="3581400"/>
          </a:xfrm>
          <a:prstGeom prst="rect">
            <a:avLst/>
          </a:prstGeom>
          <a:noFill/>
        </p:spPr>
      </p:pic>
      <p:pic>
        <p:nvPicPr>
          <p:cNvPr id="11271" name="Picture 7" descr="卫星导航的汽车"/>
          <p:cNvPicPr>
            <a:picLocks noChangeAspect="1" noChangeArrowheads="1"/>
          </p:cNvPicPr>
          <p:nvPr/>
        </p:nvPicPr>
        <p:blipFill>
          <a:blip r:embed="rId7" cstate="print">
            <a:clrChange>
              <a:clrFrom>
                <a:srgbClr val="FBFDFC"/>
              </a:clrFrom>
              <a:clrTo>
                <a:srgbClr val="FBFDFC">
                  <a:alpha val="0"/>
                </a:srgbClr>
              </a:clrTo>
            </a:clrChange>
          </a:blip>
          <a:srcRect/>
          <a:stretch>
            <a:fillRect/>
          </a:stretch>
        </p:blipFill>
        <p:spPr bwMode="auto">
          <a:xfrm>
            <a:off x="228600" y="4438650"/>
            <a:ext cx="2333625" cy="2419350"/>
          </a:xfrm>
          <a:prstGeom prst="rect">
            <a:avLst/>
          </a:prstGeom>
          <a:noFill/>
        </p:spPr>
      </p:pic>
      <p:pic>
        <p:nvPicPr>
          <p:cNvPr id="11272" name="Picture 8" descr="工业设计2"/>
          <p:cNvPicPr>
            <a:picLocks noChangeAspect="1" noChangeArrowheads="1"/>
          </p:cNvPicPr>
          <p:nvPr/>
        </p:nvPicPr>
        <p:blipFill>
          <a:blip r:embed="rId8" cstate="print"/>
          <a:srcRect/>
          <a:stretch>
            <a:fillRect/>
          </a:stretch>
        </p:blipFill>
        <p:spPr bwMode="auto">
          <a:xfrm>
            <a:off x="2819400" y="1752600"/>
            <a:ext cx="3771900" cy="2357438"/>
          </a:xfrm>
          <a:prstGeom prst="rect">
            <a:avLst/>
          </a:prstGeom>
          <a:noFill/>
        </p:spPr>
      </p:pic>
      <p:pic>
        <p:nvPicPr>
          <p:cNvPr id="11281" name="Picture 17"/>
          <p:cNvPicPr>
            <a:picLocks noChangeAspect="1" noChangeArrowheads="1"/>
          </p:cNvPicPr>
          <p:nvPr/>
        </p:nvPicPr>
        <p:blipFill>
          <a:blip r:embed="rId9" cstate="print"/>
          <a:srcRect l="31932" t="28181" r="778" b="3247"/>
          <a:stretch>
            <a:fillRect/>
          </a:stretch>
        </p:blipFill>
        <p:spPr bwMode="auto">
          <a:xfrm>
            <a:off x="203200" y="1467849"/>
            <a:ext cx="8648700" cy="528437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anim calcmode="lin" valueType="num">
                                      <p:cBhvr additive="base">
                                        <p:cTn id="7" dur="500" fill="hold"/>
                                        <p:tgtEl>
                                          <p:spTgt spid="11280"/>
                                        </p:tgtEl>
                                        <p:attrNameLst>
                                          <p:attrName>ppt_x</p:attrName>
                                        </p:attrNameLst>
                                      </p:cBhvr>
                                      <p:tavLst>
                                        <p:tav tm="0">
                                          <p:val>
                                            <p:strVal val="#ppt_x"/>
                                          </p:val>
                                        </p:tav>
                                        <p:tav tm="100000">
                                          <p:val>
                                            <p:strVal val="#ppt_x"/>
                                          </p:val>
                                        </p:tav>
                                      </p:tavLst>
                                    </p:anim>
                                    <p:anim calcmode="lin" valueType="num">
                                      <p:cBhvr additive="base">
                                        <p:cTn id="8" dur="500" fill="hold"/>
                                        <p:tgtEl>
                                          <p:spTgt spid="112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79"/>
                                        </p:tgtEl>
                                        <p:attrNameLst>
                                          <p:attrName>style.visibility</p:attrName>
                                        </p:attrNameLst>
                                      </p:cBhvr>
                                      <p:to>
                                        <p:strVal val="visible"/>
                                      </p:to>
                                    </p:set>
                                    <p:anim calcmode="lin" valueType="num">
                                      <p:cBhvr additive="base">
                                        <p:cTn id="13" dur="1000" fill="hold"/>
                                        <p:tgtEl>
                                          <p:spTgt spid="11279"/>
                                        </p:tgtEl>
                                        <p:attrNameLst>
                                          <p:attrName>ppt_x</p:attrName>
                                        </p:attrNameLst>
                                      </p:cBhvr>
                                      <p:tavLst>
                                        <p:tav tm="0">
                                          <p:val>
                                            <p:strVal val="#ppt_x"/>
                                          </p:val>
                                        </p:tav>
                                        <p:tav tm="100000">
                                          <p:val>
                                            <p:strVal val="#ppt_x"/>
                                          </p:val>
                                        </p:tav>
                                      </p:tavLst>
                                    </p:anim>
                                    <p:anim calcmode="lin" valueType="num">
                                      <p:cBhvr additive="base">
                                        <p:cTn id="14" dur="1000" fill="hold"/>
                                        <p:tgtEl>
                                          <p:spTgt spid="112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8"/>
                                        </p:tgtEl>
                                        <p:attrNameLst>
                                          <p:attrName>style.visibility</p:attrName>
                                        </p:attrNameLst>
                                      </p:cBhvr>
                                      <p:to>
                                        <p:strVal val="visible"/>
                                      </p:to>
                                    </p:set>
                                    <p:anim calcmode="lin" valueType="num">
                                      <p:cBhvr additive="base">
                                        <p:cTn id="19" dur="1000" fill="hold"/>
                                        <p:tgtEl>
                                          <p:spTgt spid="11278"/>
                                        </p:tgtEl>
                                        <p:attrNameLst>
                                          <p:attrName>ppt_x</p:attrName>
                                        </p:attrNameLst>
                                      </p:cBhvr>
                                      <p:tavLst>
                                        <p:tav tm="0">
                                          <p:val>
                                            <p:strVal val="#ppt_x"/>
                                          </p:val>
                                        </p:tav>
                                        <p:tav tm="100000">
                                          <p:val>
                                            <p:strVal val="#ppt_x"/>
                                          </p:val>
                                        </p:tav>
                                      </p:tavLst>
                                    </p:anim>
                                    <p:anim calcmode="lin" valueType="num">
                                      <p:cBhvr additive="base">
                                        <p:cTn id="20" dur="1000" fill="hold"/>
                                        <p:tgtEl>
                                          <p:spTgt spid="112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71"/>
                                        </p:tgtEl>
                                        <p:attrNameLst>
                                          <p:attrName>style.visibility</p:attrName>
                                        </p:attrNameLst>
                                      </p:cBhvr>
                                      <p:to>
                                        <p:strVal val="visible"/>
                                      </p:to>
                                    </p:set>
                                    <p:anim calcmode="lin" valueType="num">
                                      <p:cBhvr additive="base">
                                        <p:cTn id="25" dur="1000" fill="hold"/>
                                        <p:tgtEl>
                                          <p:spTgt spid="11271"/>
                                        </p:tgtEl>
                                        <p:attrNameLst>
                                          <p:attrName>ppt_x</p:attrName>
                                        </p:attrNameLst>
                                      </p:cBhvr>
                                      <p:tavLst>
                                        <p:tav tm="0">
                                          <p:val>
                                            <p:strVal val="#ppt_x"/>
                                          </p:val>
                                        </p:tav>
                                        <p:tav tm="100000">
                                          <p:val>
                                            <p:strVal val="#ppt_x"/>
                                          </p:val>
                                        </p:tav>
                                      </p:tavLst>
                                    </p:anim>
                                    <p:anim calcmode="lin" valueType="num">
                                      <p:cBhvr additive="base">
                                        <p:cTn id="26" dur="10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 calcmode="lin" valueType="num">
                                      <p:cBhvr additive="base">
                                        <p:cTn id="31" dur="1000" fill="hold"/>
                                        <p:tgtEl>
                                          <p:spTgt spid="11270"/>
                                        </p:tgtEl>
                                        <p:attrNameLst>
                                          <p:attrName>ppt_x</p:attrName>
                                        </p:attrNameLst>
                                      </p:cBhvr>
                                      <p:tavLst>
                                        <p:tav tm="0">
                                          <p:val>
                                            <p:strVal val="#ppt_x"/>
                                          </p:val>
                                        </p:tav>
                                        <p:tav tm="100000">
                                          <p:val>
                                            <p:strVal val="#ppt_x"/>
                                          </p:val>
                                        </p:tav>
                                      </p:tavLst>
                                    </p:anim>
                                    <p:anim calcmode="lin" valueType="num">
                                      <p:cBhvr additive="base">
                                        <p:cTn id="32" dur="10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2"/>
                                        </p:tgtEl>
                                        <p:attrNameLst>
                                          <p:attrName>style.visibility</p:attrName>
                                        </p:attrNameLst>
                                      </p:cBhvr>
                                      <p:to>
                                        <p:strVal val="visible"/>
                                      </p:to>
                                    </p:set>
                                    <p:anim calcmode="lin" valueType="num">
                                      <p:cBhvr additive="base">
                                        <p:cTn id="37" dur="1000" fill="hold"/>
                                        <p:tgtEl>
                                          <p:spTgt spid="11272"/>
                                        </p:tgtEl>
                                        <p:attrNameLst>
                                          <p:attrName>ppt_x</p:attrName>
                                        </p:attrNameLst>
                                      </p:cBhvr>
                                      <p:tavLst>
                                        <p:tav tm="0">
                                          <p:val>
                                            <p:strVal val="#ppt_x"/>
                                          </p:val>
                                        </p:tav>
                                        <p:tav tm="100000">
                                          <p:val>
                                            <p:strVal val="#ppt_x"/>
                                          </p:val>
                                        </p:tav>
                                      </p:tavLst>
                                    </p:anim>
                                    <p:anim calcmode="lin" valueType="num">
                                      <p:cBhvr additive="base">
                                        <p:cTn id="38" dur="10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81"/>
                                        </p:tgtEl>
                                        <p:attrNameLst>
                                          <p:attrName>style.visibility</p:attrName>
                                        </p:attrNameLst>
                                      </p:cBhvr>
                                      <p:to>
                                        <p:strVal val="visible"/>
                                      </p:to>
                                    </p:set>
                                    <p:anim calcmode="lin" valueType="num">
                                      <p:cBhvr additive="base">
                                        <p:cTn id="43" dur="500" fill="hold"/>
                                        <p:tgtEl>
                                          <p:spTgt spid="11281"/>
                                        </p:tgtEl>
                                        <p:attrNameLst>
                                          <p:attrName>ppt_x</p:attrName>
                                        </p:attrNameLst>
                                      </p:cBhvr>
                                      <p:tavLst>
                                        <p:tav tm="0">
                                          <p:val>
                                            <p:strVal val="#ppt_x"/>
                                          </p:val>
                                        </p:tav>
                                        <p:tav tm="100000">
                                          <p:val>
                                            <p:strVal val="#ppt_x"/>
                                          </p:val>
                                        </p:tav>
                                      </p:tavLst>
                                    </p:anim>
                                    <p:anim calcmode="lin" valueType="num">
                                      <p:cBhvr additive="base">
                                        <p:cTn id="44" dur="500" fill="hold"/>
                                        <p:tgtEl>
                                          <p:spTgt spid="112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1267">
                                            <p:txEl>
                                              <p:pRg st="0" end="0"/>
                                            </p:txEl>
                                          </p:spTgt>
                                        </p:tgtEl>
                                        <p:attrNameLst>
                                          <p:attrName>style.visibility</p:attrName>
                                        </p:attrNameLst>
                                      </p:cBhvr>
                                      <p:to>
                                        <p:strVal val="visible"/>
                                      </p:to>
                                    </p:set>
                                    <p:animEffect transition="in" filter="strips(downRight)">
                                      <p:cBhvr>
                                        <p:cTn id="49"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D65BB27-A064-4690-9F85-4D29ECFB964D}"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9F2FEEA9-13B8-43BF-8804-E9A155204FA5}" type="slidenum">
              <a:rPr lang="en-US" altLang="zh-CN"/>
              <a:pPr/>
              <a:t>50</a:t>
            </a:fld>
            <a:endParaRPr lang="en-US" altLang="zh-CN"/>
          </a:p>
        </p:txBody>
      </p:sp>
      <p:sp>
        <p:nvSpPr>
          <p:cNvPr id="260098" name="Rectangle 2"/>
          <p:cNvSpPr>
            <a:spLocks noGrp="1" noChangeArrowheads="1"/>
          </p:cNvSpPr>
          <p:nvPr>
            <p:ph type="title"/>
          </p:nvPr>
        </p:nvSpPr>
        <p:spPr/>
        <p:txBody>
          <a:bodyPr/>
          <a:lstStyle/>
          <a:p>
            <a:r>
              <a:rPr lang="en-US" altLang="zh-CN" dirty="0"/>
              <a:t>1.2 </a:t>
            </a:r>
            <a:r>
              <a:rPr lang="zh-CN" altLang="en-US" dirty="0"/>
              <a:t>软件的发展</a:t>
            </a:r>
          </a:p>
        </p:txBody>
      </p:sp>
      <p:sp>
        <p:nvSpPr>
          <p:cNvPr id="260099" name="Rectangle 3"/>
          <p:cNvSpPr>
            <a:spLocks noGrp="1" noChangeArrowheads="1"/>
          </p:cNvSpPr>
          <p:nvPr>
            <p:ph type="body" idx="1"/>
          </p:nvPr>
        </p:nvSpPr>
        <p:spPr/>
        <p:txBody>
          <a:bodyPr/>
          <a:lstStyle/>
          <a:p>
            <a:endParaRPr lang="zh-CN" altLang="zh-CN"/>
          </a:p>
        </p:txBody>
      </p:sp>
      <p:pic>
        <p:nvPicPr>
          <p:cNvPr id="260101" name="Picture 5"/>
          <p:cNvPicPr>
            <a:picLocks noChangeAspect="1" noChangeArrowheads="1"/>
          </p:cNvPicPr>
          <p:nvPr/>
        </p:nvPicPr>
        <p:blipFill>
          <a:blip r:embed="rId3" cstate="print"/>
          <a:srcRect l="14999" t="17792" r="3125" b="7402"/>
          <a:stretch>
            <a:fillRect/>
          </a:stretch>
        </p:blipFill>
        <p:spPr bwMode="auto">
          <a:xfrm>
            <a:off x="0" y="1143000"/>
            <a:ext cx="9144000" cy="5026025"/>
          </a:xfrm>
          <a:prstGeom prst="rect">
            <a:avLst/>
          </a:prstGeom>
          <a:noFill/>
          <a:ln w="9525">
            <a:noFill/>
            <a:miter lim="800000"/>
            <a:headEnd/>
            <a:tailEnd/>
          </a:ln>
          <a:effectLst/>
        </p:spPr>
      </p:pic>
      <p:sp>
        <p:nvSpPr>
          <p:cNvPr id="2" name="矩形 1"/>
          <p:cNvSpPr/>
          <p:nvPr/>
        </p:nvSpPr>
        <p:spPr>
          <a:xfrm>
            <a:off x="6172200" y="3810000"/>
            <a:ext cx="1189749" cy="492443"/>
          </a:xfrm>
          <a:prstGeom prst="rect">
            <a:avLst/>
          </a:prstGeom>
        </p:spPr>
        <p:txBody>
          <a:bodyPr wrap="none">
            <a:spAutoFit/>
          </a:bodyPr>
          <a:lstStyle/>
          <a:p>
            <a:pPr>
              <a:buNone/>
            </a:pPr>
            <a:r>
              <a:rPr lang="zh-CN" altLang="en-US" dirty="0">
                <a:solidFill>
                  <a:srgbClr val="C00000"/>
                </a:solidFill>
              </a:rPr>
              <a:t>易语言</a:t>
            </a:r>
          </a:p>
        </p:txBody>
      </p:sp>
      <p:cxnSp>
        <p:nvCxnSpPr>
          <p:cNvPr id="4" name="直接连接符 3"/>
          <p:cNvCxnSpPr/>
          <p:nvPr/>
        </p:nvCxnSpPr>
        <p:spPr bwMode="auto">
          <a:xfrm>
            <a:off x="5638800" y="6169025"/>
            <a:ext cx="304800" cy="0"/>
          </a:xfrm>
          <a:prstGeom prst="line">
            <a:avLst/>
          </a:prstGeom>
          <a:ln>
            <a:solidFill>
              <a:srgbClr val="CC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bwMode="auto">
          <a:xfrm flipV="1">
            <a:off x="5867400" y="4302443"/>
            <a:ext cx="762000" cy="1564957"/>
          </a:xfrm>
          <a:prstGeom prst="straightConnector1">
            <a:avLst/>
          </a:prstGeom>
          <a:ln>
            <a:solidFill>
              <a:srgbClr val="C00000"/>
            </a:solidFill>
            <a:headEnd type="none" w="med" len="med"/>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p>
        </p:txBody>
      </p:sp>
      <p:sp>
        <p:nvSpPr>
          <p:cNvPr id="3" name="内容占位符 2"/>
          <p:cNvSpPr>
            <a:spLocks noGrp="1"/>
          </p:cNvSpPr>
          <p:nvPr>
            <p:ph idx="1"/>
          </p:nvPr>
        </p:nvSpPr>
        <p:spPr/>
        <p:txBody>
          <a:bodyPr/>
          <a:lstStyle/>
          <a:p>
            <a:r>
              <a:rPr lang="en-US" altLang="zh-CN" dirty="0"/>
              <a:t>http://www.dywt.com.cn/</a:t>
            </a:r>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51</a:t>
            </a:fld>
            <a:endParaRPr lang="en-US" altLang="zh-CN"/>
          </a:p>
        </p:txBody>
      </p:sp>
      <p:pic>
        <p:nvPicPr>
          <p:cNvPr id="6" name="图片 5"/>
          <p:cNvPicPr>
            <a:picLocks noChangeAspect="1"/>
          </p:cNvPicPr>
          <p:nvPr/>
        </p:nvPicPr>
        <p:blipFill>
          <a:blip r:embed="rId2"/>
          <a:stretch>
            <a:fillRect/>
          </a:stretch>
        </p:blipFill>
        <p:spPr>
          <a:xfrm>
            <a:off x="153988" y="1872344"/>
            <a:ext cx="8858250" cy="4419600"/>
          </a:xfrm>
          <a:prstGeom prst="rect">
            <a:avLst/>
          </a:prstGeom>
        </p:spPr>
      </p:pic>
    </p:spTree>
    <p:extLst>
      <p:ext uri="{BB962C8B-B14F-4D97-AF65-F5344CB8AC3E}">
        <p14:creationId xmlns:p14="http://schemas.microsoft.com/office/powerpoint/2010/main" val="3993924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AD65BB27-A064-4690-9F85-4D29ECFB964D}"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9F2FEEA9-13B8-43BF-8804-E9A155204FA5}" type="slidenum">
              <a:rPr lang="en-US" altLang="zh-CN"/>
              <a:pPr/>
              <a:t>52</a:t>
            </a:fld>
            <a:endParaRPr lang="en-US" altLang="zh-CN"/>
          </a:p>
        </p:txBody>
      </p:sp>
      <p:sp>
        <p:nvSpPr>
          <p:cNvPr id="260098" name="Rectangle 2"/>
          <p:cNvSpPr>
            <a:spLocks noGrp="1" noChangeArrowheads="1"/>
          </p:cNvSpPr>
          <p:nvPr>
            <p:ph type="title"/>
          </p:nvPr>
        </p:nvSpPr>
        <p:spPr/>
        <p:txBody>
          <a:bodyPr/>
          <a:lstStyle/>
          <a:p>
            <a:r>
              <a:rPr lang="en-US" altLang="zh-CN" dirty="0"/>
              <a:t>1.2 </a:t>
            </a:r>
            <a:r>
              <a:rPr lang="zh-CN" altLang="en-US" dirty="0"/>
              <a:t>软件的发展</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7413828" y="-125979"/>
            <a:ext cx="1657350" cy="1095375"/>
          </a:xfrm>
          <a:prstGeom prst="rect">
            <a:avLst/>
          </a:prstGeom>
        </p:spPr>
      </p:pic>
      <p:pic>
        <p:nvPicPr>
          <p:cNvPr id="272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 y="1600200"/>
            <a:ext cx="8637587"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3976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53</a:t>
            </a:fld>
            <a:endParaRPr lang="en-US" altLang="zh-CN"/>
          </a:p>
        </p:txBody>
      </p:sp>
      <p:pic>
        <p:nvPicPr>
          <p:cNvPr id="6" name="图片 5"/>
          <p:cNvPicPr>
            <a:picLocks noChangeAspect="1"/>
          </p:cNvPicPr>
          <p:nvPr/>
        </p:nvPicPr>
        <p:blipFill>
          <a:blip r:embed="rId2"/>
          <a:stretch>
            <a:fillRect/>
          </a:stretch>
        </p:blipFill>
        <p:spPr>
          <a:xfrm>
            <a:off x="394949" y="249901"/>
            <a:ext cx="8376328" cy="2986087"/>
          </a:xfrm>
          <a:prstGeom prst="rect">
            <a:avLst/>
          </a:prstGeom>
        </p:spPr>
      </p:pic>
      <p:pic>
        <p:nvPicPr>
          <p:cNvPr id="7" name="图片 6"/>
          <p:cNvPicPr>
            <a:picLocks noChangeAspect="1"/>
          </p:cNvPicPr>
          <p:nvPr/>
        </p:nvPicPr>
        <p:blipFill>
          <a:blip r:embed="rId3"/>
          <a:stretch>
            <a:fillRect/>
          </a:stretch>
        </p:blipFill>
        <p:spPr>
          <a:xfrm>
            <a:off x="315913" y="3335207"/>
            <a:ext cx="8534400" cy="3116494"/>
          </a:xfrm>
          <a:prstGeom prst="rect">
            <a:avLst/>
          </a:prstGeom>
        </p:spPr>
      </p:pic>
    </p:spTree>
    <p:extLst>
      <p:ext uri="{BB962C8B-B14F-4D97-AF65-F5344CB8AC3E}">
        <p14:creationId xmlns:p14="http://schemas.microsoft.com/office/powerpoint/2010/main" val="1466351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软件的发展</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54</a:t>
            </a:fld>
            <a:endParaRPr lang="en-US" altLang="zh-CN"/>
          </a:p>
        </p:txBody>
      </p:sp>
      <p:pic>
        <p:nvPicPr>
          <p:cNvPr id="6" name="图片 5"/>
          <p:cNvPicPr>
            <a:picLocks noChangeAspect="1"/>
          </p:cNvPicPr>
          <p:nvPr/>
        </p:nvPicPr>
        <p:blipFill>
          <a:blip r:embed="rId2"/>
          <a:stretch>
            <a:fillRect/>
          </a:stretch>
        </p:blipFill>
        <p:spPr>
          <a:xfrm>
            <a:off x="394949" y="249901"/>
            <a:ext cx="8376328" cy="2986087"/>
          </a:xfrm>
          <a:prstGeom prst="rect">
            <a:avLst/>
          </a:prstGeom>
        </p:spPr>
      </p:pic>
      <p:pic>
        <p:nvPicPr>
          <p:cNvPr id="7" name="图片 6"/>
          <p:cNvPicPr>
            <a:picLocks noChangeAspect="1"/>
          </p:cNvPicPr>
          <p:nvPr/>
        </p:nvPicPr>
        <p:blipFill>
          <a:blip r:embed="rId3"/>
          <a:stretch>
            <a:fillRect/>
          </a:stretch>
        </p:blipFill>
        <p:spPr>
          <a:xfrm>
            <a:off x="315913" y="3335207"/>
            <a:ext cx="8534400" cy="3116494"/>
          </a:xfrm>
          <a:prstGeom prst="rect">
            <a:avLst/>
          </a:prstGeom>
        </p:spPr>
      </p:pic>
    </p:spTree>
    <p:extLst>
      <p:ext uri="{BB962C8B-B14F-4D97-AF65-F5344CB8AC3E}">
        <p14:creationId xmlns:p14="http://schemas.microsoft.com/office/powerpoint/2010/main" val="2337437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55</a:t>
            </a:fld>
            <a:endParaRPr lang="en-US" altLang="zh-CN"/>
          </a:p>
        </p:txBody>
      </p:sp>
      <p:pic>
        <p:nvPicPr>
          <p:cNvPr id="6" name="图片 5"/>
          <p:cNvPicPr>
            <a:picLocks noChangeAspect="1"/>
          </p:cNvPicPr>
          <p:nvPr/>
        </p:nvPicPr>
        <p:blipFill>
          <a:blip r:embed="rId2"/>
          <a:stretch>
            <a:fillRect/>
          </a:stretch>
        </p:blipFill>
        <p:spPr>
          <a:xfrm>
            <a:off x="40968" y="2177"/>
            <a:ext cx="9070375" cy="6480175"/>
          </a:xfrm>
          <a:prstGeom prst="rect">
            <a:avLst/>
          </a:prstGeom>
        </p:spPr>
      </p:pic>
    </p:spTree>
    <p:extLst>
      <p:ext uri="{BB962C8B-B14F-4D97-AF65-F5344CB8AC3E}">
        <p14:creationId xmlns:p14="http://schemas.microsoft.com/office/powerpoint/2010/main" val="2377514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0EF39B57-57D6-41DE-A6EF-C24951C86A98}"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13BD0A71-11A8-4756-9347-35B79F4F2F7F}" type="slidenum">
              <a:rPr lang="en-US" altLang="zh-CN"/>
              <a:pPr/>
              <a:t>56</a:t>
            </a:fld>
            <a:endParaRPr lang="en-US" altLang="zh-CN"/>
          </a:p>
        </p:txBody>
      </p:sp>
      <p:sp>
        <p:nvSpPr>
          <p:cNvPr id="55298" name="Rectangle 2"/>
          <p:cNvSpPr>
            <a:spLocks noGrp="1" noChangeArrowheads="1"/>
          </p:cNvSpPr>
          <p:nvPr>
            <p:ph type="title"/>
          </p:nvPr>
        </p:nvSpPr>
        <p:spPr/>
        <p:txBody>
          <a:bodyPr/>
          <a:lstStyle/>
          <a:p>
            <a:r>
              <a:rPr lang="en-US" altLang="zh-CN"/>
              <a:t>1.3 </a:t>
            </a:r>
            <a:r>
              <a:rPr lang="zh-CN" altLang="en-US"/>
              <a:t>软件危机与软件问题</a:t>
            </a:r>
          </a:p>
        </p:txBody>
      </p:sp>
      <p:sp>
        <p:nvSpPr>
          <p:cNvPr id="55299" name="Rectangle 3"/>
          <p:cNvSpPr>
            <a:spLocks noGrp="1" noChangeArrowheads="1"/>
          </p:cNvSpPr>
          <p:nvPr>
            <p:ph type="body" idx="1"/>
          </p:nvPr>
        </p:nvSpPr>
        <p:spPr/>
        <p:txBody>
          <a:bodyPr/>
          <a:lstStyle/>
          <a:p>
            <a:r>
              <a:rPr lang="en-US" altLang="zh-CN" sz="2000"/>
              <a:t>《Software Failure, Management Failure- Amazing Stories and Cautionary Tales》1997</a:t>
            </a:r>
            <a:r>
              <a:rPr lang="en-US" altLang="zh-CN"/>
              <a:t> </a:t>
            </a:r>
          </a:p>
        </p:txBody>
      </p:sp>
      <p:pic>
        <p:nvPicPr>
          <p:cNvPr id="55300" name="Picture 4" descr="411DD93V1FL__OU01_AA240_SH20_"/>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1905000"/>
            <a:ext cx="3352800" cy="3352800"/>
          </a:xfrm>
          <a:prstGeom prst="rect">
            <a:avLst/>
          </a:prstGeom>
          <a:noFill/>
        </p:spPr>
      </p:pic>
      <p:sp>
        <p:nvSpPr>
          <p:cNvPr id="55301" name="Text Box 5"/>
          <p:cNvSpPr txBox="1">
            <a:spLocks noChangeArrowheads="1"/>
          </p:cNvSpPr>
          <p:nvPr/>
        </p:nvSpPr>
        <p:spPr bwMode="auto">
          <a:xfrm>
            <a:off x="4114800" y="1828800"/>
            <a:ext cx="4343400" cy="1739900"/>
          </a:xfrm>
          <a:prstGeom prst="rect">
            <a:avLst/>
          </a:prstGeom>
          <a:noFill/>
          <a:ln w="9525">
            <a:noFill/>
            <a:miter lim="800000"/>
            <a:headEnd/>
            <a:tailEnd/>
          </a:ln>
          <a:effectLst/>
        </p:spPr>
        <p:txBody>
          <a:bodyPr>
            <a:spAutoFit/>
          </a:bodyPr>
          <a:lstStyle/>
          <a:p>
            <a:pPr>
              <a:spcBef>
                <a:spcPct val="50000"/>
              </a:spcBef>
              <a:buClrTx/>
              <a:buSzTx/>
              <a:buFontTx/>
              <a:buNone/>
            </a:pPr>
            <a:r>
              <a:rPr lang="en-US" altLang="zh-CN" sz="1800">
                <a:ea typeface="宋体" pitchFamily="2" charset="-122"/>
              </a:rPr>
              <a:t>Many millions are wasted every year on building, extending and fixing information systems that either </a:t>
            </a:r>
            <a:r>
              <a:rPr lang="en-US" altLang="zh-CN" sz="1800">
                <a:solidFill>
                  <a:srgbClr val="0000FF"/>
                </a:solidFill>
                <a:ea typeface="宋体" pitchFamily="2" charset="-122"/>
              </a:rPr>
              <a:t>do not perform as expected</a:t>
            </a:r>
            <a:r>
              <a:rPr lang="en-US" altLang="zh-CN" sz="1800">
                <a:ea typeface="宋体" pitchFamily="2" charset="-122"/>
              </a:rPr>
              <a:t>, </a:t>
            </a:r>
            <a:r>
              <a:rPr lang="en-US" altLang="zh-CN" sz="1800">
                <a:solidFill>
                  <a:srgbClr val="0000FF"/>
                </a:solidFill>
                <a:ea typeface="宋体" pitchFamily="2" charset="-122"/>
              </a:rPr>
              <a:t>do not work at all</a:t>
            </a:r>
            <a:r>
              <a:rPr lang="en-US" altLang="zh-CN" sz="1800">
                <a:ea typeface="宋体" pitchFamily="2" charset="-122"/>
              </a:rPr>
              <a:t> or </a:t>
            </a:r>
            <a:r>
              <a:rPr lang="en-US" altLang="zh-CN" sz="1800">
                <a:solidFill>
                  <a:srgbClr val="0000FF"/>
                </a:solidFill>
                <a:ea typeface="宋体" pitchFamily="2" charset="-122"/>
              </a:rPr>
              <a:t>are abandoned before they are implemented</a:t>
            </a:r>
            <a:r>
              <a:rPr lang="en-US" altLang="zh-CN" sz="1800">
                <a:ea typeface="宋体" pitchFamily="2" charset="-122"/>
              </a:rPr>
              <a:t>.</a:t>
            </a:r>
          </a:p>
        </p:txBody>
      </p:sp>
      <p:sp>
        <p:nvSpPr>
          <p:cNvPr id="55302" name="Text Box 6"/>
          <p:cNvSpPr txBox="1">
            <a:spLocks noChangeArrowheads="1"/>
          </p:cNvSpPr>
          <p:nvPr/>
        </p:nvSpPr>
        <p:spPr bwMode="auto">
          <a:xfrm>
            <a:off x="4038600" y="3657600"/>
            <a:ext cx="4343400" cy="1739900"/>
          </a:xfrm>
          <a:prstGeom prst="rect">
            <a:avLst/>
          </a:prstGeom>
          <a:noFill/>
          <a:ln w="9525">
            <a:noFill/>
            <a:miter lim="800000"/>
            <a:headEnd/>
            <a:tailEnd/>
          </a:ln>
          <a:effectLst/>
        </p:spPr>
        <p:txBody>
          <a:bodyPr>
            <a:spAutoFit/>
          </a:bodyPr>
          <a:lstStyle/>
          <a:p>
            <a:pPr>
              <a:spcBef>
                <a:spcPct val="0"/>
              </a:spcBef>
              <a:buClrTx/>
              <a:buSzTx/>
              <a:buFontTx/>
              <a:buNone/>
            </a:pPr>
            <a:r>
              <a:rPr lang="en-US" altLang="zh-CN" sz="1800" dirty="0">
                <a:solidFill>
                  <a:srgbClr val="000000"/>
                </a:solidFill>
              </a:rPr>
              <a:t>1965</a:t>
            </a:r>
            <a:r>
              <a:rPr lang="zh-CN" altLang="en-US" sz="1800" dirty="0">
                <a:solidFill>
                  <a:srgbClr val="000000"/>
                </a:solidFill>
              </a:rPr>
              <a:t>年至</a:t>
            </a:r>
            <a:r>
              <a:rPr lang="en-US" altLang="zh-CN" sz="1800" dirty="0">
                <a:solidFill>
                  <a:srgbClr val="000000"/>
                </a:solidFill>
              </a:rPr>
              <a:t>1970</a:t>
            </a:r>
            <a:r>
              <a:rPr lang="zh-CN" altLang="en-US" sz="1800" dirty="0">
                <a:solidFill>
                  <a:srgbClr val="000000"/>
                </a:solidFill>
              </a:rPr>
              <a:t>年，美国范登堡基地发射火箭多次失败，绝大部分出于</a:t>
            </a:r>
            <a:r>
              <a:rPr lang="zh-CN" altLang="en-US" sz="1800" dirty="0">
                <a:solidFill>
                  <a:srgbClr val="0000FF"/>
                </a:solidFill>
              </a:rPr>
              <a:t>控制系统</a:t>
            </a:r>
            <a:r>
              <a:rPr lang="zh-CN" altLang="en-US" sz="1800" dirty="0">
                <a:solidFill>
                  <a:srgbClr val="000000"/>
                </a:solidFill>
              </a:rPr>
              <a:t>的故障；</a:t>
            </a:r>
          </a:p>
          <a:p>
            <a:pPr>
              <a:spcBef>
                <a:spcPct val="0"/>
              </a:spcBef>
              <a:buClrTx/>
              <a:buSzTx/>
              <a:buFontTx/>
              <a:buNone/>
            </a:pPr>
            <a:r>
              <a:rPr lang="zh-CN" altLang="en-US" sz="1800" dirty="0">
                <a:solidFill>
                  <a:srgbClr val="000000"/>
                </a:solidFill>
              </a:rPr>
              <a:t>在</a:t>
            </a:r>
            <a:r>
              <a:rPr lang="en-US" altLang="zh-CN" sz="1800" dirty="0">
                <a:solidFill>
                  <a:srgbClr val="000000"/>
                </a:solidFill>
              </a:rPr>
              <a:t>1985</a:t>
            </a:r>
            <a:r>
              <a:rPr lang="zh-CN" altLang="en-US" sz="1800" dirty="0">
                <a:solidFill>
                  <a:srgbClr val="000000"/>
                </a:solidFill>
              </a:rPr>
              <a:t>年到</a:t>
            </a:r>
            <a:r>
              <a:rPr lang="en-US" altLang="zh-CN" sz="1800" dirty="0">
                <a:solidFill>
                  <a:srgbClr val="000000"/>
                </a:solidFill>
              </a:rPr>
              <a:t>1987</a:t>
            </a:r>
            <a:r>
              <a:rPr lang="zh-CN" altLang="en-US" sz="1800" dirty="0">
                <a:solidFill>
                  <a:srgbClr val="000000"/>
                </a:solidFill>
              </a:rPr>
              <a:t>年之间，至少有</a:t>
            </a:r>
            <a:r>
              <a:rPr lang="en-US" altLang="zh-CN" sz="1800" dirty="0">
                <a:solidFill>
                  <a:srgbClr val="000000"/>
                </a:solidFill>
              </a:rPr>
              <a:t>2</a:t>
            </a:r>
            <a:r>
              <a:rPr lang="zh-CN" altLang="en-US" sz="1800" dirty="0">
                <a:solidFill>
                  <a:srgbClr val="000000"/>
                </a:solidFill>
              </a:rPr>
              <a:t>个病人是死于</a:t>
            </a:r>
            <a:r>
              <a:rPr lang="en-US" altLang="zh-CN" sz="1800" dirty="0">
                <a:solidFill>
                  <a:srgbClr val="000000"/>
                </a:solidFill>
              </a:rPr>
              <a:t>Therac-25</a:t>
            </a:r>
            <a:r>
              <a:rPr lang="zh-CN" altLang="en-US" sz="1800" dirty="0">
                <a:solidFill>
                  <a:srgbClr val="000000"/>
                </a:solidFill>
              </a:rPr>
              <a:t>医疗线性加速器的过量辐射，其原因是</a:t>
            </a:r>
            <a:r>
              <a:rPr lang="zh-CN" altLang="en-US" sz="1800" dirty="0">
                <a:solidFill>
                  <a:srgbClr val="0000FF"/>
                </a:solidFill>
              </a:rPr>
              <a:t>控制软件</a:t>
            </a:r>
            <a:r>
              <a:rPr lang="zh-CN" altLang="en-US" sz="1800" dirty="0">
                <a:solidFill>
                  <a:srgbClr val="000000"/>
                </a:solidFill>
              </a:rPr>
              <a:t>中的一个故障。</a:t>
            </a:r>
          </a:p>
        </p:txBody>
      </p:sp>
      <p:sp>
        <p:nvSpPr>
          <p:cNvPr id="55303" name="Rectangle 7"/>
          <p:cNvSpPr>
            <a:spLocks noChangeArrowheads="1"/>
          </p:cNvSpPr>
          <p:nvPr/>
        </p:nvSpPr>
        <p:spPr bwMode="auto">
          <a:xfrm>
            <a:off x="2286000" y="5791200"/>
            <a:ext cx="4648200" cy="595313"/>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a:solidFill>
                  <a:srgbClr val="CC0000"/>
                </a:solidFill>
              </a:rPr>
              <a:t>Software Crisis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strips(downRight)">
                                      <p:cBhvr>
                                        <p:cTn id="7" dur="500"/>
                                        <p:tgtEl>
                                          <p:spTgt spid="55299">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55300"/>
                                        </p:tgtEl>
                                        <p:attrNameLst>
                                          <p:attrName>style.visibility</p:attrName>
                                        </p:attrNameLst>
                                      </p:cBhvr>
                                      <p:to>
                                        <p:strVal val="visible"/>
                                      </p:to>
                                    </p:set>
                                    <p:anim calcmode="lin" valueType="num">
                                      <p:cBhvr additive="base">
                                        <p:cTn id="10" dur="500" fill="hold"/>
                                        <p:tgtEl>
                                          <p:spTgt spid="55300"/>
                                        </p:tgtEl>
                                        <p:attrNameLst>
                                          <p:attrName>ppt_x</p:attrName>
                                        </p:attrNameLst>
                                      </p:cBhvr>
                                      <p:tavLst>
                                        <p:tav tm="0">
                                          <p:val>
                                            <p:strVal val="#ppt_x"/>
                                          </p:val>
                                        </p:tav>
                                        <p:tav tm="100000">
                                          <p:val>
                                            <p:strVal val="#ppt_x"/>
                                          </p:val>
                                        </p:tav>
                                      </p:tavLst>
                                    </p:anim>
                                    <p:anim calcmode="lin" valueType="num">
                                      <p:cBhvr additive="base">
                                        <p:cTn id="11" dur="500" fill="hold"/>
                                        <p:tgtEl>
                                          <p:spTgt spid="5530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5301"/>
                                        </p:tgtEl>
                                        <p:attrNameLst>
                                          <p:attrName>style.visibility</p:attrName>
                                        </p:attrNameLst>
                                      </p:cBhvr>
                                      <p:to>
                                        <p:strVal val="visible"/>
                                      </p:to>
                                    </p:set>
                                    <p:anim calcmode="lin" valueType="num">
                                      <p:cBhvr additive="base">
                                        <p:cTn id="16" dur="500" fill="hold"/>
                                        <p:tgtEl>
                                          <p:spTgt spid="55301"/>
                                        </p:tgtEl>
                                        <p:attrNameLst>
                                          <p:attrName>ppt_x</p:attrName>
                                        </p:attrNameLst>
                                      </p:cBhvr>
                                      <p:tavLst>
                                        <p:tav tm="0">
                                          <p:val>
                                            <p:strVal val="#ppt_x"/>
                                          </p:val>
                                        </p:tav>
                                        <p:tav tm="100000">
                                          <p:val>
                                            <p:strVal val="#ppt_x"/>
                                          </p:val>
                                        </p:tav>
                                      </p:tavLst>
                                    </p:anim>
                                    <p:anim calcmode="lin" valueType="num">
                                      <p:cBhvr additive="base">
                                        <p:cTn id="17"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5302"/>
                                        </p:tgtEl>
                                        <p:attrNameLst>
                                          <p:attrName>style.visibility</p:attrName>
                                        </p:attrNameLst>
                                      </p:cBhvr>
                                      <p:to>
                                        <p:strVal val="visible"/>
                                      </p:to>
                                    </p:set>
                                    <p:anim calcmode="lin" valueType="num">
                                      <p:cBhvr additive="base">
                                        <p:cTn id="22" dur="500" fill="hold"/>
                                        <p:tgtEl>
                                          <p:spTgt spid="55302"/>
                                        </p:tgtEl>
                                        <p:attrNameLst>
                                          <p:attrName>ppt_x</p:attrName>
                                        </p:attrNameLst>
                                      </p:cBhvr>
                                      <p:tavLst>
                                        <p:tav tm="0">
                                          <p:val>
                                            <p:strVal val="#ppt_x"/>
                                          </p:val>
                                        </p:tav>
                                        <p:tav tm="100000">
                                          <p:val>
                                            <p:strVal val="#ppt_x"/>
                                          </p:val>
                                        </p:tav>
                                      </p:tavLst>
                                    </p:anim>
                                    <p:anim calcmode="lin" valueType="num">
                                      <p:cBhvr additive="base">
                                        <p:cTn id="23"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5303"/>
                                        </p:tgtEl>
                                        <p:attrNameLst>
                                          <p:attrName>style.visibility</p:attrName>
                                        </p:attrNameLst>
                                      </p:cBhvr>
                                      <p:to>
                                        <p:strVal val="visible"/>
                                      </p:to>
                                    </p:set>
                                    <p:anim calcmode="lin" valueType="num">
                                      <p:cBhvr additive="base">
                                        <p:cTn id="28" dur="500" fill="hold"/>
                                        <p:tgtEl>
                                          <p:spTgt spid="55303"/>
                                        </p:tgtEl>
                                        <p:attrNameLst>
                                          <p:attrName>ppt_x</p:attrName>
                                        </p:attrNameLst>
                                      </p:cBhvr>
                                      <p:tavLst>
                                        <p:tav tm="0">
                                          <p:val>
                                            <p:strVal val="#ppt_x"/>
                                          </p:val>
                                        </p:tav>
                                        <p:tav tm="100000">
                                          <p:val>
                                            <p:strVal val="#ppt_x"/>
                                          </p:val>
                                        </p:tav>
                                      </p:tavLst>
                                    </p:anim>
                                    <p:anim calcmode="lin" valueType="num">
                                      <p:cBhvr additive="base">
                                        <p:cTn id="29" dur="500" fill="hold"/>
                                        <p:tgtEl>
                                          <p:spTgt spid="553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p:bldP spid="5530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4AD27C7C-3118-470B-B230-4183A4B63CB6}"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639208AB-ADF1-4045-962B-098A0250BD5E}" type="slidenum">
              <a:rPr lang="en-US" altLang="zh-CN"/>
              <a:pPr/>
              <a:t>57</a:t>
            </a:fld>
            <a:endParaRPr lang="en-US" altLang="zh-CN"/>
          </a:p>
        </p:txBody>
      </p:sp>
      <p:sp>
        <p:nvSpPr>
          <p:cNvPr id="57346" name="Rectangle 2"/>
          <p:cNvSpPr>
            <a:spLocks noGrp="1" noChangeArrowheads="1"/>
          </p:cNvSpPr>
          <p:nvPr>
            <p:ph type="title"/>
          </p:nvPr>
        </p:nvSpPr>
        <p:spPr/>
        <p:txBody>
          <a:bodyPr/>
          <a:lstStyle/>
          <a:p>
            <a:r>
              <a:rPr lang="en-US" altLang="zh-CN"/>
              <a:t>1.3 </a:t>
            </a:r>
            <a:r>
              <a:rPr lang="zh-CN" altLang="en-US"/>
              <a:t>软件危机与软件问题</a:t>
            </a:r>
          </a:p>
        </p:txBody>
      </p:sp>
      <p:sp>
        <p:nvSpPr>
          <p:cNvPr id="57347" name="Rectangle 3"/>
          <p:cNvSpPr>
            <a:spLocks noGrp="1" noChangeArrowheads="1"/>
          </p:cNvSpPr>
          <p:nvPr>
            <p:ph type="body" idx="1"/>
          </p:nvPr>
        </p:nvSpPr>
        <p:spPr/>
        <p:txBody>
          <a:bodyPr/>
          <a:lstStyle/>
          <a:p>
            <a:r>
              <a:rPr lang="zh-CN" altLang="en-US" u="sng" dirty="0">
                <a:solidFill>
                  <a:srgbClr val="CC0000"/>
                </a:solidFill>
              </a:rPr>
              <a:t>开发软件时遇到的问题</a:t>
            </a:r>
            <a:r>
              <a:rPr lang="zh-CN" altLang="en-US" u="sng" dirty="0" smtClean="0">
                <a:solidFill>
                  <a:srgbClr val="CC0000"/>
                </a:solidFill>
              </a:rPr>
              <a:t>：</a:t>
            </a:r>
            <a:endParaRPr lang="en-US" altLang="zh-CN" u="sng" dirty="0" smtClean="0">
              <a:solidFill>
                <a:srgbClr val="CC0000"/>
              </a:solidFill>
            </a:endParaRPr>
          </a:p>
          <a:p>
            <a:pPr marL="377825" indent="-377825">
              <a:buClr>
                <a:schemeClr val="folHlink"/>
              </a:buClr>
              <a:buFont typeface="Wingdings" pitchFamily="2" charset="2"/>
              <a:buChar char="l"/>
            </a:pPr>
            <a:r>
              <a:rPr lang="zh-CN" altLang="zh-CN" dirty="0">
                <a:latin typeface="Arial" pitchFamily="34" charset="0"/>
                <a:ea typeface="黑体" pitchFamily="49" charset="-122"/>
              </a:rPr>
              <a:t>许多软件项目不能满足客户的要求。</a:t>
            </a:r>
          </a:p>
          <a:p>
            <a:pPr marL="377825" indent="-377825">
              <a:buClr>
                <a:schemeClr val="folHlink"/>
              </a:buClr>
              <a:buFont typeface="Wingdings" pitchFamily="2" charset="2"/>
              <a:buChar char="l"/>
            </a:pPr>
            <a:r>
              <a:rPr lang="zh-CN" altLang="zh-CN" dirty="0">
                <a:latin typeface="Arial" pitchFamily="34" charset="0"/>
                <a:ea typeface="黑体" pitchFamily="49" charset="-122"/>
              </a:rPr>
              <a:t>许多软件项目超出预算和时间安排。　</a:t>
            </a:r>
          </a:p>
          <a:p>
            <a:pPr marL="377825" indent="-377825">
              <a:buClr>
                <a:schemeClr val="folHlink"/>
              </a:buClr>
              <a:buFont typeface="Wingdings" pitchFamily="2" charset="2"/>
              <a:buChar char="l"/>
            </a:pPr>
            <a:r>
              <a:rPr lang="zh-CN" altLang="zh-CN" dirty="0">
                <a:latin typeface="Arial" pitchFamily="34" charset="0"/>
                <a:ea typeface="黑体" pitchFamily="49" charset="-122"/>
              </a:rPr>
              <a:t>软件受其自身特点的影响，生产过程不象硬件那样规范，受人的因素和外界影响很大</a:t>
            </a:r>
            <a:r>
              <a:rPr lang="zh-CN" altLang="en-US" dirty="0">
                <a:latin typeface="Arial" pitchFamily="34" charset="0"/>
                <a:ea typeface="黑体" pitchFamily="49" charset="-122"/>
              </a:rPr>
              <a:t>。</a:t>
            </a:r>
            <a:r>
              <a:rPr lang="zh-CN" altLang="zh-CN" dirty="0">
                <a:latin typeface="Arial" pitchFamily="34" charset="0"/>
                <a:ea typeface="黑体" pitchFamily="49" charset="-122"/>
              </a:rPr>
              <a:t>在软件生产的各阶段都会引入不同程度的错误，造成不能预期完成任务，致使成本上升，甚至导致软件失败</a:t>
            </a:r>
            <a:r>
              <a:rPr lang="zh-CN" altLang="zh-CN" sz="2000" dirty="0">
                <a:solidFill>
                  <a:srgbClr val="333399"/>
                </a:solidFill>
                <a:latin typeface="Arial" pitchFamily="34" charset="0"/>
                <a:ea typeface="黑体" pitchFamily="49" charset="-122"/>
              </a:rPr>
              <a:t>。</a:t>
            </a:r>
          </a:p>
          <a:p>
            <a:endParaRPr lang="zh-CN" altLang="en-US" u="sng"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347">
                                            <p:txEl>
                                              <p:pRg st="2" end="2"/>
                                            </p:txEl>
                                          </p:spTgt>
                                        </p:tgtEl>
                                        <p:attrNameLst>
                                          <p:attrName>style.visibility</p:attrName>
                                        </p:attrNameLst>
                                      </p:cBhvr>
                                      <p:to>
                                        <p:strVal val="visible"/>
                                      </p:to>
                                    </p:set>
                                    <p:anim calcmode="lin" valueType="num">
                                      <p:cBhvr additive="base">
                                        <p:cTn id="19" dur="500" fill="hold"/>
                                        <p:tgtEl>
                                          <p:spTgt spid="573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347">
                                            <p:txEl>
                                              <p:pRg st="3" end="3"/>
                                            </p:txEl>
                                          </p:spTgt>
                                        </p:tgtEl>
                                        <p:attrNameLst>
                                          <p:attrName>style.visibility</p:attrName>
                                        </p:attrNameLst>
                                      </p:cBhvr>
                                      <p:to>
                                        <p:strVal val="visible"/>
                                      </p:to>
                                    </p:set>
                                    <p:anim calcmode="lin" valueType="num">
                                      <p:cBhvr additive="base">
                                        <p:cTn id="25" dur="500" fill="hold"/>
                                        <p:tgtEl>
                                          <p:spTgt spid="573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3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179388" y="2125504"/>
            <a:ext cx="40748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483" name="Rectangle 3"/>
          <p:cNvSpPr>
            <a:spLocks noChangeArrowheads="1"/>
          </p:cNvSpPr>
          <p:nvPr/>
        </p:nvSpPr>
        <p:spPr bwMode="auto">
          <a:xfrm>
            <a:off x="271462" y="1221319"/>
            <a:ext cx="8339137" cy="472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对软件</a:t>
            </a:r>
            <a:r>
              <a:rPr lang="zh-CN" sz="2800" b="1" dirty="0">
                <a:solidFill>
                  <a:srgbClr val="FF0000"/>
                </a:solidFill>
                <a:latin typeface="Arial" pitchFamily="34" charset="0"/>
                <a:ea typeface="黑体" pitchFamily="49" charset="-122"/>
              </a:rPr>
              <a:t>开发成本</a:t>
            </a:r>
            <a:r>
              <a:rPr lang="zh-CN" sz="2800" b="1" dirty="0">
                <a:latin typeface="Arial" pitchFamily="34" charset="0"/>
                <a:ea typeface="黑体" pitchFamily="49" charset="-122"/>
              </a:rPr>
              <a:t>和</a:t>
            </a:r>
            <a:r>
              <a:rPr lang="zh-CN" sz="2800" b="1" dirty="0">
                <a:solidFill>
                  <a:srgbClr val="FF0000"/>
                </a:solidFill>
                <a:latin typeface="Arial" pitchFamily="34" charset="0"/>
                <a:ea typeface="黑体" pitchFamily="49" charset="-122"/>
              </a:rPr>
              <a:t>进度</a:t>
            </a:r>
            <a:r>
              <a:rPr lang="zh-CN" sz="2800" b="1" dirty="0">
                <a:latin typeface="Arial" pitchFamily="34" charset="0"/>
                <a:ea typeface="黑体" pitchFamily="49" charset="-122"/>
              </a:rPr>
              <a:t>的估计常常很不正确。</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用户对“已完成的”软件系统不满意的现象经常发生。</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软件产品的</a:t>
            </a:r>
            <a:r>
              <a:rPr lang="zh-CN" sz="2800" b="1" dirty="0">
                <a:solidFill>
                  <a:srgbClr val="FF0000"/>
                </a:solidFill>
                <a:latin typeface="Arial" pitchFamily="34" charset="0"/>
                <a:ea typeface="黑体" pitchFamily="49" charset="-122"/>
              </a:rPr>
              <a:t>质量</a:t>
            </a:r>
            <a:r>
              <a:rPr lang="zh-CN" sz="2800" b="1" dirty="0">
                <a:latin typeface="Arial" pitchFamily="34" charset="0"/>
                <a:ea typeface="黑体" pitchFamily="49" charset="-122"/>
              </a:rPr>
              <a:t>往往靠不住。</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软件常常是</a:t>
            </a:r>
            <a:r>
              <a:rPr lang="zh-CN" sz="2800" b="1" dirty="0">
                <a:solidFill>
                  <a:srgbClr val="FF0000"/>
                </a:solidFill>
                <a:latin typeface="Arial" pitchFamily="34" charset="0"/>
                <a:ea typeface="黑体" pitchFamily="49" charset="-122"/>
              </a:rPr>
              <a:t>不可维护</a:t>
            </a:r>
            <a:r>
              <a:rPr lang="zh-CN" sz="2800" b="1" dirty="0">
                <a:latin typeface="Arial" pitchFamily="34" charset="0"/>
                <a:ea typeface="黑体" pitchFamily="49" charset="-122"/>
              </a:rPr>
              <a:t>的。</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软件通常没有适当的</a:t>
            </a:r>
            <a:r>
              <a:rPr lang="zh-CN" sz="2800" b="1" dirty="0">
                <a:solidFill>
                  <a:srgbClr val="FF0000"/>
                </a:solidFill>
                <a:latin typeface="Arial" pitchFamily="34" charset="0"/>
                <a:ea typeface="黑体" pitchFamily="49" charset="-122"/>
              </a:rPr>
              <a:t>文档资料</a:t>
            </a:r>
            <a:r>
              <a:rPr lang="zh-CN" sz="2800" b="1" dirty="0">
                <a:latin typeface="Arial" pitchFamily="34" charset="0"/>
                <a:ea typeface="黑体" pitchFamily="49" charset="-122"/>
              </a:rPr>
              <a:t>。</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软件</a:t>
            </a:r>
            <a:r>
              <a:rPr lang="zh-CN" sz="2800" b="1" dirty="0">
                <a:solidFill>
                  <a:srgbClr val="FF0000"/>
                </a:solidFill>
                <a:latin typeface="Arial" pitchFamily="34" charset="0"/>
                <a:ea typeface="黑体" pitchFamily="49" charset="-122"/>
              </a:rPr>
              <a:t>成本</a:t>
            </a:r>
            <a:r>
              <a:rPr lang="zh-CN" sz="2800" b="1" dirty="0">
                <a:latin typeface="Arial" pitchFamily="34" charset="0"/>
                <a:ea typeface="黑体" pitchFamily="49" charset="-122"/>
              </a:rPr>
              <a:t>在计算机系统总成本中所占的比例逐年上升。</a:t>
            </a:r>
          </a:p>
          <a:p>
            <a:pPr marL="377825" indent="-377825">
              <a:spcBef>
                <a:spcPct val="20000"/>
              </a:spcBef>
              <a:buClr>
                <a:schemeClr val="folHlink"/>
              </a:buClr>
              <a:buFont typeface="Wingdings" pitchFamily="2" charset="2"/>
              <a:buChar char="l"/>
            </a:pPr>
            <a:r>
              <a:rPr lang="zh-CN" sz="2800" b="1" dirty="0">
                <a:latin typeface="Arial" pitchFamily="34" charset="0"/>
                <a:ea typeface="黑体" pitchFamily="49" charset="-122"/>
              </a:rPr>
              <a:t>软件</a:t>
            </a:r>
            <a:r>
              <a:rPr lang="zh-CN" sz="2800" b="1" dirty="0">
                <a:solidFill>
                  <a:srgbClr val="FF0000"/>
                </a:solidFill>
                <a:latin typeface="Arial" pitchFamily="34" charset="0"/>
                <a:ea typeface="黑体" pitchFamily="49" charset="-122"/>
              </a:rPr>
              <a:t>开发生产率</a:t>
            </a:r>
            <a:r>
              <a:rPr lang="zh-CN" sz="2800" b="1" dirty="0">
                <a:latin typeface="Arial" pitchFamily="34" charset="0"/>
                <a:ea typeface="黑体" pitchFamily="49" charset="-122"/>
              </a:rPr>
              <a:t>提高的速度远远跟不上计算机应用迅速普及深入的趋势。</a:t>
            </a:r>
          </a:p>
        </p:txBody>
      </p:sp>
      <p:sp>
        <p:nvSpPr>
          <p:cNvPr id="7" name="Rectangle 4"/>
          <p:cNvSpPr>
            <a:spLocks noChangeArrowheads="1"/>
          </p:cNvSpPr>
          <p:nvPr/>
        </p:nvSpPr>
        <p:spPr bwMode="auto">
          <a:xfrm>
            <a:off x="374650" y="370418"/>
            <a:ext cx="4160838" cy="5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85" tIns="36293" rIns="72585" bIns="36293">
            <a:spAutoFit/>
          </a:bodyPr>
          <a:lstStyle/>
          <a:p>
            <a:pPr defTabSz="725488">
              <a:buFont typeface="Arial" pitchFamily="34" charset="0"/>
              <a:buNone/>
              <a:defRPr/>
            </a:pPr>
            <a:r>
              <a:rPr lang="zh-CN" altLang="en-US" sz="3200" b="1" dirty="0" smtClean="0">
                <a:effectLst>
                  <a:outerShdw blurRad="38100" dist="38100" dir="2700000" algn="tl">
                    <a:srgbClr val="C0C0C0"/>
                  </a:outerShdw>
                </a:effectLst>
                <a:latin typeface="黑体" pitchFamily="49" charset="-122"/>
                <a:ea typeface="黑体" pitchFamily="49" charset="-122"/>
              </a:rPr>
              <a:t>软件</a:t>
            </a:r>
            <a:r>
              <a:rPr lang="zh-CN" altLang="en-US" sz="3200" b="1" dirty="0">
                <a:effectLst>
                  <a:outerShdw blurRad="38100" dist="38100" dir="2700000" algn="tl">
                    <a:srgbClr val="C0C0C0"/>
                  </a:outerShdw>
                </a:effectLst>
                <a:latin typeface="黑体" pitchFamily="49" charset="-122"/>
                <a:ea typeface="黑体" pitchFamily="49" charset="-122"/>
              </a:rPr>
              <a:t>危机的表现</a:t>
            </a:r>
            <a:endParaRPr lang="zh-CN" altLang="en-US" sz="3200" dirty="0">
              <a:latin typeface="黑体" pitchFamily="49" charset="-122"/>
              <a:ea typeface="黑体" pitchFamily="49" charset="-122"/>
            </a:endParaRPr>
          </a:p>
        </p:txBody>
      </p:sp>
    </p:spTree>
    <p:extLst>
      <p:ext uri="{BB962C8B-B14F-4D97-AF65-F5344CB8AC3E}">
        <p14:creationId xmlns:p14="http://schemas.microsoft.com/office/powerpoint/2010/main" val="482655461"/>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106364" y="1134534"/>
            <a:ext cx="8732836" cy="5463117"/>
          </a:xfrm>
        </p:spPr>
        <p:txBody>
          <a:bodyPr/>
          <a:lstStyle/>
          <a:p>
            <a:pPr marL="179388" indent="-377825">
              <a:buClr>
                <a:schemeClr val="folHlink"/>
              </a:buClr>
              <a:buFont typeface="Wingdings" pitchFamily="2" charset="2"/>
              <a:buChar char="l"/>
            </a:pPr>
            <a:r>
              <a:rPr lang="zh-CN" dirty="0" smtClean="0">
                <a:latin typeface="Arial" pitchFamily="34" charset="0"/>
                <a:ea typeface="黑体" pitchFamily="49" charset="-122"/>
              </a:rPr>
              <a:t>软件是逻辑产品，</a:t>
            </a:r>
            <a:r>
              <a:rPr lang="zh-CN" dirty="0" smtClean="0">
                <a:solidFill>
                  <a:srgbClr val="FF0000"/>
                </a:solidFill>
                <a:latin typeface="Arial" pitchFamily="34" charset="0"/>
                <a:ea typeface="黑体" pitchFamily="49" charset="-122"/>
              </a:rPr>
              <a:t>开发进度、成本难以估计</a:t>
            </a:r>
            <a:r>
              <a:rPr lang="zh-CN" dirty="0" smtClean="0">
                <a:latin typeface="Arial" pitchFamily="34" charset="0"/>
                <a:ea typeface="黑体" pitchFamily="49" charset="-122"/>
              </a:rPr>
              <a:t>。</a:t>
            </a:r>
          </a:p>
          <a:p>
            <a:pPr marL="179388" indent="-377825">
              <a:buClr>
                <a:schemeClr val="folHlink"/>
              </a:buClr>
              <a:buFont typeface="Wingdings" pitchFamily="2" charset="2"/>
              <a:buChar char="l"/>
            </a:pPr>
            <a:r>
              <a:rPr lang="zh-CN" dirty="0" smtClean="0">
                <a:latin typeface="Arial" pitchFamily="34" charset="0"/>
                <a:ea typeface="黑体" pitchFamily="49" charset="-122"/>
              </a:rPr>
              <a:t>不完整、不一致的</a:t>
            </a:r>
            <a:r>
              <a:rPr lang="zh-CN" dirty="0" smtClean="0">
                <a:solidFill>
                  <a:srgbClr val="FF0000"/>
                </a:solidFill>
                <a:latin typeface="Arial" pitchFamily="34" charset="0"/>
                <a:ea typeface="黑体" pitchFamily="49" charset="-122"/>
              </a:rPr>
              <a:t>文档</a:t>
            </a:r>
            <a:r>
              <a:rPr lang="zh-CN" dirty="0" smtClean="0">
                <a:latin typeface="Arial" pitchFamily="34" charset="0"/>
                <a:ea typeface="黑体" pitchFamily="49" charset="-122"/>
              </a:rPr>
              <a:t>给维护带来困难。</a:t>
            </a:r>
          </a:p>
          <a:p>
            <a:pPr marL="179388" indent="-377825">
              <a:buClr>
                <a:schemeClr val="folHlink"/>
              </a:buClr>
              <a:buFont typeface="Wingdings" pitchFamily="2" charset="2"/>
              <a:buChar char="l"/>
            </a:pPr>
            <a:r>
              <a:rPr lang="zh-CN" dirty="0" smtClean="0">
                <a:latin typeface="Arial" pitchFamily="34" charset="0"/>
                <a:ea typeface="黑体" pitchFamily="49" charset="-122"/>
              </a:rPr>
              <a:t>用户对</a:t>
            </a:r>
            <a:r>
              <a:rPr lang="zh-CN" dirty="0" smtClean="0">
                <a:solidFill>
                  <a:srgbClr val="FF0000"/>
                </a:solidFill>
                <a:latin typeface="Arial" pitchFamily="34" charset="0"/>
                <a:ea typeface="黑体" pitchFamily="49" charset="-122"/>
              </a:rPr>
              <a:t>软件需求的描述</a:t>
            </a:r>
            <a:r>
              <a:rPr lang="zh-CN" dirty="0" smtClean="0">
                <a:latin typeface="Arial" pitchFamily="34" charset="0"/>
                <a:ea typeface="黑体" pitchFamily="49" charset="-122"/>
              </a:rPr>
              <a:t>往往不够精确。</a:t>
            </a:r>
          </a:p>
          <a:p>
            <a:pPr marL="179388" indent="-377825">
              <a:buClr>
                <a:schemeClr val="folHlink"/>
              </a:buClr>
              <a:buFont typeface="Wingdings" pitchFamily="2" charset="2"/>
              <a:buChar char="l"/>
            </a:pPr>
            <a:r>
              <a:rPr lang="zh-CN" dirty="0" smtClean="0">
                <a:latin typeface="Arial" pitchFamily="34" charset="0"/>
                <a:ea typeface="黑体" pitchFamily="49" charset="-122"/>
              </a:rPr>
              <a:t>开发人员对需求的</a:t>
            </a:r>
            <a:r>
              <a:rPr lang="zh-CN" dirty="0" smtClean="0">
                <a:solidFill>
                  <a:srgbClr val="FF0000"/>
                </a:solidFill>
                <a:latin typeface="Arial" pitchFamily="34" charset="0"/>
                <a:ea typeface="黑体" pitchFamily="49" charset="-122"/>
              </a:rPr>
              <a:t>理解</a:t>
            </a:r>
            <a:r>
              <a:rPr lang="zh-CN" dirty="0" smtClean="0">
                <a:latin typeface="Arial" pitchFamily="34" charset="0"/>
                <a:ea typeface="黑体" pitchFamily="49" charset="-122"/>
              </a:rPr>
              <a:t>与用户的</a:t>
            </a:r>
            <a:r>
              <a:rPr lang="zh-CN" dirty="0" smtClean="0">
                <a:solidFill>
                  <a:srgbClr val="FF0000"/>
                </a:solidFill>
                <a:latin typeface="Arial" pitchFamily="34" charset="0"/>
                <a:ea typeface="黑体" pitchFamily="49" charset="-122"/>
              </a:rPr>
              <a:t>愿望</a:t>
            </a:r>
            <a:r>
              <a:rPr lang="zh-CN" dirty="0" smtClean="0">
                <a:latin typeface="Arial" pitchFamily="34" charset="0"/>
                <a:ea typeface="黑体" pitchFamily="49" charset="-122"/>
              </a:rPr>
              <a:t>有差异。</a:t>
            </a:r>
          </a:p>
          <a:p>
            <a:pPr marL="179388" indent="-377825">
              <a:buClr>
                <a:schemeClr val="folHlink"/>
              </a:buClr>
              <a:buFont typeface="Wingdings" pitchFamily="2" charset="2"/>
              <a:buChar char="l"/>
            </a:pPr>
            <a:r>
              <a:rPr lang="zh-CN" dirty="0" smtClean="0">
                <a:latin typeface="Arial" pitchFamily="34" charset="0"/>
                <a:ea typeface="黑体" pitchFamily="49" charset="-122"/>
              </a:rPr>
              <a:t>大型软件项目需多人协同完成，缺乏</a:t>
            </a:r>
            <a:r>
              <a:rPr lang="zh-CN" dirty="0" smtClean="0">
                <a:solidFill>
                  <a:srgbClr val="FF0000"/>
                </a:solidFill>
                <a:latin typeface="Arial" pitchFamily="34" charset="0"/>
                <a:ea typeface="黑体" pitchFamily="49" charset="-122"/>
              </a:rPr>
              <a:t>管理经验</a:t>
            </a:r>
            <a:r>
              <a:rPr lang="zh-CN" dirty="0" smtClean="0">
                <a:latin typeface="Arial" pitchFamily="34" charset="0"/>
                <a:ea typeface="黑体" pitchFamily="49" charset="-122"/>
              </a:rPr>
              <a:t>。</a:t>
            </a:r>
          </a:p>
          <a:p>
            <a:pPr marL="179388" indent="-377825">
              <a:buClr>
                <a:schemeClr val="folHlink"/>
              </a:buClr>
              <a:buFont typeface="Wingdings" pitchFamily="2" charset="2"/>
              <a:buChar char="l"/>
            </a:pPr>
            <a:r>
              <a:rPr lang="zh-CN" dirty="0" smtClean="0">
                <a:latin typeface="Arial" pitchFamily="34" charset="0"/>
                <a:ea typeface="黑体" pitchFamily="49" charset="-122"/>
              </a:rPr>
              <a:t>开发人员不能有效地、独立自主地处理大型软件的</a:t>
            </a:r>
            <a:r>
              <a:rPr lang="zh-CN" dirty="0" smtClean="0">
                <a:solidFill>
                  <a:srgbClr val="FF0000"/>
                </a:solidFill>
                <a:latin typeface="Arial" pitchFamily="34" charset="0"/>
                <a:ea typeface="黑体" pitchFamily="49" charset="-122"/>
              </a:rPr>
              <a:t>全部关系</a:t>
            </a:r>
            <a:r>
              <a:rPr lang="zh-CN" dirty="0" smtClean="0">
                <a:latin typeface="Arial" pitchFamily="34" charset="0"/>
                <a:ea typeface="黑体" pitchFamily="49" charset="-122"/>
              </a:rPr>
              <a:t>。</a:t>
            </a:r>
          </a:p>
          <a:p>
            <a:pPr marL="179388" indent="-377825">
              <a:buClr>
                <a:schemeClr val="folHlink"/>
              </a:buClr>
              <a:buFont typeface="Wingdings" pitchFamily="2" charset="2"/>
              <a:buChar char="l"/>
            </a:pPr>
            <a:r>
              <a:rPr lang="zh-CN" dirty="0" smtClean="0">
                <a:latin typeface="Arial" pitchFamily="34" charset="0"/>
                <a:ea typeface="黑体" pitchFamily="49" charset="-122"/>
              </a:rPr>
              <a:t>缺乏有力的</a:t>
            </a:r>
            <a:r>
              <a:rPr lang="zh-CN" dirty="0" smtClean="0">
                <a:solidFill>
                  <a:srgbClr val="FF0000"/>
                </a:solidFill>
                <a:latin typeface="Arial" pitchFamily="34" charset="0"/>
                <a:ea typeface="黑体" pitchFamily="49" charset="-122"/>
              </a:rPr>
              <a:t>方法学</a:t>
            </a:r>
            <a:r>
              <a:rPr lang="zh-CN" dirty="0" smtClean="0">
                <a:latin typeface="Arial" pitchFamily="34" charset="0"/>
                <a:ea typeface="黑体" pitchFamily="49" charset="-122"/>
              </a:rPr>
              <a:t>和</a:t>
            </a:r>
            <a:r>
              <a:rPr lang="zh-CN" dirty="0" smtClean="0">
                <a:solidFill>
                  <a:srgbClr val="FF0000"/>
                </a:solidFill>
                <a:latin typeface="Arial" pitchFamily="34" charset="0"/>
                <a:ea typeface="黑体" pitchFamily="49" charset="-122"/>
              </a:rPr>
              <a:t>工具</a:t>
            </a:r>
            <a:r>
              <a:rPr lang="zh-CN" dirty="0" smtClean="0">
                <a:latin typeface="Arial" pitchFamily="34" charset="0"/>
                <a:ea typeface="黑体" pitchFamily="49" charset="-122"/>
              </a:rPr>
              <a:t>的支持。</a:t>
            </a:r>
          </a:p>
          <a:p>
            <a:pPr marL="179388" indent="-377825">
              <a:buClr>
                <a:schemeClr val="folHlink"/>
              </a:buClr>
              <a:buFont typeface="Wingdings" pitchFamily="2" charset="2"/>
              <a:buChar char="l"/>
            </a:pPr>
            <a:r>
              <a:rPr lang="zh-CN" dirty="0" smtClean="0">
                <a:latin typeface="Arial" pitchFamily="34" charset="0"/>
                <a:ea typeface="黑体" pitchFamily="49" charset="-122"/>
              </a:rPr>
              <a:t>软件项目的</a:t>
            </a:r>
            <a:r>
              <a:rPr lang="zh-CN" dirty="0" smtClean="0">
                <a:solidFill>
                  <a:srgbClr val="FF0000"/>
                </a:solidFill>
                <a:latin typeface="Arial" pitchFamily="34" charset="0"/>
                <a:ea typeface="黑体" pitchFamily="49" charset="-122"/>
              </a:rPr>
              <a:t>特殊性</a:t>
            </a:r>
            <a:r>
              <a:rPr lang="zh-CN" dirty="0" smtClean="0">
                <a:latin typeface="Arial" pitchFamily="34" charset="0"/>
                <a:ea typeface="黑体" pitchFamily="49" charset="-122"/>
              </a:rPr>
              <a:t>和人类智力的</a:t>
            </a:r>
            <a:r>
              <a:rPr lang="zh-CN" dirty="0" smtClean="0">
                <a:solidFill>
                  <a:srgbClr val="FF0000"/>
                </a:solidFill>
                <a:latin typeface="Arial" pitchFamily="34" charset="0"/>
                <a:ea typeface="黑体" pitchFamily="49" charset="-122"/>
              </a:rPr>
              <a:t>局限性</a:t>
            </a:r>
            <a:r>
              <a:rPr lang="zh-CN" dirty="0" smtClean="0">
                <a:latin typeface="Arial" pitchFamily="34" charset="0"/>
                <a:ea typeface="黑体" pitchFamily="49" charset="-122"/>
              </a:rPr>
              <a:t>。</a:t>
            </a:r>
          </a:p>
        </p:txBody>
      </p:sp>
      <p:sp>
        <p:nvSpPr>
          <p:cNvPr id="6" name="Rectangle 4"/>
          <p:cNvSpPr>
            <a:spLocks noChangeArrowheads="1"/>
          </p:cNvSpPr>
          <p:nvPr/>
        </p:nvSpPr>
        <p:spPr bwMode="auto">
          <a:xfrm>
            <a:off x="323851" y="370418"/>
            <a:ext cx="4392613" cy="5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85" tIns="36293" rIns="72585" bIns="36293">
            <a:spAutoFit/>
          </a:bodyPr>
          <a:lstStyle/>
          <a:p>
            <a:pPr defTabSz="725488">
              <a:buFont typeface="Arial" pitchFamily="34" charset="0"/>
              <a:buNone/>
              <a:defRPr/>
            </a:pPr>
            <a:r>
              <a:rPr lang="zh-CN" altLang="en-US" sz="3200" b="1" dirty="0" smtClean="0">
                <a:effectLst>
                  <a:outerShdw blurRad="38100" dist="38100" dir="2700000" algn="tl">
                    <a:srgbClr val="C0C0C0"/>
                  </a:outerShdw>
                </a:effectLst>
                <a:latin typeface="黑体" pitchFamily="49" charset="-122"/>
                <a:ea typeface="黑体" pitchFamily="49" charset="-122"/>
              </a:rPr>
              <a:t>软件</a:t>
            </a:r>
            <a:r>
              <a:rPr lang="zh-CN" altLang="en-US" sz="3200" b="1" dirty="0">
                <a:effectLst>
                  <a:outerShdw blurRad="38100" dist="38100" dir="2700000" algn="tl">
                    <a:srgbClr val="C0C0C0"/>
                  </a:outerShdw>
                </a:effectLst>
                <a:latin typeface="黑体" pitchFamily="49" charset="-122"/>
                <a:ea typeface="黑体" pitchFamily="49" charset="-122"/>
              </a:rPr>
              <a:t>危机的原因</a:t>
            </a:r>
            <a:endParaRPr lang="zh-CN" altLang="en-US" sz="3200" dirty="0">
              <a:latin typeface="黑体" pitchFamily="49" charset="-122"/>
              <a:ea typeface="黑体" pitchFamily="49" charset="-122"/>
            </a:endParaRPr>
          </a:p>
        </p:txBody>
      </p:sp>
    </p:spTree>
    <p:extLst>
      <p:ext uri="{BB962C8B-B14F-4D97-AF65-F5344CB8AC3E}">
        <p14:creationId xmlns:p14="http://schemas.microsoft.com/office/powerpoint/2010/main" val="2521291554"/>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信息化社会</a:t>
            </a:r>
          </a:p>
        </p:txBody>
      </p:sp>
      <p:sp>
        <p:nvSpPr>
          <p:cNvPr id="3" name="内容占位符 2"/>
          <p:cNvSpPr>
            <a:spLocks noGrp="1"/>
          </p:cNvSpPr>
          <p:nvPr>
            <p:ph idx="1"/>
          </p:nvPr>
        </p:nvSpPr>
        <p:spPr/>
        <p:txBody>
          <a:bodyPr/>
          <a:lstStyle/>
          <a:p>
            <a:r>
              <a:rPr lang="en-US" altLang="zh-CN" dirty="0" err="1" smtClean="0"/>
              <a:t>OpenSSL</a:t>
            </a:r>
            <a:r>
              <a:rPr lang="zh-CN" altLang="en-US" dirty="0" smtClean="0"/>
              <a:t> “心脏出血”</a:t>
            </a:r>
            <a:r>
              <a:rPr lang="zh-CN" altLang="en-US" dirty="0"/>
              <a:t>漏洞</a:t>
            </a:r>
            <a:r>
              <a:rPr lang="zh-CN" altLang="en-US" dirty="0" smtClean="0"/>
              <a:t>。</a:t>
            </a:r>
            <a:endParaRPr lang="en-US" altLang="zh-CN" dirty="0" smtClean="0"/>
          </a:p>
          <a:p>
            <a:pPr lvl="1"/>
            <a:r>
              <a:rPr lang="zh-CN" altLang="en-US" sz="2400" b="0" dirty="0">
                <a:cs typeface="+mn-cs"/>
              </a:rPr>
              <a:t>该漏洞不仅是涉及到</a:t>
            </a:r>
            <a:r>
              <a:rPr lang="en-US" altLang="zh-CN" sz="2400" b="0" dirty="0">
                <a:solidFill>
                  <a:srgbClr val="FF0000"/>
                </a:solidFill>
                <a:cs typeface="+mn-cs"/>
              </a:rPr>
              <a:t>https</a:t>
            </a:r>
            <a:r>
              <a:rPr lang="zh-CN" altLang="en-US" sz="2400" b="0" dirty="0">
                <a:solidFill>
                  <a:srgbClr val="FF0000"/>
                </a:solidFill>
                <a:cs typeface="+mn-cs"/>
              </a:rPr>
              <a:t>开头的网址</a:t>
            </a:r>
            <a:endParaRPr lang="en-US" altLang="zh-CN" sz="2400" b="0" dirty="0">
              <a:solidFill>
                <a:srgbClr val="FF0000"/>
              </a:solidFill>
              <a:cs typeface="+mn-cs"/>
            </a:endParaRPr>
          </a:p>
          <a:p>
            <a:pPr lvl="1"/>
            <a:r>
              <a:rPr lang="zh-CN" altLang="en-US" sz="2400" b="0" dirty="0">
                <a:cs typeface="+mn-cs"/>
              </a:rPr>
              <a:t>还包含间接使用了</a:t>
            </a:r>
            <a:r>
              <a:rPr lang="en-US" altLang="zh-CN" sz="2400" b="0" dirty="0" err="1">
                <a:solidFill>
                  <a:srgbClr val="FF0000"/>
                </a:solidFill>
                <a:cs typeface="+mn-cs"/>
              </a:rPr>
              <a:t>OpenSSL</a:t>
            </a:r>
            <a:r>
              <a:rPr lang="zh-CN" altLang="en-US" sz="2400" b="0" dirty="0">
                <a:solidFill>
                  <a:srgbClr val="FF0000"/>
                </a:solidFill>
                <a:cs typeface="+mn-cs"/>
              </a:rPr>
              <a:t>代码的产品和服务</a:t>
            </a:r>
            <a:r>
              <a:rPr lang="zh-CN" altLang="en-US" sz="2400" b="0" dirty="0">
                <a:cs typeface="+mn-cs"/>
              </a:rPr>
              <a:t>，比如，</a:t>
            </a:r>
            <a:r>
              <a:rPr lang="en-US" altLang="zh-CN" sz="2400" b="0" dirty="0">
                <a:cs typeface="+mn-cs"/>
              </a:rPr>
              <a:t>VPN</a:t>
            </a:r>
            <a:r>
              <a:rPr lang="zh-CN" altLang="en-US" sz="2400" b="0" dirty="0">
                <a:cs typeface="+mn-cs"/>
              </a:rPr>
              <a:t>、邮件系统、</a:t>
            </a:r>
            <a:r>
              <a:rPr lang="en-US" altLang="zh-CN" sz="2400" b="0" dirty="0">
                <a:cs typeface="+mn-cs"/>
              </a:rPr>
              <a:t>FTP</a:t>
            </a:r>
            <a:r>
              <a:rPr lang="zh-CN" altLang="en-US" sz="2400" b="0" dirty="0">
                <a:cs typeface="+mn-cs"/>
              </a:rPr>
              <a:t>工具等产品和服务，甚至可能会涉及到其他一些安全设施的源代码</a:t>
            </a:r>
            <a:r>
              <a:rPr lang="zh-CN" altLang="en-US" sz="2400" b="0" dirty="0" smtClean="0">
                <a:cs typeface="+mn-cs"/>
              </a:rPr>
              <a:t>。</a:t>
            </a:r>
            <a:endParaRPr lang="zh-CN" altLang="en-US" sz="2400" b="0" dirty="0">
              <a:cs typeface="+mn-cs"/>
            </a:endParaRPr>
          </a:p>
          <a:p>
            <a:r>
              <a:rPr lang="en-US" altLang="zh-CN" dirty="0" smtClean="0"/>
              <a:t>2038</a:t>
            </a:r>
            <a:r>
              <a:rPr lang="zh-CN" altLang="en-US" dirty="0" smtClean="0"/>
              <a:t>年问题</a:t>
            </a:r>
            <a:r>
              <a:rPr lang="en-US" altLang="zh-CN" dirty="0" smtClean="0"/>
              <a:t>(Y2K38 BUG)</a:t>
            </a:r>
          </a:p>
          <a:p>
            <a:pPr lvl="1"/>
            <a:r>
              <a:rPr lang="en-US" altLang="zh-CN" sz="2400" b="0" dirty="0">
                <a:cs typeface="+mn-cs"/>
              </a:rPr>
              <a:t>1970</a:t>
            </a:r>
            <a:r>
              <a:rPr lang="zh-CN" altLang="en-US" sz="2400" b="0" dirty="0">
                <a:cs typeface="+mn-cs"/>
              </a:rPr>
              <a:t>年</a:t>
            </a:r>
            <a:r>
              <a:rPr lang="en-US" altLang="zh-CN" sz="2400" b="0" dirty="0">
                <a:cs typeface="+mn-cs"/>
              </a:rPr>
              <a:t>1</a:t>
            </a:r>
            <a:r>
              <a:rPr lang="zh-CN" altLang="en-US" sz="2400" b="0" dirty="0">
                <a:cs typeface="+mn-cs"/>
              </a:rPr>
              <a:t>月</a:t>
            </a:r>
            <a:r>
              <a:rPr lang="en-US" altLang="zh-CN" sz="2400" b="0" dirty="0">
                <a:cs typeface="+mn-cs"/>
              </a:rPr>
              <a:t>1</a:t>
            </a:r>
            <a:r>
              <a:rPr lang="zh-CN" altLang="en-US" sz="2400" b="0" dirty="0">
                <a:cs typeface="+mn-cs"/>
              </a:rPr>
              <a:t>日凌晨</a:t>
            </a:r>
            <a:r>
              <a:rPr lang="en-US" altLang="zh-CN" sz="2400" b="0" dirty="0">
                <a:cs typeface="+mn-cs"/>
              </a:rPr>
              <a:t>0</a:t>
            </a:r>
            <a:r>
              <a:rPr lang="zh-CN" altLang="en-US" sz="2400" b="0" dirty="0">
                <a:cs typeface="+mn-cs"/>
              </a:rPr>
              <a:t>时</a:t>
            </a:r>
            <a:r>
              <a:rPr lang="en-US" altLang="zh-CN" sz="2400" b="0" dirty="0">
                <a:cs typeface="+mn-cs"/>
              </a:rPr>
              <a:t>0</a:t>
            </a:r>
            <a:r>
              <a:rPr lang="zh-CN" altLang="en-US" sz="2400" b="0" dirty="0">
                <a:cs typeface="+mn-cs"/>
              </a:rPr>
              <a:t>分</a:t>
            </a:r>
            <a:r>
              <a:rPr lang="en-US" altLang="zh-CN" sz="2400" b="0" dirty="0">
                <a:cs typeface="+mn-cs"/>
              </a:rPr>
              <a:t>0</a:t>
            </a:r>
            <a:r>
              <a:rPr lang="zh-CN" altLang="en-US" sz="2400" b="0" dirty="0">
                <a:cs typeface="+mn-cs"/>
              </a:rPr>
              <a:t>秒作为时间</a:t>
            </a:r>
            <a:r>
              <a:rPr lang="zh-CN" altLang="en-US" sz="2400" b="0" dirty="0" smtClean="0">
                <a:cs typeface="+mn-cs"/>
              </a:rPr>
              <a:t>起</a:t>
            </a:r>
            <a:r>
              <a:rPr lang="en-US" altLang="zh-CN" sz="2400" b="0" dirty="0" smtClean="0">
                <a:cs typeface="+mn-cs"/>
              </a:rPr>
              <a:t>.</a:t>
            </a:r>
            <a:endParaRPr lang="en-US" altLang="zh-CN" sz="2400" b="0" dirty="0">
              <a:cs typeface="+mn-cs"/>
            </a:endParaRPr>
          </a:p>
          <a:p>
            <a:pPr lvl="1"/>
            <a:r>
              <a:rPr lang="en-US" altLang="zh-CN" sz="2400" b="0" dirty="0" smtClean="0">
                <a:cs typeface="+mn-cs"/>
              </a:rPr>
              <a:t>UTC</a:t>
            </a:r>
            <a:r>
              <a:rPr lang="zh-CN" altLang="en-US" sz="2400" b="0" dirty="0" smtClean="0">
                <a:cs typeface="+mn-cs"/>
              </a:rPr>
              <a:t>时间</a:t>
            </a:r>
            <a:r>
              <a:rPr lang="en-US" altLang="zh-CN" sz="2400" b="0" dirty="0" smtClean="0">
                <a:solidFill>
                  <a:srgbClr val="FF0000"/>
                </a:solidFill>
                <a:cs typeface="+mn-cs"/>
              </a:rPr>
              <a:t>2038</a:t>
            </a:r>
            <a:r>
              <a:rPr lang="zh-CN" altLang="en-US" sz="2400" b="0" dirty="0" smtClean="0">
                <a:solidFill>
                  <a:srgbClr val="FF0000"/>
                </a:solidFill>
                <a:cs typeface="+mn-cs"/>
              </a:rPr>
              <a:t>年</a:t>
            </a:r>
            <a:r>
              <a:rPr lang="en-US" altLang="zh-CN" sz="2400" b="0" dirty="0" smtClean="0">
                <a:solidFill>
                  <a:srgbClr val="FF0000"/>
                </a:solidFill>
                <a:cs typeface="+mn-cs"/>
              </a:rPr>
              <a:t>1</a:t>
            </a:r>
            <a:r>
              <a:rPr lang="zh-CN" altLang="en-US" sz="2400" b="0" dirty="0" smtClean="0">
                <a:solidFill>
                  <a:srgbClr val="FF0000"/>
                </a:solidFill>
                <a:cs typeface="+mn-cs"/>
              </a:rPr>
              <a:t>月</a:t>
            </a:r>
            <a:r>
              <a:rPr lang="en-US" altLang="zh-CN" sz="2400" b="0" dirty="0" smtClean="0">
                <a:solidFill>
                  <a:srgbClr val="FF0000"/>
                </a:solidFill>
                <a:cs typeface="+mn-cs"/>
              </a:rPr>
              <a:t>19</a:t>
            </a:r>
            <a:r>
              <a:rPr lang="zh-CN" altLang="en-US" sz="2400" b="0" dirty="0" smtClean="0">
                <a:solidFill>
                  <a:srgbClr val="FF0000"/>
                </a:solidFill>
                <a:cs typeface="+mn-cs"/>
              </a:rPr>
              <a:t>日</a:t>
            </a:r>
            <a:r>
              <a:rPr lang="en-US" altLang="zh-CN" sz="2400" b="0" dirty="0" smtClean="0">
                <a:solidFill>
                  <a:srgbClr val="FF0000"/>
                </a:solidFill>
                <a:cs typeface="+mn-cs"/>
              </a:rPr>
              <a:t>3</a:t>
            </a:r>
            <a:r>
              <a:rPr lang="zh-CN" altLang="en-US" sz="2400" b="0" dirty="0" smtClean="0">
                <a:solidFill>
                  <a:srgbClr val="FF0000"/>
                </a:solidFill>
                <a:cs typeface="+mn-cs"/>
              </a:rPr>
              <a:t>时</a:t>
            </a:r>
            <a:r>
              <a:rPr lang="en-US" altLang="zh-CN" sz="2400" b="0" dirty="0" smtClean="0">
                <a:solidFill>
                  <a:srgbClr val="FF0000"/>
                </a:solidFill>
                <a:cs typeface="+mn-cs"/>
              </a:rPr>
              <a:t>14</a:t>
            </a:r>
            <a:r>
              <a:rPr lang="zh-CN" altLang="en-US" sz="2400" b="0" dirty="0" smtClean="0">
                <a:solidFill>
                  <a:srgbClr val="FF0000"/>
                </a:solidFill>
                <a:cs typeface="+mn-cs"/>
              </a:rPr>
              <a:t>分</a:t>
            </a:r>
            <a:r>
              <a:rPr lang="en-US" altLang="zh-CN" sz="2400" b="0" dirty="0" smtClean="0">
                <a:solidFill>
                  <a:srgbClr val="FF0000"/>
                </a:solidFill>
                <a:cs typeface="+mn-cs"/>
              </a:rPr>
              <a:t>7</a:t>
            </a:r>
            <a:r>
              <a:rPr lang="zh-CN" altLang="en-US" sz="2400" b="0" dirty="0" smtClean="0">
                <a:solidFill>
                  <a:srgbClr val="FF0000"/>
                </a:solidFill>
                <a:cs typeface="+mn-cs"/>
              </a:rPr>
              <a:t>秒</a:t>
            </a:r>
            <a:r>
              <a:rPr lang="en-US" altLang="zh-CN" sz="2400" b="0" dirty="0" smtClean="0">
                <a:cs typeface="+mn-cs"/>
              </a:rPr>
              <a:t>. </a:t>
            </a:r>
          </a:p>
          <a:p>
            <a:pPr lvl="2"/>
            <a:r>
              <a:rPr lang="en-US" altLang="zh-CN" sz="2000" b="0" kern="1200" dirty="0" smtClean="0">
                <a:solidFill>
                  <a:srgbClr val="FF0000"/>
                </a:solidFill>
                <a:latin typeface="Arial" charset="0"/>
                <a:ea typeface="宋体" pitchFamily="2" charset="-122"/>
              </a:rPr>
              <a:t>0</a:t>
            </a:r>
            <a:r>
              <a:rPr lang="en-US" altLang="zh-CN" sz="2000" b="0" kern="1200" dirty="0" smtClean="0">
                <a:latin typeface="Arial" charset="0"/>
                <a:ea typeface="宋体" pitchFamily="2" charset="-122"/>
              </a:rPr>
              <a:t>1111111 11111111 11111111 11111111, </a:t>
            </a:r>
            <a:r>
              <a:rPr lang="zh-CN" altLang="en-US" sz="2000" b="0" kern="1200" dirty="0" smtClean="0">
                <a:latin typeface="Arial" charset="0"/>
                <a:ea typeface="宋体" pitchFamily="2" charset="-122"/>
              </a:rPr>
              <a:t>即</a:t>
            </a:r>
            <a:r>
              <a:rPr lang="en-US" altLang="zh-CN" sz="2000" b="0" kern="1200" dirty="0" smtClean="0">
                <a:latin typeface="Arial" charset="0"/>
                <a:ea typeface="宋体" pitchFamily="2" charset="-122"/>
              </a:rPr>
              <a:t>214748367</a:t>
            </a:r>
            <a:endParaRPr lang="en-US" altLang="zh-CN" sz="2200" b="0" dirty="0" smtClean="0">
              <a:cs typeface="+mn-cs"/>
            </a:endParaRPr>
          </a:p>
          <a:p>
            <a:pPr lvl="1"/>
            <a:r>
              <a:rPr lang="zh-CN" altLang="en-US" sz="2400" b="0" dirty="0" smtClean="0">
                <a:cs typeface="+mn-cs"/>
              </a:rPr>
              <a:t>到这天的</a:t>
            </a:r>
            <a:r>
              <a:rPr lang="zh-CN" altLang="en-US" sz="2400" b="0" dirty="0" smtClean="0">
                <a:solidFill>
                  <a:srgbClr val="FF0000"/>
                </a:solidFill>
                <a:cs typeface="+mn-cs"/>
              </a:rPr>
              <a:t>凌晨</a:t>
            </a:r>
            <a:r>
              <a:rPr lang="en-US" altLang="zh-CN" sz="2400" b="0" dirty="0" smtClean="0">
                <a:solidFill>
                  <a:srgbClr val="FF0000"/>
                </a:solidFill>
                <a:cs typeface="+mn-cs"/>
              </a:rPr>
              <a:t>3</a:t>
            </a:r>
            <a:r>
              <a:rPr lang="zh-CN" altLang="en-US" sz="2400" b="0" dirty="0" smtClean="0">
                <a:solidFill>
                  <a:srgbClr val="FF0000"/>
                </a:solidFill>
                <a:cs typeface="+mn-cs"/>
              </a:rPr>
              <a:t>时</a:t>
            </a:r>
            <a:r>
              <a:rPr lang="en-US" altLang="zh-CN" sz="2400" b="0" dirty="0" smtClean="0">
                <a:solidFill>
                  <a:srgbClr val="FF0000"/>
                </a:solidFill>
                <a:cs typeface="+mn-cs"/>
              </a:rPr>
              <a:t>14</a:t>
            </a:r>
            <a:r>
              <a:rPr lang="zh-CN" altLang="en-US" sz="2400" b="0" dirty="0" smtClean="0">
                <a:solidFill>
                  <a:srgbClr val="FF0000"/>
                </a:solidFill>
                <a:cs typeface="+mn-cs"/>
              </a:rPr>
              <a:t>分</a:t>
            </a:r>
            <a:r>
              <a:rPr lang="en-US" altLang="zh-CN" sz="2400" b="0" dirty="0" smtClean="0">
                <a:solidFill>
                  <a:srgbClr val="FF0000"/>
                </a:solidFill>
                <a:cs typeface="+mn-cs"/>
              </a:rPr>
              <a:t>8</a:t>
            </a:r>
            <a:r>
              <a:rPr lang="zh-CN" altLang="en-US" sz="2400" b="0" dirty="0" smtClean="0">
                <a:solidFill>
                  <a:srgbClr val="FF0000"/>
                </a:solidFill>
                <a:cs typeface="+mn-cs"/>
              </a:rPr>
              <a:t>秒</a:t>
            </a:r>
            <a:r>
              <a:rPr lang="en-US" altLang="zh-CN" sz="2400" b="0" dirty="0" smtClean="0">
                <a:cs typeface="+mn-cs"/>
              </a:rPr>
              <a:t>, UNIX</a:t>
            </a:r>
            <a:r>
              <a:rPr lang="zh-CN" altLang="en-US" sz="2400" b="0" dirty="0" smtClean="0">
                <a:cs typeface="+mn-cs"/>
              </a:rPr>
              <a:t>时间会溢出并变成</a:t>
            </a:r>
            <a:r>
              <a:rPr lang="en-US" altLang="zh-CN" sz="2400" b="0" dirty="0" smtClean="0">
                <a:solidFill>
                  <a:srgbClr val="FF0000"/>
                </a:solidFill>
                <a:cs typeface="+mn-cs"/>
              </a:rPr>
              <a:t>1</a:t>
            </a:r>
            <a:r>
              <a:rPr lang="en-US" altLang="zh-CN" sz="2400" b="0" dirty="0" smtClean="0">
                <a:cs typeface="+mn-cs"/>
              </a:rPr>
              <a:t>0000000 00000000 00000000 00000000(</a:t>
            </a:r>
            <a:r>
              <a:rPr lang="zh-CN" altLang="en-US" sz="2400" b="0" dirty="0" smtClean="0">
                <a:cs typeface="+mn-cs"/>
              </a:rPr>
              <a:t>十进制值</a:t>
            </a:r>
            <a:r>
              <a:rPr lang="en-US" altLang="zh-CN" sz="2400" b="0" dirty="0" smtClean="0">
                <a:cs typeface="+mn-cs"/>
              </a:rPr>
              <a:t>-214748368), </a:t>
            </a:r>
            <a:r>
              <a:rPr lang="zh-CN" altLang="en-US" sz="2400" b="0" dirty="0" smtClean="0">
                <a:cs typeface="+mn-cs"/>
              </a:rPr>
              <a:t>也就是</a:t>
            </a:r>
            <a:r>
              <a:rPr lang="en-US" altLang="zh-CN" sz="2400" b="0" dirty="0" smtClean="0">
                <a:solidFill>
                  <a:srgbClr val="FF0000"/>
                </a:solidFill>
                <a:cs typeface="+mn-cs"/>
              </a:rPr>
              <a:t>UTC</a:t>
            </a:r>
            <a:r>
              <a:rPr lang="zh-CN" altLang="en-US" sz="2400" b="0" dirty="0" smtClean="0">
                <a:solidFill>
                  <a:srgbClr val="FF0000"/>
                </a:solidFill>
                <a:cs typeface="+mn-cs"/>
              </a:rPr>
              <a:t>时间</a:t>
            </a:r>
            <a:r>
              <a:rPr lang="en-US" altLang="zh-CN" sz="2400" b="0" dirty="0" smtClean="0">
                <a:solidFill>
                  <a:srgbClr val="FF0000"/>
                </a:solidFill>
                <a:cs typeface="+mn-cs"/>
              </a:rPr>
              <a:t>1901</a:t>
            </a:r>
            <a:r>
              <a:rPr lang="zh-CN" altLang="en-US" sz="2400" b="0" dirty="0" smtClean="0">
                <a:solidFill>
                  <a:srgbClr val="FF0000"/>
                </a:solidFill>
                <a:cs typeface="+mn-cs"/>
              </a:rPr>
              <a:t>年</a:t>
            </a:r>
            <a:r>
              <a:rPr lang="en-US" altLang="zh-CN" sz="2400" b="0" dirty="0" smtClean="0">
                <a:solidFill>
                  <a:srgbClr val="FF0000"/>
                </a:solidFill>
                <a:cs typeface="+mn-cs"/>
              </a:rPr>
              <a:t>12</a:t>
            </a:r>
            <a:r>
              <a:rPr lang="zh-CN" altLang="en-US" sz="2400" b="0" dirty="0" smtClean="0">
                <a:solidFill>
                  <a:srgbClr val="FF0000"/>
                </a:solidFill>
                <a:cs typeface="+mn-cs"/>
              </a:rPr>
              <a:t>月</a:t>
            </a:r>
            <a:r>
              <a:rPr lang="en-US" altLang="zh-CN" sz="2400" b="0" dirty="0" smtClean="0">
                <a:solidFill>
                  <a:srgbClr val="FF0000"/>
                </a:solidFill>
                <a:cs typeface="+mn-cs"/>
              </a:rPr>
              <a:t>13</a:t>
            </a:r>
            <a:r>
              <a:rPr lang="zh-CN" altLang="en-US" sz="2400" b="0" dirty="0" smtClean="0">
                <a:solidFill>
                  <a:srgbClr val="FF0000"/>
                </a:solidFill>
                <a:cs typeface="+mn-cs"/>
              </a:rPr>
              <a:t>日</a:t>
            </a:r>
            <a:r>
              <a:rPr lang="en-US" altLang="zh-CN" sz="2400" b="0" dirty="0" smtClean="0">
                <a:solidFill>
                  <a:srgbClr val="FF0000"/>
                </a:solidFill>
                <a:cs typeface="+mn-cs"/>
              </a:rPr>
              <a:t>20</a:t>
            </a:r>
            <a:r>
              <a:rPr lang="zh-CN" altLang="en-US" sz="2400" b="0" dirty="0" smtClean="0">
                <a:solidFill>
                  <a:srgbClr val="FF0000"/>
                </a:solidFill>
                <a:cs typeface="+mn-cs"/>
              </a:rPr>
              <a:t>时</a:t>
            </a:r>
            <a:r>
              <a:rPr lang="en-US" altLang="zh-CN" sz="2400" b="0" dirty="0" smtClean="0">
                <a:solidFill>
                  <a:srgbClr val="FF0000"/>
                </a:solidFill>
                <a:cs typeface="+mn-cs"/>
              </a:rPr>
              <a:t>45</a:t>
            </a:r>
            <a:r>
              <a:rPr lang="zh-CN" altLang="en-US" sz="2400" b="0" dirty="0" smtClean="0">
                <a:solidFill>
                  <a:srgbClr val="FF0000"/>
                </a:solidFill>
                <a:cs typeface="+mn-cs"/>
              </a:rPr>
              <a:t>分</a:t>
            </a:r>
            <a:r>
              <a:rPr lang="en-US" altLang="zh-CN" sz="2400" b="0" dirty="0" smtClean="0">
                <a:solidFill>
                  <a:srgbClr val="FF0000"/>
                </a:solidFill>
                <a:cs typeface="+mn-cs"/>
              </a:rPr>
              <a:t>52</a:t>
            </a:r>
            <a:r>
              <a:rPr lang="zh-CN" altLang="en-US" sz="2400" b="0" dirty="0" smtClean="0">
                <a:solidFill>
                  <a:srgbClr val="FF0000"/>
                </a:solidFill>
                <a:cs typeface="+mn-cs"/>
              </a:rPr>
              <a:t>秒</a:t>
            </a:r>
            <a:r>
              <a:rPr lang="en-US" altLang="zh-CN" sz="2400" b="0" dirty="0" smtClean="0">
                <a:cs typeface="+mn-cs"/>
              </a:rPr>
              <a:t>, </a:t>
            </a:r>
            <a:r>
              <a:rPr lang="zh-CN" altLang="en-US" sz="2400" b="0" dirty="0" smtClean="0">
                <a:cs typeface="+mn-cs"/>
              </a:rPr>
              <a:t>引起和千年虫类似的混乱</a:t>
            </a:r>
            <a:r>
              <a:rPr lang="en-US" altLang="zh-CN" sz="2800" b="0" kern="1200" dirty="0" smtClean="0">
                <a:latin typeface="Arial" charset="0"/>
                <a:ea typeface="宋体" pitchFamily="2" charset="-122"/>
              </a:rPr>
              <a:t>.</a:t>
            </a:r>
            <a:endParaRPr lang="en-US" altLang="zh-CN"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6</a:t>
            </a:fld>
            <a:endParaRPr lang="en-US" altLang="zh-CN"/>
          </a:p>
        </p:txBody>
      </p:sp>
      <p:pic>
        <p:nvPicPr>
          <p:cNvPr id="272388" name="Picture 4" descr="http://2e.zol-img.com.cn/product/131_500x2000/924/cefZQr8P5vL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091" y="1052513"/>
            <a:ext cx="1851662" cy="95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4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72388"/>
                                        </p:tgtEl>
                                        <p:attrNameLst>
                                          <p:attrName>style.visibility</p:attrName>
                                        </p:attrNameLst>
                                      </p:cBhvr>
                                      <p:to>
                                        <p:strVal val="visible"/>
                                      </p:to>
                                    </p:set>
                                    <p:animEffect transition="in" filter="strips(downLeft)">
                                      <p:cBhvr>
                                        <p:cTn id="13" dur="500"/>
                                        <p:tgtEl>
                                          <p:spTgt spid="272388"/>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Righ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strips(downRight)">
                                      <p:cBhvr>
                                        <p:cTn id="21" dur="500"/>
                                        <p:tgtEl>
                                          <p:spTgt spid="3">
                                            <p:txEl>
                                              <p:pRg st="3" end="3"/>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strips(downRight)">
                                      <p:cBhvr>
                                        <p:cTn id="24" dur="500"/>
                                        <p:tgtEl>
                                          <p:spTgt spid="3">
                                            <p:txEl>
                                              <p:pRg st="4" end="4"/>
                                            </p:txEl>
                                          </p:spTgt>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strips(downRight)">
                                      <p:cBhvr>
                                        <p:cTn id="27" dur="500"/>
                                        <p:tgtEl>
                                          <p:spTgt spid="3">
                                            <p:txEl>
                                              <p:pRg st="5" end="5"/>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strips(downRight)">
                                      <p:cBhvr>
                                        <p:cTn id="30" dur="500"/>
                                        <p:tgtEl>
                                          <p:spTgt spid="3">
                                            <p:txEl>
                                              <p:pRg st="6" end="6"/>
                                            </p:txEl>
                                          </p:spTgt>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strips(downRight)">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768901F2-812E-439F-81CA-FA0E6135170B}"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72C26668-D650-4AA1-ACD4-BB6662BBD99C}" type="slidenum">
              <a:rPr lang="en-US" altLang="zh-CN"/>
              <a:pPr/>
              <a:t>60</a:t>
            </a:fld>
            <a:endParaRPr lang="en-US" altLang="zh-CN"/>
          </a:p>
        </p:txBody>
      </p:sp>
      <p:sp>
        <p:nvSpPr>
          <p:cNvPr id="63490"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63491" name="Rectangle 3"/>
          <p:cNvSpPr>
            <a:spLocks noGrp="1" noChangeArrowheads="1"/>
          </p:cNvSpPr>
          <p:nvPr>
            <p:ph type="body" idx="1"/>
          </p:nvPr>
        </p:nvSpPr>
        <p:spPr>
          <a:xfrm>
            <a:off x="468313" y="1052513"/>
            <a:ext cx="8229600" cy="5500687"/>
          </a:xfrm>
        </p:spPr>
        <p:txBody>
          <a:bodyPr/>
          <a:lstStyle/>
          <a:p>
            <a:r>
              <a:rPr lang="en-US" altLang="zh-CN" u="sng" dirty="0">
                <a:solidFill>
                  <a:srgbClr val="CC0000"/>
                </a:solidFill>
              </a:rPr>
              <a:t>1.4.1 </a:t>
            </a:r>
            <a:r>
              <a:rPr lang="zh-CN" altLang="en-US" u="sng" dirty="0">
                <a:solidFill>
                  <a:srgbClr val="CC0000"/>
                </a:solidFill>
              </a:rPr>
              <a:t>软件工程概念</a:t>
            </a:r>
          </a:p>
          <a:p>
            <a:pPr lvl="1"/>
            <a:r>
              <a:rPr lang="zh-CN" altLang="en-US" dirty="0"/>
              <a:t>北大西洋公约组织（</a:t>
            </a:r>
            <a:r>
              <a:rPr lang="en-US" altLang="zh-CN" dirty="0"/>
              <a:t>NATO</a:t>
            </a:r>
            <a:r>
              <a:rPr lang="zh-CN" altLang="en-US" dirty="0"/>
              <a:t>）于</a:t>
            </a:r>
            <a:r>
              <a:rPr lang="en-US" altLang="zh-CN" dirty="0"/>
              <a:t>1968</a:t>
            </a:r>
            <a:r>
              <a:rPr lang="zh-CN" altLang="en-US" dirty="0"/>
              <a:t>年首次提出了“</a:t>
            </a:r>
            <a:r>
              <a:rPr lang="zh-CN" altLang="en-US" dirty="0">
                <a:solidFill>
                  <a:srgbClr val="CC0000"/>
                </a:solidFill>
              </a:rPr>
              <a:t>软件工程（</a:t>
            </a:r>
            <a:r>
              <a:rPr lang="en-US" altLang="zh-CN" dirty="0">
                <a:solidFill>
                  <a:srgbClr val="CC0000"/>
                </a:solidFill>
              </a:rPr>
              <a:t>Software Engineering</a:t>
            </a:r>
            <a:r>
              <a:rPr lang="zh-CN" altLang="en-US" dirty="0">
                <a:solidFill>
                  <a:srgbClr val="CC0000"/>
                </a:solidFill>
              </a:rPr>
              <a:t>）</a:t>
            </a:r>
            <a:r>
              <a:rPr lang="zh-CN" altLang="en-US" dirty="0"/>
              <a:t>”</a:t>
            </a:r>
          </a:p>
          <a:p>
            <a:pPr lvl="2"/>
            <a:r>
              <a:rPr lang="en-US" altLang="zh-CN" dirty="0">
                <a:solidFill>
                  <a:srgbClr val="0000FF"/>
                </a:solidFill>
              </a:rPr>
              <a:t>【</a:t>
            </a:r>
            <a:r>
              <a:rPr lang="zh-CN" altLang="en-US" dirty="0">
                <a:solidFill>
                  <a:srgbClr val="0000FF"/>
                </a:solidFill>
              </a:rPr>
              <a:t>思想</a:t>
            </a:r>
            <a:r>
              <a:rPr lang="en-US" altLang="zh-CN" dirty="0">
                <a:solidFill>
                  <a:srgbClr val="0000FF"/>
                </a:solidFill>
              </a:rPr>
              <a:t>】</a:t>
            </a:r>
            <a:r>
              <a:rPr lang="zh-CN" altLang="en-US" dirty="0"/>
              <a:t>强调在软件开发过程中</a:t>
            </a:r>
            <a:r>
              <a:rPr lang="zh-CN" altLang="en-US" dirty="0">
                <a:solidFill>
                  <a:srgbClr val="0000FF"/>
                </a:solidFill>
              </a:rPr>
              <a:t>应用工程化原则</a:t>
            </a:r>
            <a:r>
              <a:rPr lang="zh-CN" altLang="en-US" dirty="0"/>
              <a:t>；</a:t>
            </a:r>
          </a:p>
          <a:p>
            <a:pPr lvl="2"/>
            <a:r>
              <a:rPr lang="en-US" altLang="zh-CN" dirty="0">
                <a:solidFill>
                  <a:srgbClr val="0000FF"/>
                </a:solidFill>
              </a:rPr>
              <a:t>【</a:t>
            </a:r>
            <a:r>
              <a:rPr lang="zh-CN" altLang="en-US" dirty="0">
                <a:solidFill>
                  <a:srgbClr val="0000FF"/>
                </a:solidFill>
              </a:rPr>
              <a:t>目标</a:t>
            </a:r>
            <a:r>
              <a:rPr lang="en-US" altLang="zh-CN" dirty="0">
                <a:solidFill>
                  <a:srgbClr val="0000FF"/>
                </a:solidFill>
              </a:rPr>
              <a:t>】</a:t>
            </a:r>
            <a:r>
              <a:rPr lang="zh-CN" altLang="en-US" dirty="0"/>
              <a:t>解决软件的</a:t>
            </a:r>
            <a:r>
              <a:rPr lang="zh-CN" altLang="en-US" dirty="0">
                <a:solidFill>
                  <a:srgbClr val="0000FF"/>
                </a:solidFill>
              </a:rPr>
              <a:t>整体质量较低</a:t>
            </a:r>
            <a:r>
              <a:rPr lang="zh-CN" altLang="en-US" dirty="0"/>
              <a:t>、</a:t>
            </a:r>
            <a:r>
              <a:rPr lang="zh-CN" altLang="en-US" dirty="0">
                <a:solidFill>
                  <a:srgbClr val="0000FF"/>
                </a:solidFill>
              </a:rPr>
              <a:t>最后期限</a:t>
            </a:r>
            <a:r>
              <a:rPr lang="zh-CN" altLang="en-US" dirty="0"/>
              <a:t>和</a:t>
            </a:r>
            <a:r>
              <a:rPr lang="zh-CN" altLang="en-US" dirty="0">
                <a:solidFill>
                  <a:srgbClr val="0000FF"/>
                </a:solidFill>
              </a:rPr>
              <a:t>费用</a:t>
            </a:r>
            <a:r>
              <a:rPr lang="zh-CN" altLang="en-US" dirty="0"/>
              <a:t>没有保证等问题，</a:t>
            </a:r>
            <a:r>
              <a:rPr lang="zh-CN" altLang="en-US" dirty="0">
                <a:solidFill>
                  <a:srgbClr val="0000FF"/>
                </a:solidFill>
              </a:rPr>
              <a:t>实现软件工业化生产</a:t>
            </a:r>
            <a:r>
              <a:rPr lang="zh-CN" altLang="en-US" dirty="0"/>
              <a:t>。</a:t>
            </a:r>
          </a:p>
          <a:p>
            <a:pPr lvl="1"/>
            <a:r>
              <a:rPr lang="en-US" altLang="zh-CN" dirty="0">
                <a:solidFill>
                  <a:srgbClr val="0000FF"/>
                </a:solidFill>
              </a:rPr>
              <a:t>【 IEEE  </a:t>
            </a:r>
            <a:r>
              <a:rPr lang="en-US" altLang="zh-CN" sz="2000" dirty="0"/>
              <a:t>Institute of Electrical and Electronics Engineers</a:t>
            </a:r>
            <a:r>
              <a:rPr lang="en-US" altLang="zh-CN" dirty="0">
                <a:solidFill>
                  <a:srgbClr val="0000FF"/>
                </a:solidFill>
              </a:rPr>
              <a:t>】</a:t>
            </a:r>
            <a:endParaRPr lang="en-US" altLang="zh-CN" u="sng" dirty="0">
              <a:solidFill>
                <a:srgbClr val="CC0000"/>
              </a:solidFill>
            </a:endParaRPr>
          </a:p>
          <a:p>
            <a:pPr lvl="2"/>
            <a:r>
              <a:rPr lang="zh-CN" altLang="en-US" dirty="0"/>
              <a:t>将</a:t>
            </a:r>
            <a:r>
              <a:rPr lang="zh-CN" altLang="en-US" dirty="0">
                <a:solidFill>
                  <a:srgbClr val="0000FF"/>
                </a:solidFill>
              </a:rPr>
              <a:t>系统化的</a:t>
            </a:r>
            <a:r>
              <a:rPr lang="zh-CN" altLang="en-US" dirty="0"/>
              <a:t>、</a:t>
            </a:r>
            <a:r>
              <a:rPr lang="zh-CN" altLang="en-US" dirty="0">
                <a:solidFill>
                  <a:srgbClr val="0000FF"/>
                </a:solidFill>
              </a:rPr>
              <a:t>严格约束的</a:t>
            </a:r>
            <a:r>
              <a:rPr lang="zh-CN" altLang="en-US" dirty="0"/>
              <a:t>、</a:t>
            </a:r>
            <a:r>
              <a:rPr lang="zh-CN" altLang="en-US" dirty="0">
                <a:solidFill>
                  <a:srgbClr val="0000FF"/>
                </a:solidFill>
              </a:rPr>
              <a:t>可量化的</a:t>
            </a:r>
            <a:r>
              <a:rPr lang="zh-CN" altLang="en-US" dirty="0"/>
              <a:t>方法应用于软件的开发、运行和维护；</a:t>
            </a:r>
          </a:p>
          <a:p>
            <a:pPr lvl="2"/>
            <a:endParaRPr lang="en-US" altLang="zh-CN" dirty="0"/>
          </a:p>
        </p:txBody>
      </p:sp>
      <p:sp>
        <p:nvSpPr>
          <p:cNvPr id="63492" name="Rectangle 4"/>
          <p:cNvSpPr>
            <a:spLocks noChangeArrowheads="1"/>
          </p:cNvSpPr>
          <p:nvPr/>
        </p:nvSpPr>
        <p:spPr bwMode="auto">
          <a:xfrm>
            <a:off x="457200" y="5029200"/>
            <a:ext cx="8229600" cy="1371600"/>
          </a:xfrm>
          <a:prstGeom prst="rect">
            <a:avLst/>
          </a:prstGeom>
          <a:solidFill>
            <a:srgbClr val="FFFF99"/>
          </a:solidFill>
          <a:ln w="9525" algn="ctr">
            <a:noFill/>
            <a:miter lim="800000"/>
            <a:headEnd/>
            <a:tailEnd/>
          </a:ln>
          <a:effectLst/>
        </p:spPr>
        <p:txBody>
          <a:bodyPr wrap="none" anchor="ctr"/>
          <a:lstStyle/>
          <a:p>
            <a:pPr algn="ctr">
              <a:buNone/>
            </a:pPr>
            <a:r>
              <a:rPr lang="zh-CN" altLang="en-US" sz="2800" dirty="0">
                <a:solidFill>
                  <a:srgbClr val="C00000"/>
                </a:solidFill>
                <a:latin typeface="宋体" pitchFamily="2" charset="-122"/>
              </a:rPr>
              <a:t>软件工程的根本在于提高软件的质量与生产率</a:t>
            </a:r>
            <a:r>
              <a:rPr lang="zh-CN" altLang="en-US" sz="2800" dirty="0" smtClean="0">
                <a:solidFill>
                  <a:srgbClr val="C00000"/>
                </a:solidFill>
                <a:latin typeface="宋体" pitchFamily="2" charset="-122"/>
              </a:rPr>
              <a:t>，</a:t>
            </a:r>
            <a:endParaRPr lang="en-US" altLang="zh-CN" sz="2800" dirty="0">
              <a:solidFill>
                <a:srgbClr val="C00000"/>
              </a:solidFill>
              <a:latin typeface="宋体" pitchFamily="2" charset="-122"/>
            </a:endParaRPr>
          </a:p>
          <a:p>
            <a:pPr algn="ctr">
              <a:buNone/>
            </a:pPr>
            <a:r>
              <a:rPr lang="zh-CN" altLang="en-US" sz="2800" dirty="0" smtClean="0">
                <a:solidFill>
                  <a:srgbClr val="C00000"/>
                </a:solidFill>
                <a:latin typeface="宋体" pitchFamily="2" charset="-122"/>
              </a:rPr>
              <a:t>最终</a:t>
            </a:r>
            <a:r>
              <a:rPr lang="zh-CN" altLang="en-US" sz="2800" dirty="0">
                <a:solidFill>
                  <a:srgbClr val="C00000"/>
                </a:solidFill>
                <a:latin typeface="宋体" pitchFamily="2" charset="-122"/>
              </a:rPr>
              <a:t>实现软件的工业化</a:t>
            </a:r>
            <a:r>
              <a:rPr lang="zh-CN" altLang="en-US" sz="2800" dirty="0" smtClean="0">
                <a:solidFill>
                  <a:srgbClr val="C00000"/>
                </a:solidFill>
                <a:latin typeface="宋体" pitchFamily="2" charset="-122"/>
              </a:rPr>
              <a:t>生产</a:t>
            </a:r>
            <a:r>
              <a:rPr lang="en-US" altLang="zh-CN" sz="2800" dirty="0">
                <a:solidFill>
                  <a:srgbClr val="C00000"/>
                </a:solidFill>
                <a:latin typeface="宋体" pitchFamily="2" charset="-122"/>
              </a:rPr>
              <a:t>.</a:t>
            </a:r>
            <a:endParaRPr lang="zh-CN" altLang="en-US" sz="2800" dirty="0">
              <a:solidFill>
                <a:srgbClr val="C00000"/>
              </a:solidFill>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strips(downRight)">
                                      <p:cBhvr>
                                        <p:cTn id="7" dur="500"/>
                                        <p:tgtEl>
                                          <p:spTgt spid="634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3491">
                                            <p:txEl>
                                              <p:pRg st="2" end="2"/>
                                            </p:txEl>
                                          </p:spTgt>
                                        </p:tgtEl>
                                        <p:attrNameLst>
                                          <p:attrName>style.visibility</p:attrName>
                                        </p:attrNameLst>
                                      </p:cBhvr>
                                      <p:to>
                                        <p:strVal val="visible"/>
                                      </p:to>
                                    </p:set>
                                    <p:animEffect transition="in" filter="strips(downRight)">
                                      <p:cBhvr>
                                        <p:cTn id="12" dur="500"/>
                                        <p:tgtEl>
                                          <p:spTgt spid="634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animEffect transition="in" filter="strips(downRight)">
                                      <p:cBhvr>
                                        <p:cTn id="17" dur="500"/>
                                        <p:tgtEl>
                                          <p:spTgt spid="6349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3491">
                                            <p:txEl>
                                              <p:pRg st="5" end="5"/>
                                            </p:txEl>
                                          </p:spTgt>
                                        </p:tgtEl>
                                        <p:attrNameLst>
                                          <p:attrName>style.visibility</p:attrName>
                                        </p:attrNameLst>
                                      </p:cBhvr>
                                      <p:to>
                                        <p:strVal val="visible"/>
                                      </p:to>
                                    </p:set>
                                    <p:animEffect transition="in" filter="strips(downRight)">
                                      <p:cBhvr>
                                        <p:cTn id="22" dur="500"/>
                                        <p:tgtEl>
                                          <p:spTgt spid="6349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63491">
                                            <p:txEl>
                                              <p:pRg st="3" end="3"/>
                                            </p:txEl>
                                          </p:spTgt>
                                        </p:tgtEl>
                                        <p:attrNameLst>
                                          <p:attrName>style.visibility</p:attrName>
                                        </p:attrNameLst>
                                      </p:cBhvr>
                                      <p:to>
                                        <p:strVal val="visible"/>
                                      </p:to>
                                    </p:set>
                                    <p:animEffect transition="in" filter="strips(downRight)">
                                      <p:cBhvr>
                                        <p:cTn id="27" dur="500"/>
                                        <p:tgtEl>
                                          <p:spTgt spid="634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3492"/>
                                        </p:tgtEl>
                                        <p:attrNameLst>
                                          <p:attrName>style.visibility</p:attrName>
                                        </p:attrNameLst>
                                      </p:cBhvr>
                                      <p:to>
                                        <p:strVal val="visible"/>
                                      </p:to>
                                    </p:set>
                                    <p:anim calcmode="lin" valueType="num">
                                      <p:cBhvr additive="base">
                                        <p:cTn id="32" dur="500" fill="hold"/>
                                        <p:tgtEl>
                                          <p:spTgt spid="63492"/>
                                        </p:tgtEl>
                                        <p:attrNameLst>
                                          <p:attrName>ppt_x</p:attrName>
                                        </p:attrNameLst>
                                      </p:cBhvr>
                                      <p:tavLst>
                                        <p:tav tm="0">
                                          <p:val>
                                            <p:strVal val="#ppt_x"/>
                                          </p:val>
                                        </p:tav>
                                        <p:tav tm="100000">
                                          <p:val>
                                            <p:strVal val="#ppt_x"/>
                                          </p:val>
                                        </p:tav>
                                      </p:tavLst>
                                    </p:anim>
                                    <p:anim calcmode="lin" valueType="num">
                                      <p:cBhvr additive="base">
                                        <p:cTn id="33"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92219633-59D2-43A9-BE6B-2C4CF0A4E4E2}"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5A5F4111-6838-40CC-B681-0B5BA165D9A0}" type="slidenum">
              <a:rPr lang="en-US" altLang="zh-CN"/>
              <a:pPr/>
              <a:t>61</a:t>
            </a:fld>
            <a:endParaRPr lang="en-US" altLang="zh-CN"/>
          </a:p>
        </p:txBody>
      </p:sp>
      <p:sp>
        <p:nvSpPr>
          <p:cNvPr id="56322" name="Rectangle 2"/>
          <p:cNvSpPr>
            <a:spLocks noGrp="1" noChangeArrowheads="1"/>
          </p:cNvSpPr>
          <p:nvPr>
            <p:ph type="title"/>
          </p:nvPr>
        </p:nvSpPr>
        <p:spPr/>
        <p:txBody>
          <a:bodyPr/>
          <a:lstStyle/>
          <a:p>
            <a:r>
              <a:rPr lang="en-US" altLang="zh-CN" dirty="0"/>
              <a:t>1.4 </a:t>
            </a:r>
            <a:r>
              <a:rPr lang="zh-CN" altLang="en-US" dirty="0"/>
              <a:t>软件工程与开发准则</a:t>
            </a:r>
          </a:p>
        </p:txBody>
      </p:sp>
      <p:sp>
        <p:nvSpPr>
          <p:cNvPr id="56323" name="Rectangle 3"/>
          <p:cNvSpPr>
            <a:spLocks noGrp="1" noChangeArrowheads="1"/>
          </p:cNvSpPr>
          <p:nvPr>
            <p:ph type="body" idx="1"/>
          </p:nvPr>
        </p:nvSpPr>
        <p:spPr/>
        <p:txBody>
          <a:bodyPr/>
          <a:lstStyle/>
          <a:p>
            <a:r>
              <a:rPr lang="en-US" altLang="zh-CN" sz="2200" dirty="0">
                <a:solidFill>
                  <a:srgbClr val="CC0000"/>
                </a:solidFill>
              </a:rPr>
              <a:t>Edward Yourdon</a:t>
            </a:r>
            <a:r>
              <a:rPr lang="en-US" altLang="zh-CN" sz="2200" dirty="0"/>
              <a:t>, Death March,1998 </a:t>
            </a:r>
          </a:p>
        </p:txBody>
      </p:sp>
      <p:pic>
        <p:nvPicPr>
          <p:cNvPr id="56325" name="Picture 5" descr="51Jo6moOzIL__BO2,204,203,200_PIlitb-dp-500-arrow,TopRight,45,-64_OU01_AA240_SH20_"/>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76800" y="1295400"/>
            <a:ext cx="3276600" cy="3276600"/>
          </a:xfrm>
          <a:prstGeom prst="rect">
            <a:avLst/>
          </a:prstGeom>
          <a:noFill/>
        </p:spPr>
      </p:pic>
      <p:pic>
        <p:nvPicPr>
          <p:cNvPr id="56326" name="Picture 6" descr="Edward Yourdon"/>
          <p:cNvPicPr>
            <a:picLocks noChangeAspect="1" noChangeArrowheads="1"/>
          </p:cNvPicPr>
          <p:nvPr/>
        </p:nvPicPr>
        <p:blipFill>
          <a:blip r:embed="rId4" cstate="print"/>
          <a:srcRect/>
          <a:stretch>
            <a:fillRect/>
          </a:stretch>
        </p:blipFill>
        <p:spPr bwMode="auto">
          <a:xfrm>
            <a:off x="1676400" y="1752600"/>
            <a:ext cx="1778000" cy="2273300"/>
          </a:xfrm>
          <a:prstGeom prst="rect">
            <a:avLst/>
          </a:prstGeom>
          <a:noFill/>
        </p:spPr>
      </p:pic>
      <p:sp>
        <p:nvSpPr>
          <p:cNvPr id="56328" name="Text Box 8"/>
          <p:cNvSpPr txBox="1">
            <a:spLocks noChangeArrowheads="1"/>
          </p:cNvSpPr>
          <p:nvPr/>
        </p:nvSpPr>
        <p:spPr bwMode="auto">
          <a:xfrm>
            <a:off x="1524000" y="4800600"/>
            <a:ext cx="6553200" cy="1616075"/>
          </a:xfrm>
          <a:prstGeom prst="rect">
            <a:avLst/>
          </a:prstGeom>
          <a:noFill/>
          <a:ln w="9525">
            <a:noFill/>
            <a:miter lim="800000"/>
            <a:headEnd/>
            <a:tailEnd/>
          </a:ln>
          <a:effectLst/>
        </p:spPr>
        <p:txBody>
          <a:bodyPr>
            <a:spAutoFit/>
          </a:bodyPr>
          <a:lstStyle/>
          <a:p>
            <a:pPr>
              <a:spcBef>
                <a:spcPct val="50000"/>
              </a:spcBef>
              <a:buClrTx/>
              <a:buSzTx/>
              <a:buFontTx/>
              <a:buNone/>
            </a:pPr>
            <a:r>
              <a:rPr lang="zh-CN" altLang="en-US" sz="2000" dirty="0"/>
              <a:t>以浅显易懂的语言和生动的事例对</a:t>
            </a:r>
            <a:r>
              <a:rPr lang="zh-CN" altLang="en-US" sz="2000" dirty="0">
                <a:solidFill>
                  <a:srgbClr val="0000FF"/>
                </a:solidFill>
              </a:rPr>
              <a:t>死亡之旅项目</a:t>
            </a:r>
            <a:r>
              <a:rPr lang="zh-CN" altLang="en-US" sz="2000" dirty="0"/>
              <a:t>的起因给出了崭新的理由，</a:t>
            </a:r>
            <a:r>
              <a:rPr lang="zh-CN" altLang="en-US" sz="2000" dirty="0">
                <a:solidFill>
                  <a:srgbClr val="0000FF"/>
                </a:solidFill>
              </a:rPr>
              <a:t>深刻分析了这种现象的本质</a:t>
            </a:r>
            <a:r>
              <a:rPr lang="zh-CN" altLang="en-US" sz="2000" dirty="0"/>
              <a:t>，并</a:t>
            </a:r>
            <a:r>
              <a:rPr lang="zh-CN" altLang="en-US" sz="2000" dirty="0">
                <a:solidFill>
                  <a:srgbClr val="0000FF"/>
                </a:solidFill>
              </a:rPr>
              <a:t>系统地讨论了项目参与者所面临的所有关键问题</a:t>
            </a:r>
            <a:r>
              <a:rPr lang="zh-CN" altLang="en-US" sz="2000" dirty="0"/>
              <a:t>：</a:t>
            </a:r>
            <a:r>
              <a:rPr lang="zh-CN" altLang="en-US" sz="2000" dirty="0">
                <a:solidFill>
                  <a:srgbClr val="0000FF"/>
                </a:solidFill>
              </a:rPr>
              <a:t>政治</a:t>
            </a:r>
            <a:r>
              <a:rPr lang="zh-CN" altLang="en-US" sz="2000" dirty="0"/>
              <a:t>、</a:t>
            </a:r>
            <a:r>
              <a:rPr lang="zh-CN" altLang="en-US" sz="2000" dirty="0">
                <a:solidFill>
                  <a:srgbClr val="0000FF"/>
                </a:solidFill>
              </a:rPr>
              <a:t>人员</a:t>
            </a:r>
            <a:r>
              <a:rPr lang="zh-CN" altLang="en-US" sz="2000" dirty="0"/>
              <a:t>、</a:t>
            </a:r>
            <a:r>
              <a:rPr lang="zh-CN" altLang="en-US" sz="2000" dirty="0">
                <a:solidFill>
                  <a:srgbClr val="0000FF"/>
                </a:solidFill>
              </a:rPr>
              <a:t>过程</a:t>
            </a:r>
            <a:r>
              <a:rPr lang="zh-CN" altLang="en-US" sz="2000" dirty="0"/>
              <a:t>、</a:t>
            </a:r>
            <a:r>
              <a:rPr lang="zh-CN" altLang="en-US" sz="2000" dirty="0">
                <a:solidFill>
                  <a:srgbClr val="0000FF"/>
                </a:solidFill>
              </a:rPr>
              <a:t>项目管理</a:t>
            </a:r>
            <a:r>
              <a:rPr lang="zh-CN" altLang="en-US" sz="2000" dirty="0"/>
              <a:t>，以及</a:t>
            </a:r>
            <a:r>
              <a:rPr lang="zh-CN" altLang="en-US" sz="2000" dirty="0">
                <a:solidFill>
                  <a:srgbClr val="0000FF"/>
                </a:solidFill>
              </a:rPr>
              <a:t>工具</a:t>
            </a:r>
            <a:r>
              <a:rPr lang="zh-CN" altLang="en-US" sz="2000" dirty="0"/>
              <a:t>，为我们提供了行之有效的方法和指南。</a:t>
            </a:r>
          </a:p>
        </p:txBody>
      </p:sp>
      <p:sp>
        <p:nvSpPr>
          <p:cNvPr id="56329" name="Rectangle 9"/>
          <p:cNvSpPr>
            <a:spLocks noChangeArrowheads="1"/>
          </p:cNvSpPr>
          <p:nvPr/>
        </p:nvSpPr>
        <p:spPr bwMode="auto">
          <a:xfrm>
            <a:off x="1447800" y="4114800"/>
            <a:ext cx="2209800" cy="6096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软件工程专家</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62</a:t>
            </a:fld>
            <a:endParaRPr lang="en-US" altLang="zh-CN"/>
          </a:p>
        </p:txBody>
      </p:sp>
      <p:pic>
        <p:nvPicPr>
          <p:cNvPr id="7" name="Picture 2"/>
          <p:cNvPicPr>
            <a:picLocks noChangeAspect="1" noChangeArrowheads="1"/>
          </p:cNvPicPr>
          <p:nvPr/>
        </p:nvPicPr>
        <p:blipFill>
          <a:blip r:embed="rId2" cstate="print"/>
          <a:srcRect/>
          <a:stretch>
            <a:fillRect/>
          </a:stretch>
        </p:blipFill>
        <p:spPr bwMode="auto">
          <a:xfrm>
            <a:off x="6986" y="-76200"/>
            <a:ext cx="9137014" cy="5821918"/>
          </a:xfrm>
          <a:prstGeom prst="rect">
            <a:avLst/>
          </a:prstGeom>
          <a:noFill/>
          <a:ln w="9525">
            <a:noFill/>
            <a:miter lim="800000"/>
            <a:headEnd/>
            <a:tailEnd/>
          </a:ln>
        </p:spPr>
      </p:pic>
      <p:pic>
        <p:nvPicPr>
          <p:cNvPr id="8" name="图片 7"/>
          <p:cNvPicPr>
            <a:picLocks noChangeAspect="1"/>
          </p:cNvPicPr>
          <p:nvPr/>
        </p:nvPicPr>
        <p:blipFill>
          <a:blip r:embed="rId3"/>
          <a:stretch>
            <a:fillRect/>
          </a:stretch>
        </p:blipFill>
        <p:spPr>
          <a:xfrm>
            <a:off x="6986" y="4078607"/>
            <a:ext cx="9137014" cy="2779393"/>
          </a:xfrm>
          <a:prstGeom prst="rect">
            <a:avLst/>
          </a:prstGeom>
        </p:spPr>
      </p:pic>
    </p:spTree>
    <p:extLst>
      <p:ext uri="{BB962C8B-B14F-4D97-AF65-F5344CB8AC3E}">
        <p14:creationId xmlns:p14="http://schemas.microsoft.com/office/powerpoint/2010/main" val="25857918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63</a:t>
            </a:fld>
            <a:endParaRPr lang="en-US" altLang="zh-CN"/>
          </a:p>
        </p:txBody>
      </p:sp>
      <p:pic>
        <p:nvPicPr>
          <p:cNvPr id="9" name="图片 8"/>
          <p:cNvPicPr>
            <a:picLocks noChangeAspect="1"/>
          </p:cNvPicPr>
          <p:nvPr/>
        </p:nvPicPr>
        <p:blipFill>
          <a:blip r:embed="rId2"/>
          <a:stretch>
            <a:fillRect/>
          </a:stretch>
        </p:blipFill>
        <p:spPr>
          <a:xfrm>
            <a:off x="-54166" y="854075"/>
            <a:ext cx="9198166" cy="4064113"/>
          </a:xfrm>
          <a:prstGeom prst="rect">
            <a:avLst/>
          </a:prstGeom>
        </p:spPr>
      </p:pic>
      <p:pic>
        <p:nvPicPr>
          <p:cNvPr id="10" name="Picture 2"/>
          <p:cNvPicPr>
            <a:picLocks noChangeAspect="1" noChangeArrowheads="1"/>
          </p:cNvPicPr>
          <p:nvPr/>
        </p:nvPicPr>
        <p:blipFill rotWithShape="1">
          <a:blip r:embed="rId3" cstate="print"/>
          <a:srcRect b="79058"/>
          <a:stretch/>
        </p:blipFill>
        <p:spPr bwMode="auto">
          <a:xfrm>
            <a:off x="6986" y="-76200"/>
            <a:ext cx="9137014" cy="1219200"/>
          </a:xfrm>
          <a:prstGeom prst="rect">
            <a:avLst/>
          </a:prstGeom>
          <a:noFill/>
          <a:ln w="9525">
            <a:noFill/>
            <a:miter lim="800000"/>
            <a:headEnd/>
            <a:tailEnd/>
          </a:ln>
        </p:spPr>
      </p:pic>
      <p:pic>
        <p:nvPicPr>
          <p:cNvPr id="6" name="图片 5"/>
          <p:cNvPicPr>
            <a:picLocks noChangeAspect="1"/>
          </p:cNvPicPr>
          <p:nvPr/>
        </p:nvPicPr>
        <p:blipFill>
          <a:blip r:embed="rId4"/>
          <a:stretch>
            <a:fillRect/>
          </a:stretch>
        </p:blipFill>
        <p:spPr>
          <a:xfrm>
            <a:off x="0" y="4405139"/>
            <a:ext cx="9144000" cy="2452861"/>
          </a:xfrm>
          <a:prstGeom prst="rect">
            <a:avLst/>
          </a:prstGeom>
        </p:spPr>
      </p:pic>
    </p:spTree>
    <p:extLst>
      <p:ext uri="{BB962C8B-B14F-4D97-AF65-F5344CB8AC3E}">
        <p14:creationId xmlns:p14="http://schemas.microsoft.com/office/powerpoint/2010/main" val="30595962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ECB10B66-1545-4E75-8658-37CFE4AB40D9}" type="datetime1">
              <a:rPr lang="zh-CN" altLang="en-US"/>
              <a:pPr/>
              <a:t>2019/11/7</a:t>
            </a:fld>
            <a:endParaRPr lang="en-US" altLang="zh-CN"/>
          </a:p>
        </p:txBody>
      </p:sp>
      <p:sp>
        <p:nvSpPr>
          <p:cNvPr id="11" name="灯片编号占位符 4"/>
          <p:cNvSpPr>
            <a:spLocks noGrp="1"/>
          </p:cNvSpPr>
          <p:nvPr>
            <p:ph type="sldNum" sz="quarter" idx="11"/>
          </p:nvPr>
        </p:nvSpPr>
        <p:spPr/>
        <p:txBody>
          <a:bodyPr/>
          <a:lstStyle/>
          <a:p>
            <a:fld id="{08CCC4FF-1694-4EDF-9C6A-5451724E2793}" type="slidenum">
              <a:rPr lang="en-US" altLang="zh-CN"/>
              <a:pPr/>
              <a:t>64</a:t>
            </a:fld>
            <a:endParaRPr lang="en-US" altLang="zh-CN"/>
          </a:p>
        </p:txBody>
      </p:sp>
      <p:sp>
        <p:nvSpPr>
          <p:cNvPr id="164866" name="Rectangle 2"/>
          <p:cNvSpPr>
            <a:spLocks noGrp="1" noChangeArrowheads="1"/>
          </p:cNvSpPr>
          <p:nvPr>
            <p:ph type="title"/>
          </p:nvPr>
        </p:nvSpPr>
        <p:spPr/>
        <p:txBody>
          <a:bodyPr/>
          <a:lstStyle/>
          <a:p>
            <a:r>
              <a:rPr lang="en-US" altLang="zh-CN" dirty="0"/>
              <a:t>1.4 </a:t>
            </a:r>
            <a:r>
              <a:rPr lang="zh-CN" altLang="en-US" dirty="0"/>
              <a:t>软件工程与开发准则</a:t>
            </a:r>
          </a:p>
        </p:txBody>
      </p:sp>
      <p:sp>
        <p:nvSpPr>
          <p:cNvPr id="164867" name="Rectangle 3"/>
          <p:cNvSpPr>
            <a:spLocks noGrp="1" noChangeArrowheads="1"/>
          </p:cNvSpPr>
          <p:nvPr>
            <p:ph type="body" idx="1"/>
          </p:nvPr>
        </p:nvSpPr>
        <p:spPr/>
        <p:txBody>
          <a:bodyPr/>
          <a:lstStyle/>
          <a:p>
            <a:r>
              <a:rPr lang="en-US" altLang="zh-CN" u="sng" dirty="0">
                <a:solidFill>
                  <a:srgbClr val="CC0000"/>
                </a:solidFill>
              </a:rPr>
              <a:t>1.4.2 </a:t>
            </a:r>
            <a:r>
              <a:rPr lang="zh-CN" altLang="en-US" u="sng" dirty="0">
                <a:solidFill>
                  <a:srgbClr val="CC0000"/>
                </a:solidFill>
              </a:rPr>
              <a:t>软件工程的内容</a:t>
            </a:r>
          </a:p>
          <a:p>
            <a:pPr lvl="1"/>
            <a:r>
              <a:rPr lang="zh-CN" altLang="en-US" dirty="0">
                <a:solidFill>
                  <a:srgbClr val="CC0000"/>
                </a:solidFill>
              </a:rPr>
              <a:t>软件工程</a:t>
            </a:r>
            <a:r>
              <a:rPr lang="zh-CN" altLang="en-US" dirty="0"/>
              <a:t>是计算机软件开发的</a:t>
            </a:r>
            <a:r>
              <a:rPr lang="zh-CN" altLang="en-US" dirty="0">
                <a:solidFill>
                  <a:srgbClr val="CC0000"/>
                </a:solidFill>
              </a:rPr>
              <a:t>过程</a:t>
            </a:r>
            <a:r>
              <a:rPr lang="zh-CN" altLang="en-US" dirty="0"/>
              <a:t>、</a:t>
            </a:r>
            <a:r>
              <a:rPr lang="zh-CN" altLang="en-US" dirty="0">
                <a:solidFill>
                  <a:srgbClr val="CC0000"/>
                </a:solidFill>
              </a:rPr>
              <a:t>方法</a:t>
            </a:r>
            <a:r>
              <a:rPr lang="zh-CN" altLang="en-US" dirty="0"/>
              <a:t>和</a:t>
            </a:r>
            <a:r>
              <a:rPr lang="zh-CN" altLang="en-US" dirty="0">
                <a:solidFill>
                  <a:srgbClr val="CC0000"/>
                </a:solidFill>
              </a:rPr>
              <a:t>工具</a:t>
            </a:r>
            <a:r>
              <a:rPr lang="zh-CN" altLang="en-US" dirty="0"/>
              <a:t>的学科；</a:t>
            </a:r>
          </a:p>
          <a:p>
            <a:pPr lvl="2"/>
            <a:r>
              <a:rPr lang="en-US" altLang="zh-CN" dirty="0">
                <a:solidFill>
                  <a:srgbClr val="0000FF"/>
                </a:solidFill>
              </a:rPr>
              <a:t>【</a:t>
            </a:r>
            <a:r>
              <a:rPr lang="zh-CN" altLang="en-US" dirty="0">
                <a:solidFill>
                  <a:srgbClr val="0000FF"/>
                </a:solidFill>
              </a:rPr>
              <a:t>过程</a:t>
            </a:r>
            <a:r>
              <a:rPr lang="en-US" altLang="zh-CN" dirty="0">
                <a:solidFill>
                  <a:srgbClr val="0000FF"/>
                </a:solidFill>
              </a:rPr>
              <a:t>】</a:t>
            </a:r>
            <a:endParaRPr lang="en-US" altLang="zh-CN" dirty="0"/>
          </a:p>
          <a:p>
            <a:pPr lvl="2"/>
            <a:r>
              <a:rPr lang="en-US" altLang="zh-CN" dirty="0">
                <a:solidFill>
                  <a:srgbClr val="0000FF"/>
                </a:solidFill>
              </a:rPr>
              <a:t>【</a:t>
            </a:r>
            <a:r>
              <a:rPr lang="zh-CN" altLang="en-US" dirty="0">
                <a:solidFill>
                  <a:srgbClr val="0000FF"/>
                </a:solidFill>
              </a:rPr>
              <a:t>方法</a:t>
            </a:r>
            <a:r>
              <a:rPr lang="en-US" altLang="zh-CN" dirty="0">
                <a:solidFill>
                  <a:srgbClr val="0000FF"/>
                </a:solidFill>
              </a:rPr>
              <a:t>】</a:t>
            </a:r>
            <a:endParaRPr lang="en-US" altLang="zh-CN" dirty="0"/>
          </a:p>
          <a:p>
            <a:pPr lvl="2"/>
            <a:r>
              <a:rPr lang="en-US" altLang="zh-CN" dirty="0">
                <a:solidFill>
                  <a:srgbClr val="0000FF"/>
                </a:solidFill>
              </a:rPr>
              <a:t>【</a:t>
            </a:r>
            <a:r>
              <a:rPr lang="zh-CN" altLang="en-US" dirty="0">
                <a:solidFill>
                  <a:srgbClr val="0000FF"/>
                </a:solidFill>
              </a:rPr>
              <a:t>工具</a:t>
            </a:r>
            <a:r>
              <a:rPr lang="en-US" altLang="zh-CN" dirty="0">
                <a:solidFill>
                  <a:srgbClr val="0000FF"/>
                </a:solidFill>
              </a:rPr>
              <a:t>】</a:t>
            </a:r>
            <a:endParaRPr lang="en-US" altLang="zh-CN" u="sng" dirty="0">
              <a:solidFill>
                <a:srgbClr val="CC0000"/>
              </a:solidFill>
            </a:endParaRPr>
          </a:p>
        </p:txBody>
      </p:sp>
      <p:sp>
        <p:nvSpPr>
          <p:cNvPr id="164868" name="Oval 4"/>
          <p:cNvSpPr>
            <a:spLocks noChangeArrowheads="1"/>
          </p:cNvSpPr>
          <p:nvPr/>
        </p:nvSpPr>
        <p:spPr bwMode="auto">
          <a:xfrm>
            <a:off x="249238" y="5119687"/>
            <a:ext cx="5334000" cy="1219200"/>
          </a:xfrm>
          <a:prstGeom prst="ellipse">
            <a:avLst/>
          </a:prstGeom>
          <a:solidFill>
            <a:srgbClr val="FF6600"/>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质量</a:t>
            </a:r>
          </a:p>
        </p:txBody>
      </p:sp>
      <p:sp>
        <p:nvSpPr>
          <p:cNvPr id="164869" name="Oval 5"/>
          <p:cNvSpPr>
            <a:spLocks noChangeArrowheads="1"/>
          </p:cNvSpPr>
          <p:nvPr/>
        </p:nvSpPr>
        <p:spPr bwMode="auto">
          <a:xfrm>
            <a:off x="630238" y="4738687"/>
            <a:ext cx="4648200" cy="990600"/>
          </a:xfrm>
          <a:prstGeom prst="ellipse">
            <a:avLst/>
          </a:prstGeom>
          <a:solidFill>
            <a:srgbClr val="FF9900"/>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过程</a:t>
            </a:r>
          </a:p>
        </p:txBody>
      </p:sp>
      <p:sp>
        <p:nvSpPr>
          <p:cNvPr id="164870" name="Oval 6"/>
          <p:cNvSpPr>
            <a:spLocks noChangeArrowheads="1"/>
          </p:cNvSpPr>
          <p:nvPr/>
        </p:nvSpPr>
        <p:spPr bwMode="auto">
          <a:xfrm>
            <a:off x="1087438" y="4433887"/>
            <a:ext cx="3657600" cy="685800"/>
          </a:xfrm>
          <a:prstGeom prst="ellipse">
            <a:avLst/>
          </a:prstGeom>
          <a:solidFill>
            <a:srgbClr val="FFCC00"/>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方法</a:t>
            </a:r>
          </a:p>
        </p:txBody>
      </p:sp>
      <p:sp>
        <p:nvSpPr>
          <p:cNvPr id="164871" name="Oval 7"/>
          <p:cNvSpPr>
            <a:spLocks noChangeArrowheads="1"/>
          </p:cNvSpPr>
          <p:nvPr/>
        </p:nvSpPr>
        <p:spPr bwMode="auto">
          <a:xfrm>
            <a:off x="1544638" y="4129087"/>
            <a:ext cx="2819400" cy="457200"/>
          </a:xfrm>
          <a:prstGeom prst="ellipse">
            <a:avLst/>
          </a:prstGeom>
          <a:solidFill>
            <a:srgbClr val="FFFFCC"/>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工具</a:t>
            </a:r>
          </a:p>
        </p:txBody>
      </p:sp>
      <p:sp>
        <p:nvSpPr>
          <p:cNvPr id="164872" name="Rectangle 8"/>
          <p:cNvSpPr>
            <a:spLocks noChangeArrowheads="1"/>
          </p:cNvSpPr>
          <p:nvPr/>
        </p:nvSpPr>
        <p:spPr bwMode="auto">
          <a:xfrm>
            <a:off x="3429000" y="2590800"/>
            <a:ext cx="2057400" cy="9906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软件工程</a:t>
            </a:r>
          </a:p>
          <a:p>
            <a:pPr algn="ctr">
              <a:spcBef>
                <a:spcPct val="0"/>
              </a:spcBef>
              <a:buClrTx/>
              <a:buSzTx/>
              <a:buFontTx/>
              <a:buNone/>
            </a:pPr>
            <a:r>
              <a:rPr kumimoji="1" lang="zh-CN" altLang="en-US">
                <a:solidFill>
                  <a:srgbClr val="CC0000"/>
                </a:solidFill>
              </a:rPr>
              <a:t>三要素</a:t>
            </a:r>
          </a:p>
        </p:txBody>
      </p:sp>
      <p:sp>
        <p:nvSpPr>
          <p:cNvPr id="164873" name="AutoShape 9"/>
          <p:cNvSpPr>
            <a:spLocks/>
          </p:cNvSpPr>
          <p:nvPr/>
        </p:nvSpPr>
        <p:spPr bwMode="auto">
          <a:xfrm>
            <a:off x="2971800" y="2590800"/>
            <a:ext cx="381000" cy="990600"/>
          </a:xfrm>
          <a:prstGeom prst="rightBrace">
            <a:avLst>
              <a:gd name="adj1" fmla="val 21667"/>
              <a:gd name="adj2" fmla="val 50000"/>
            </a:avLst>
          </a:prstGeom>
          <a:noFill/>
          <a:ln w="76200">
            <a:solidFill>
              <a:srgbClr val="FF9900"/>
            </a:solidFill>
            <a:round/>
            <a:headEnd/>
            <a:tailEnd/>
          </a:ln>
          <a:effectLst/>
        </p:spPr>
        <p:txBody>
          <a:bodyPr wrap="none" anchor="ctr"/>
          <a:lstStyle/>
          <a:p>
            <a:endParaRPr lang="zh-CN" altLang="en-US"/>
          </a:p>
        </p:txBody>
      </p:sp>
      <p:sp>
        <p:nvSpPr>
          <p:cNvPr id="2" name="矩形 1"/>
          <p:cNvSpPr/>
          <p:nvPr/>
        </p:nvSpPr>
        <p:spPr>
          <a:xfrm>
            <a:off x="5659982" y="4984780"/>
            <a:ext cx="3072765" cy="769441"/>
          </a:xfrm>
          <a:prstGeom prst="rect">
            <a:avLst/>
          </a:prstGeom>
        </p:spPr>
        <p:txBody>
          <a:bodyPr wrap="square">
            <a:spAutoFit/>
          </a:bodyPr>
          <a:lstStyle/>
          <a:p>
            <a:pPr>
              <a:buNone/>
            </a:pPr>
            <a:r>
              <a:rPr lang="zh-CN" altLang="en-US" sz="2000" dirty="0"/>
              <a:t>软件</a:t>
            </a:r>
            <a:r>
              <a:rPr lang="zh-CN" altLang="en-US" sz="2000" dirty="0" smtClean="0"/>
              <a:t>人员进行</a:t>
            </a:r>
            <a:r>
              <a:rPr lang="zh-CN" altLang="en-US" sz="2000" dirty="0"/>
              <a:t>的一系列</a:t>
            </a:r>
            <a:r>
              <a:rPr lang="zh-CN" altLang="en-US" sz="2000" dirty="0" smtClean="0"/>
              <a:t>的</a:t>
            </a:r>
            <a:endParaRPr lang="en-US" altLang="zh-CN" sz="2000" dirty="0" smtClean="0"/>
          </a:p>
          <a:p>
            <a:pPr>
              <a:buNone/>
            </a:pPr>
            <a:r>
              <a:rPr lang="zh-CN" altLang="en-US" sz="2000" dirty="0" smtClean="0"/>
              <a:t>软件工程活动</a:t>
            </a:r>
            <a:r>
              <a:rPr lang="en-US" altLang="zh-CN" sz="2000" dirty="0" smtClean="0"/>
              <a:t>.</a:t>
            </a:r>
            <a:endParaRPr lang="zh-CN" altLang="en-US" sz="2000" dirty="0"/>
          </a:p>
        </p:txBody>
      </p:sp>
      <p:sp>
        <p:nvSpPr>
          <p:cNvPr id="3" name="矩形 2"/>
          <p:cNvSpPr/>
          <p:nvPr/>
        </p:nvSpPr>
        <p:spPr>
          <a:xfrm>
            <a:off x="5364163" y="4471578"/>
            <a:ext cx="3995737" cy="400110"/>
          </a:xfrm>
          <a:prstGeom prst="rect">
            <a:avLst/>
          </a:prstGeom>
        </p:spPr>
        <p:txBody>
          <a:bodyPr wrap="square">
            <a:spAutoFit/>
          </a:bodyPr>
          <a:lstStyle/>
          <a:p>
            <a:pPr>
              <a:buNone/>
            </a:pPr>
            <a:r>
              <a:rPr lang="zh-CN" altLang="en-US" sz="2000" dirty="0"/>
              <a:t>软件开发过程中所采用的</a:t>
            </a:r>
            <a:r>
              <a:rPr lang="zh-CN" altLang="en-US" sz="2000" dirty="0" smtClean="0"/>
              <a:t>技术</a:t>
            </a:r>
            <a:r>
              <a:rPr lang="en-US" altLang="zh-CN" sz="2000" dirty="0" smtClean="0"/>
              <a:t>.</a:t>
            </a:r>
            <a:endParaRPr lang="zh-CN" altLang="en-US" sz="2000" dirty="0"/>
          </a:p>
        </p:txBody>
      </p:sp>
      <p:sp>
        <p:nvSpPr>
          <p:cNvPr id="4" name="矩形 3"/>
          <p:cNvSpPr/>
          <p:nvPr/>
        </p:nvSpPr>
        <p:spPr>
          <a:xfrm>
            <a:off x="4343400" y="3961328"/>
            <a:ext cx="5056188" cy="400110"/>
          </a:xfrm>
          <a:prstGeom prst="rect">
            <a:avLst/>
          </a:prstGeom>
        </p:spPr>
        <p:txBody>
          <a:bodyPr wrap="square">
            <a:spAutoFit/>
          </a:bodyPr>
          <a:lstStyle/>
          <a:p>
            <a:pPr>
              <a:buNone/>
            </a:pPr>
            <a:r>
              <a:rPr lang="zh-CN" altLang="en-US" sz="2000" dirty="0"/>
              <a:t>为过程和方法提供自动的或半自动的</a:t>
            </a:r>
            <a:r>
              <a:rPr lang="zh-CN" altLang="en-US" sz="2000" dirty="0" smtClean="0"/>
              <a:t>支持</a:t>
            </a:r>
            <a:r>
              <a:rPr lang="en-US" altLang="zh-CN" sz="2000" dirty="0" smtClean="0"/>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additive="base">
                                        <p:cTn id="7" dur="500" fill="hold"/>
                                        <p:tgtEl>
                                          <p:spTgt spid="164868"/>
                                        </p:tgtEl>
                                        <p:attrNameLst>
                                          <p:attrName>ppt_x</p:attrName>
                                        </p:attrNameLst>
                                      </p:cBhvr>
                                      <p:tavLst>
                                        <p:tav tm="0">
                                          <p:val>
                                            <p:strVal val="#ppt_x"/>
                                          </p:val>
                                        </p:tav>
                                        <p:tav tm="100000">
                                          <p:val>
                                            <p:strVal val="#ppt_x"/>
                                          </p:val>
                                        </p:tav>
                                      </p:tavLst>
                                    </p:anim>
                                    <p:anim calcmode="lin" valueType="num">
                                      <p:cBhvr additive="base">
                                        <p:cTn id="8" dur="500" fill="hold"/>
                                        <p:tgtEl>
                                          <p:spTgt spid="1648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Effect transition="in" filter="strips(downRight)">
                                      <p:cBhvr>
                                        <p:cTn id="13" dur="500"/>
                                        <p:tgtEl>
                                          <p:spTgt spid="16486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164867">
                                            <p:txEl>
                                              <p:pRg st="2" end="2"/>
                                            </p:txEl>
                                          </p:spTgt>
                                        </p:tgtEl>
                                        <p:attrNameLst>
                                          <p:attrName>style.visibility</p:attrName>
                                        </p:attrNameLst>
                                      </p:cBhvr>
                                      <p:to>
                                        <p:strVal val="visible"/>
                                      </p:to>
                                    </p:set>
                                    <p:animEffect transition="in" filter="strips(downRight)">
                                      <p:cBhvr>
                                        <p:cTn id="18" dur="500"/>
                                        <p:tgtEl>
                                          <p:spTgt spid="164867">
                                            <p:txEl>
                                              <p:pRg st="2" end="2"/>
                                            </p:txEl>
                                          </p:spTgt>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64869"/>
                                        </p:tgtEl>
                                        <p:attrNameLst>
                                          <p:attrName>style.visibility</p:attrName>
                                        </p:attrNameLst>
                                      </p:cBhvr>
                                      <p:to>
                                        <p:strVal val="visible"/>
                                      </p:to>
                                    </p:set>
                                    <p:anim calcmode="lin" valueType="num">
                                      <p:cBhvr additive="base">
                                        <p:cTn id="21" dur="500" fill="hold"/>
                                        <p:tgtEl>
                                          <p:spTgt spid="164869"/>
                                        </p:tgtEl>
                                        <p:attrNameLst>
                                          <p:attrName>ppt_x</p:attrName>
                                        </p:attrNameLst>
                                      </p:cBhvr>
                                      <p:tavLst>
                                        <p:tav tm="0">
                                          <p:val>
                                            <p:strVal val="#ppt_x"/>
                                          </p:val>
                                        </p:tav>
                                        <p:tav tm="100000">
                                          <p:val>
                                            <p:strVal val="#ppt_x"/>
                                          </p:val>
                                        </p:tav>
                                      </p:tavLst>
                                    </p:anim>
                                    <p:anim calcmode="lin" valueType="num">
                                      <p:cBhvr additive="base">
                                        <p:cTn id="22" dur="500" fill="hold"/>
                                        <p:tgtEl>
                                          <p:spTgt spid="1648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64867">
                                            <p:txEl>
                                              <p:pRg st="3" end="3"/>
                                            </p:txEl>
                                          </p:spTgt>
                                        </p:tgtEl>
                                        <p:attrNameLst>
                                          <p:attrName>style.visibility</p:attrName>
                                        </p:attrNameLst>
                                      </p:cBhvr>
                                      <p:to>
                                        <p:strVal val="visible"/>
                                      </p:to>
                                    </p:set>
                                    <p:animEffect transition="in" filter="strips(downRight)">
                                      <p:cBhvr>
                                        <p:cTn id="31" dur="500"/>
                                        <p:tgtEl>
                                          <p:spTgt spid="164867">
                                            <p:txEl>
                                              <p:pRg st="3" end="3"/>
                                            </p:txEl>
                                          </p:spTgt>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164870"/>
                                        </p:tgtEl>
                                        <p:attrNameLst>
                                          <p:attrName>style.visibility</p:attrName>
                                        </p:attrNameLst>
                                      </p:cBhvr>
                                      <p:to>
                                        <p:strVal val="visible"/>
                                      </p:to>
                                    </p:set>
                                    <p:anim calcmode="lin" valueType="num">
                                      <p:cBhvr additive="base">
                                        <p:cTn id="34" dur="500" fill="hold"/>
                                        <p:tgtEl>
                                          <p:spTgt spid="164870"/>
                                        </p:tgtEl>
                                        <p:attrNameLst>
                                          <p:attrName>ppt_x</p:attrName>
                                        </p:attrNameLst>
                                      </p:cBhvr>
                                      <p:tavLst>
                                        <p:tav tm="0">
                                          <p:val>
                                            <p:strVal val="#ppt_x"/>
                                          </p:val>
                                        </p:tav>
                                        <p:tav tm="100000">
                                          <p:val>
                                            <p:strVal val="#ppt_x"/>
                                          </p:val>
                                        </p:tav>
                                      </p:tavLst>
                                    </p:anim>
                                    <p:anim calcmode="lin" valueType="num">
                                      <p:cBhvr additive="base">
                                        <p:cTn id="35" dur="500" fill="hold"/>
                                        <p:tgtEl>
                                          <p:spTgt spid="16487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164867">
                                            <p:txEl>
                                              <p:pRg st="4" end="4"/>
                                            </p:txEl>
                                          </p:spTgt>
                                        </p:tgtEl>
                                        <p:attrNameLst>
                                          <p:attrName>style.visibility</p:attrName>
                                        </p:attrNameLst>
                                      </p:cBhvr>
                                      <p:to>
                                        <p:strVal val="visible"/>
                                      </p:to>
                                    </p:set>
                                    <p:animEffect transition="in" filter="strips(downRight)">
                                      <p:cBhvr>
                                        <p:cTn id="44" dur="500"/>
                                        <p:tgtEl>
                                          <p:spTgt spid="164867">
                                            <p:txEl>
                                              <p:pRg st="4" end="4"/>
                                            </p:txEl>
                                          </p:spTgt>
                                        </p:tgtEl>
                                      </p:cBhvr>
                                    </p:animEffect>
                                  </p:childTnLst>
                                </p:cTn>
                              </p:par>
                              <p:par>
                                <p:cTn id="45" presetID="2" presetClass="entr" presetSubtype="4" fill="hold" grpId="0" nodeType="withEffect">
                                  <p:stCondLst>
                                    <p:cond delay="0"/>
                                  </p:stCondLst>
                                  <p:childTnLst>
                                    <p:set>
                                      <p:cBhvr>
                                        <p:cTn id="46" dur="1" fill="hold">
                                          <p:stCondLst>
                                            <p:cond delay="0"/>
                                          </p:stCondLst>
                                        </p:cTn>
                                        <p:tgtEl>
                                          <p:spTgt spid="164871"/>
                                        </p:tgtEl>
                                        <p:attrNameLst>
                                          <p:attrName>style.visibility</p:attrName>
                                        </p:attrNameLst>
                                      </p:cBhvr>
                                      <p:to>
                                        <p:strVal val="visible"/>
                                      </p:to>
                                    </p:set>
                                    <p:anim calcmode="lin" valueType="num">
                                      <p:cBhvr additive="base">
                                        <p:cTn id="47" dur="500" fill="hold"/>
                                        <p:tgtEl>
                                          <p:spTgt spid="164871"/>
                                        </p:tgtEl>
                                        <p:attrNameLst>
                                          <p:attrName>ppt_x</p:attrName>
                                        </p:attrNameLst>
                                      </p:cBhvr>
                                      <p:tavLst>
                                        <p:tav tm="0">
                                          <p:val>
                                            <p:strVal val="#ppt_x"/>
                                          </p:val>
                                        </p:tav>
                                        <p:tav tm="100000">
                                          <p:val>
                                            <p:strVal val="#ppt_x"/>
                                          </p:val>
                                        </p:tav>
                                      </p:tavLst>
                                    </p:anim>
                                    <p:anim calcmode="lin" valueType="num">
                                      <p:cBhvr additive="base">
                                        <p:cTn id="48" dur="500" fill="hold"/>
                                        <p:tgtEl>
                                          <p:spTgt spid="1648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64873"/>
                                        </p:tgtEl>
                                        <p:attrNameLst>
                                          <p:attrName>style.visibility</p:attrName>
                                        </p:attrNameLst>
                                      </p:cBhvr>
                                      <p:to>
                                        <p:strVal val="visible"/>
                                      </p:to>
                                    </p:set>
                                    <p:animEffect transition="in" filter="strips(downRight)">
                                      <p:cBhvr>
                                        <p:cTn id="57" dur="500"/>
                                        <p:tgtEl>
                                          <p:spTgt spid="16487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64872"/>
                                        </p:tgtEl>
                                        <p:attrNameLst>
                                          <p:attrName>style.visibility</p:attrName>
                                        </p:attrNameLst>
                                      </p:cBhvr>
                                      <p:to>
                                        <p:strVal val="visible"/>
                                      </p:to>
                                    </p:set>
                                    <p:animEffect transition="in" filter="strips(downRight)">
                                      <p:cBhvr>
                                        <p:cTn id="62" dur="500"/>
                                        <p:tgtEl>
                                          <p:spTgt spid="16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animBg="1"/>
      <p:bldP spid="164869" grpId="0" animBg="1"/>
      <p:bldP spid="164870" grpId="0" animBg="1"/>
      <p:bldP spid="164871" grpId="0" animBg="1"/>
      <p:bldP spid="164872" grpId="0" animBg="1"/>
      <p:bldP spid="164873" grpId="0" animBg="1"/>
      <p:bldP spid="2" grpId="0"/>
      <p:bldP spid="3"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half" idx="10"/>
          </p:nvPr>
        </p:nvSpPr>
        <p:spPr/>
        <p:txBody>
          <a:bodyPr/>
          <a:lstStyle/>
          <a:p>
            <a:fld id="{4E89712A-6475-437D-806D-DF7B2BEA1299}" type="datetime1">
              <a:rPr lang="zh-CN" altLang="en-US"/>
              <a:pPr/>
              <a:t>2019/11/7</a:t>
            </a:fld>
            <a:endParaRPr lang="en-US" altLang="zh-CN"/>
          </a:p>
        </p:txBody>
      </p:sp>
      <p:sp>
        <p:nvSpPr>
          <p:cNvPr id="16" name="灯片编号占位符 4"/>
          <p:cNvSpPr>
            <a:spLocks noGrp="1"/>
          </p:cNvSpPr>
          <p:nvPr>
            <p:ph type="sldNum" sz="quarter" idx="11"/>
          </p:nvPr>
        </p:nvSpPr>
        <p:spPr/>
        <p:txBody>
          <a:bodyPr/>
          <a:lstStyle/>
          <a:p>
            <a:fld id="{67B2C3E9-D7AC-4262-97FE-469ED1A3E468}" type="slidenum">
              <a:rPr lang="en-US" altLang="zh-CN"/>
              <a:pPr/>
              <a:t>65</a:t>
            </a:fld>
            <a:endParaRPr lang="en-US" altLang="zh-CN"/>
          </a:p>
        </p:txBody>
      </p:sp>
      <p:sp>
        <p:nvSpPr>
          <p:cNvPr id="247810"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247811" name="Rectangle 3"/>
          <p:cNvSpPr>
            <a:spLocks noGrp="1" noChangeArrowheads="1"/>
          </p:cNvSpPr>
          <p:nvPr>
            <p:ph type="body" idx="1"/>
          </p:nvPr>
        </p:nvSpPr>
        <p:spPr/>
        <p:txBody>
          <a:bodyPr/>
          <a:lstStyle/>
          <a:p>
            <a:r>
              <a:rPr lang="en-US" altLang="zh-CN" u="sng" dirty="0">
                <a:solidFill>
                  <a:srgbClr val="CC0000"/>
                </a:solidFill>
              </a:rPr>
              <a:t>1.4.2 </a:t>
            </a:r>
            <a:r>
              <a:rPr lang="zh-CN" altLang="en-US" u="sng" dirty="0">
                <a:solidFill>
                  <a:srgbClr val="CC0000"/>
                </a:solidFill>
              </a:rPr>
              <a:t>软件工程的内容</a:t>
            </a:r>
          </a:p>
          <a:p>
            <a:pPr lvl="1"/>
            <a:r>
              <a:rPr lang="zh-CN" altLang="en-US" dirty="0">
                <a:solidFill>
                  <a:srgbClr val="CC0000"/>
                </a:solidFill>
              </a:rPr>
              <a:t>软件工程</a:t>
            </a:r>
            <a:r>
              <a:rPr lang="zh-CN" altLang="en-US" dirty="0"/>
              <a:t>是计算机软件开发的</a:t>
            </a:r>
            <a:r>
              <a:rPr lang="zh-CN" altLang="en-US" dirty="0">
                <a:solidFill>
                  <a:srgbClr val="CC0000"/>
                </a:solidFill>
              </a:rPr>
              <a:t>过程</a:t>
            </a:r>
            <a:r>
              <a:rPr lang="zh-CN" altLang="en-US" dirty="0"/>
              <a:t>、</a:t>
            </a:r>
            <a:r>
              <a:rPr lang="zh-CN" altLang="en-US" dirty="0">
                <a:solidFill>
                  <a:srgbClr val="CC0000"/>
                </a:solidFill>
              </a:rPr>
              <a:t>方法</a:t>
            </a:r>
            <a:r>
              <a:rPr lang="zh-CN" altLang="en-US" dirty="0"/>
              <a:t>和</a:t>
            </a:r>
            <a:r>
              <a:rPr lang="zh-CN" altLang="en-US" dirty="0">
                <a:solidFill>
                  <a:srgbClr val="CC0000"/>
                </a:solidFill>
              </a:rPr>
              <a:t>工具</a:t>
            </a:r>
            <a:r>
              <a:rPr lang="zh-CN" altLang="en-US" dirty="0"/>
              <a:t>的学科；</a:t>
            </a:r>
          </a:p>
          <a:p>
            <a:endParaRPr lang="en-US" altLang="zh-CN" dirty="0"/>
          </a:p>
        </p:txBody>
      </p:sp>
      <p:sp>
        <p:nvSpPr>
          <p:cNvPr id="247812" name="AutoShape 4"/>
          <p:cNvSpPr>
            <a:spLocks noChangeArrowheads="1"/>
          </p:cNvSpPr>
          <p:nvPr/>
        </p:nvSpPr>
        <p:spPr bwMode="auto">
          <a:xfrm>
            <a:off x="1981200" y="5486400"/>
            <a:ext cx="5334000" cy="1066800"/>
          </a:xfrm>
          <a:prstGeom prst="roundRect">
            <a:avLst>
              <a:gd name="adj" fmla="val 16667"/>
            </a:avLst>
          </a:prstGeom>
          <a:solidFill>
            <a:srgbClr val="FF9900"/>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0000FF"/>
                </a:solidFill>
              </a:rPr>
              <a:t>过程</a:t>
            </a:r>
          </a:p>
          <a:p>
            <a:pPr algn="ctr">
              <a:spcBef>
                <a:spcPct val="0"/>
              </a:spcBef>
              <a:buClrTx/>
              <a:buSzTx/>
              <a:buFontTx/>
              <a:buNone/>
            </a:pPr>
            <a:r>
              <a:rPr lang="zh-CN" altLang="en-US" sz="2400">
                <a:solidFill>
                  <a:srgbClr val="0000FF"/>
                </a:solidFill>
              </a:rPr>
              <a:t>（</a:t>
            </a:r>
            <a:r>
              <a:rPr lang="en-US" altLang="zh-CN" sz="2400">
                <a:solidFill>
                  <a:srgbClr val="0000FF"/>
                </a:solidFill>
              </a:rPr>
              <a:t>1.6 </a:t>
            </a:r>
            <a:r>
              <a:rPr lang="zh-CN" altLang="en-US" sz="2400">
                <a:solidFill>
                  <a:srgbClr val="0000FF"/>
                </a:solidFill>
              </a:rPr>
              <a:t>软件开发模型）</a:t>
            </a:r>
          </a:p>
        </p:txBody>
      </p:sp>
      <p:sp>
        <p:nvSpPr>
          <p:cNvPr id="247813" name="AutoShape 5"/>
          <p:cNvSpPr>
            <a:spLocks noChangeArrowheads="1"/>
          </p:cNvSpPr>
          <p:nvPr/>
        </p:nvSpPr>
        <p:spPr bwMode="auto">
          <a:xfrm>
            <a:off x="1981200" y="4267200"/>
            <a:ext cx="2667000" cy="1219200"/>
          </a:xfrm>
          <a:prstGeom prst="roundRect">
            <a:avLst>
              <a:gd name="adj" fmla="val 16667"/>
            </a:avLst>
          </a:prstGeom>
          <a:solidFill>
            <a:srgbClr val="FFCC00"/>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0000FF"/>
                </a:solidFill>
              </a:rPr>
              <a:t>2-8</a:t>
            </a:r>
            <a:r>
              <a:rPr lang="zh-CN" altLang="en-US" sz="2400">
                <a:solidFill>
                  <a:srgbClr val="0000FF"/>
                </a:solidFill>
              </a:rPr>
              <a:t>章</a:t>
            </a:r>
          </a:p>
          <a:p>
            <a:pPr algn="ctr">
              <a:spcBef>
                <a:spcPct val="0"/>
              </a:spcBef>
              <a:buClrTx/>
              <a:buSzTx/>
              <a:buFontTx/>
              <a:buNone/>
            </a:pPr>
            <a:r>
              <a:rPr lang="zh-CN" altLang="en-US" sz="2400">
                <a:solidFill>
                  <a:srgbClr val="0000FF"/>
                </a:solidFill>
              </a:rPr>
              <a:t>面向数据流</a:t>
            </a:r>
          </a:p>
          <a:p>
            <a:pPr algn="ctr">
              <a:spcBef>
                <a:spcPct val="0"/>
              </a:spcBef>
              <a:buClrTx/>
              <a:buSzTx/>
              <a:buFontTx/>
              <a:buNone/>
            </a:pPr>
            <a:r>
              <a:rPr lang="zh-CN" altLang="en-US" sz="2400">
                <a:solidFill>
                  <a:srgbClr val="0000FF"/>
                </a:solidFill>
              </a:rPr>
              <a:t>的结构化方法</a:t>
            </a:r>
          </a:p>
        </p:txBody>
      </p:sp>
      <p:sp>
        <p:nvSpPr>
          <p:cNvPr id="247814" name="AutoShape 6"/>
          <p:cNvSpPr>
            <a:spLocks noChangeArrowheads="1"/>
          </p:cNvSpPr>
          <p:nvPr/>
        </p:nvSpPr>
        <p:spPr bwMode="auto">
          <a:xfrm>
            <a:off x="1981200" y="2514600"/>
            <a:ext cx="5334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dirty="0">
                <a:solidFill>
                  <a:srgbClr val="CC0000"/>
                </a:solidFill>
              </a:rPr>
              <a:t>数</a:t>
            </a:r>
          </a:p>
          <a:p>
            <a:pPr algn="ctr">
              <a:spcBef>
                <a:spcPct val="0"/>
              </a:spcBef>
              <a:buClrTx/>
              <a:buSzTx/>
              <a:buFontTx/>
              <a:buNone/>
            </a:pPr>
            <a:r>
              <a:rPr lang="zh-CN" altLang="en-US" sz="2400" dirty="0">
                <a:solidFill>
                  <a:srgbClr val="CC0000"/>
                </a:solidFill>
              </a:rPr>
              <a:t>据</a:t>
            </a:r>
          </a:p>
          <a:p>
            <a:pPr algn="ctr">
              <a:spcBef>
                <a:spcPct val="0"/>
              </a:spcBef>
              <a:buClrTx/>
              <a:buSzTx/>
              <a:buFontTx/>
              <a:buNone/>
            </a:pPr>
            <a:r>
              <a:rPr lang="zh-CN" altLang="en-US" sz="2400" dirty="0">
                <a:solidFill>
                  <a:srgbClr val="CC0000"/>
                </a:solidFill>
              </a:rPr>
              <a:t>流</a:t>
            </a:r>
          </a:p>
          <a:p>
            <a:pPr algn="ctr">
              <a:spcBef>
                <a:spcPct val="0"/>
              </a:spcBef>
              <a:buClrTx/>
              <a:buSzTx/>
              <a:buFontTx/>
              <a:buNone/>
            </a:pPr>
            <a:r>
              <a:rPr lang="zh-CN" altLang="en-US" sz="2400" dirty="0">
                <a:solidFill>
                  <a:srgbClr val="CC0000"/>
                </a:solidFill>
              </a:rPr>
              <a:t>图</a:t>
            </a:r>
          </a:p>
        </p:txBody>
      </p:sp>
      <p:sp>
        <p:nvSpPr>
          <p:cNvPr id="247815" name="AutoShape 7"/>
          <p:cNvSpPr>
            <a:spLocks noChangeArrowheads="1"/>
          </p:cNvSpPr>
          <p:nvPr/>
        </p:nvSpPr>
        <p:spPr bwMode="auto">
          <a:xfrm>
            <a:off x="4648200" y="4267200"/>
            <a:ext cx="2667000" cy="1219200"/>
          </a:xfrm>
          <a:prstGeom prst="roundRect">
            <a:avLst>
              <a:gd name="adj" fmla="val 16667"/>
            </a:avLst>
          </a:prstGeom>
          <a:solidFill>
            <a:srgbClr val="FFCC00"/>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0000FF"/>
                </a:solidFill>
              </a:rPr>
              <a:t>9-10</a:t>
            </a:r>
            <a:r>
              <a:rPr lang="zh-CN" altLang="en-US" sz="2400">
                <a:solidFill>
                  <a:srgbClr val="0000FF"/>
                </a:solidFill>
              </a:rPr>
              <a:t>章</a:t>
            </a:r>
          </a:p>
          <a:p>
            <a:pPr algn="ctr">
              <a:spcBef>
                <a:spcPct val="0"/>
              </a:spcBef>
              <a:buClrTx/>
              <a:buSzTx/>
              <a:buFontTx/>
              <a:buNone/>
            </a:pPr>
            <a:r>
              <a:rPr lang="zh-CN" altLang="en-US" sz="2400">
                <a:solidFill>
                  <a:srgbClr val="0000FF"/>
                </a:solidFill>
              </a:rPr>
              <a:t>面向对象的方法</a:t>
            </a:r>
          </a:p>
        </p:txBody>
      </p:sp>
      <p:sp>
        <p:nvSpPr>
          <p:cNvPr id="247816" name="AutoShape 8"/>
          <p:cNvSpPr>
            <a:spLocks noChangeArrowheads="1"/>
          </p:cNvSpPr>
          <p:nvPr/>
        </p:nvSpPr>
        <p:spPr bwMode="auto">
          <a:xfrm>
            <a:off x="2514600" y="2514600"/>
            <a:ext cx="5334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数</a:t>
            </a:r>
          </a:p>
          <a:p>
            <a:pPr algn="ctr">
              <a:spcBef>
                <a:spcPct val="0"/>
              </a:spcBef>
              <a:buClrTx/>
              <a:buSzTx/>
              <a:buFontTx/>
              <a:buNone/>
            </a:pPr>
            <a:r>
              <a:rPr lang="zh-CN" altLang="en-US" sz="2400">
                <a:solidFill>
                  <a:srgbClr val="CC0000"/>
                </a:solidFill>
              </a:rPr>
              <a:t>据</a:t>
            </a:r>
          </a:p>
          <a:p>
            <a:pPr algn="ctr">
              <a:spcBef>
                <a:spcPct val="0"/>
              </a:spcBef>
              <a:buClrTx/>
              <a:buSzTx/>
              <a:buFontTx/>
              <a:buNone/>
            </a:pPr>
            <a:r>
              <a:rPr lang="zh-CN" altLang="en-US" sz="2400">
                <a:solidFill>
                  <a:srgbClr val="CC0000"/>
                </a:solidFill>
              </a:rPr>
              <a:t>字</a:t>
            </a:r>
          </a:p>
          <a:p>
            <a:pPr algn="ctr">
              <a:spcBef>
                <a:spcPct val="0"/>
              </a:spcBef>
              <a:buClrTx/>
              <a:buSzTx/>
              <a:buFontTx/>
              <a:buNone/>
            </a:pPr>
            <a:r>
              <a:rPr lang="zh-CN" altLang="en-US" sz="2400">
                <a:solidFill>
                  <a:srgbClr val="CC0000"/>
                </a:solidFill>
              </a:rPr>
              <a:t>典</a:t>
            </a:r>
          </a:p>
        </p:txBody>
      </p:sp>
      <p:sp>
        <p:nvSpPr>
          <p:cNvPr id="247817" name="AutoShape 9"/>
          <p:cNvSpPr>
            <a:spLocks noChangeArrowheads="1"/>
          </p:cNvSpPr>
          <p:nvPr/>
        </p:nvSpPr>
        <p:spPr bwMode="auto">
          <a:xfrm>
            <a:off x="3032125" y="2514600"/>
            <a:ext cx="5334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rPr>
              <a:t>层</a:t>
            </a:r>
          </a:p>
          <a:p>
            <a:pPr algn="ctr">
              <a:spcBef>
                <a:spcPct val="0"/>
              </a:spcBef>
              <a:buClrTx/>
              <a:buSzTx/>
              <a:buFontTx/>
              <a:buNone/>
            </a:pPr>
            <a:r>
              <a:rPr lang="zh-CN" altLang="en-US" sz="2400">
                <a:solidFill>
                  <a:srgbClr val="CC0000"/>
                </a:solidFill>
              </a:rPr>
              <a:t>次</a:t>
            </a:r>
          </a:p>
          <a:p>
            <a:pPr algn="ctr">
              <a:spcBef>
                <a:spcPct val="0"/>
              </a:spcBef>
              <a:buClrTx/>
              <a:buSzTx/>
              <a:buFontTx/>
              <a:buNone/>
            </a:pPr>
            <a:r>
              <a:rPr lang="zh-CN" altLang="en-US" sz="2400">
                <a:solidFill>
                  <a:srgbClr val="CC0000"/>
                </a:solidFill>
              </a:rPr>
              <a:t>图</a:t>
            </a:r>
          </a:p>
        </p:txBody>
      </p:sp>
      <p:sp>
        <p:nvSpPr>
          <p:cNvPr id="247818" name="AutoShape 10"/>
          <p:cNvSpPr>
            <a:spLocks noChangeArrowheads="1"/>
          </p:cNvSpPr>
          <p:nvPr/>
        </p:nvSpPr>
        <p:spPr bwMode="auto">
          <a:xfrm>
            <a:off x="3559175" y="2514600"/>
            <a:ext cx="5334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CC0000"/>
                </a:solidFill>
              </a:rPr>
              <a:t>P</a:t>
            </a:r>
          </a:p>
          <a:p>
            <a:pPr algn="ctr">
              <a:spcBef>
                <a:spcPct val="0"/>
              </a:spcBef>
              <a:buClrTx/>
              <a:buSzTx/>
              <a:buFontTx/>
              <a:buNone/>
            </a:pPr>
            <a:r>
              <a:rPr lang="en-US" altLang="zh-CN" sz="2400">
                <a:solidFill>
                  <a:srgbClr val="CC0000"/>
                </a:solidFill>
              </a:rPr>
              <a:t>A</a:t>
            </a:r>
          </a:p>
          <a:p>
            <a:pPr algn="ctr">
              <a:spcBef>
                <a:spcPct val="0"/>
              </a:spcBef>
              <a:buClrTx/>
              <a:buSzTx/>
              <a:buFontTx/>
              <a:buNone/>
            </a:pPr>
            <a:r>
              <a:rPr lang="en-US" altLang="zh-CN" sz="2400">
                <a:solidFill>
                  <a:srgbClr val="CC0000"/>
                </a:solidFill>
              </a:rPr>
              <a:t>D</a:t>
            </a:r>
          </a:p>
          <a:p>
            <a:pPr algn="ctr">
              <a:spcBef>
                <a:spcPct val="0"/>
              </a:spcBef>
              <a:buClrTx/>
              <a:buSzTx/>
              <a:buFontTx/>
              <a:buNone/>
            </a:pPr>
            <a:r>
              <a:rPr lang="zh-CN" altLang="en-US" sz="2400">
                <a:solidFill>
                  <a:srgbClr val="CC0000"/>
                </a:solidFill>
              </a:rPr>
              <a:t>图</a:t>
            </a:r>
          </a:p>
        </p:txBody>
      </p:sp>
      <p:sp>
        <p:nvSpPr>
          <p:cNvPr id="247820" name="AutoShape 12"/>
          <p:cNvSpPr>
            <a:spLocks noChangeArrowheads="1"/>
          </p:cNvSpPr>
          <p:nvPr/>
        </p:nvSpPr>
        <p:spPr bwMode="auto">
          <a:xfrm>
            <a:off x="4098925" y="2514600"/>
            <a:ext cx="5334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CC0000"/>
                </a:solidFill>
              </a:rPr>
              <a:t>N</a:t>
            </a:r>
          </a:p>
          <a:p>
            <a:pPr algn="ctr">
              <a:spcBef>
                <a:spcPct val="0"/>
              </a:spcBef>
              <a:buClrTx/>
              <a:buSzTx/>
              <a:buFontTx/>
              <a:buNone/>
            </a:pPr>
            <a:r>
              <a:rPr lang="en-US" altLang="zh-CN" sz="2400">
                <a:solidFill>
                  <a:srgbClr val="CC0000"/>
                </a:solidFill>
              </a:rPr>
              <a:t>S</a:t>
            </a:r>
          </a:p>
          <a:p>
            <a:pPr algn="ctr">
              <a:spcBef>
                <a:spcPct val="0"/>
              </a:spcBef>
              <a:buClrTx/>
              <a:buSzTx/>
              <a:buFontTx/>
              <a:buNone/>
            </a:pPr>
            <a:r>
              <a:rPr lang="zh-CN" altLang="en-US" sz="2400">
                <a:solidFill>
                  <a:srgbClr val="CC0000"/>
                </a:solidFill>
              </a:rPr>
              <a:t>图</a:t>
            </a:r>
          </a:p>
        </p:txBody>
      </p:sp>
      <p:sp>
        <p:nvSpPr>
          <p:cNvPr id="247821" name="AutoShape 13"/>
          <p:cNvSpPr>
            <a:spLocks noChangeArrowheads="1"/>
          </p:cNvSpPr>
          <p:nvPr/>
        </p:nvSpPr>
        <p:spPr bwMode="auto">
          <a:xfrm>
            <a:off x="4648200" y="2514600"/>
            <a:ext cx="2667000" cy="1752600"/>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FontTx/>
              <a:buNone/>
            </a:pPr>
            <a:r>
              <a:rPr lang="en-US" altLang="zh-CN" sz="2400">
                <a:solidFill>
                  <a:srgbClr val="CC0000"/>
                </a:solidFill>
              </a:rPr>
              <a:t>UML</a:t>
            </a:r>
          </a:p>
        </p:txBody>
      </p:sp>
      <p:sp>
        <p:nvSpPr>
          <p:cNvPr id="247823" name="AutoShape 15"/>
          <p:cNvSpPr>
            <a:spLocks/>
          </p:cNvSpPr>
          <p:nvPr/>
        </p:nvSpPr>
        <p:spPr bwMode="auto">
          <a:xfrm rot="5400000">
            <a:off x="4323521" y="-979694"/>
            <a:ext cx="685800" cy="5297556"/>
          </a:xfrm>
          <a:prstGeom prst="leftBrace">
            <a:avLst>
              <a:gd name="adj1" fmla="val 62037"/>
              <a:gd name="adj2" fmla="val 50000"/>
            </a:avLst>
          </a:prstGeom>
          <a:noFill/>
          <a:ln w="9525">
            <a:solidFill>
              <a:schemeClr val="tx1"/>
            </a:solidFill>
            <a:round/>
            <a:headEnd/>
            <a:tailEnd/>
          </a:ln>
          <a:effectLst/>
        </p:spPr>
        <p:txBody>
          <a:bodyPr wrap="none" anchor="ctr"/>
          <a:lstStyle/>
          <a:p>
            <a:endParaRPr lang="zh-CN" altLang="en-US"/>
          </a:p>
        </p:txBody>
      </p:sp>
      <p:sp>
        <p:nvSpPr>
          <p:cNvPr id="247824" name="Rectangle 16"/>
          <p:cNvSpPr>
            <a:spLocks noChangeArrowheads="1"/>
          </p:cNvSpPr>
          <p:nvPr/>
        </p:nvSpPr>
        <p:spPr bwMode="auto">
          <a:xfrm>
            <a:off x="2474843" y="792784"/>
            <a:ext cx="4170363" cy="457200"/>
          </a:xfrm>
          <a:prstGeom prst="rect">
            <a:avLst/>
          </a:prstGeom>
          <a:solidFill>
            <a:srgbClr val="FF0000"/>
          </a:solidFill>
          <a:ln w="9525">
            <a:noFill/>
            <a:miter lim="800000"/>
            <a:headEnd/>
            <a:tailEnd/>
          </a:ln>
          <a:effectLst/>
        </p:spPr>
        <p:txBody>
          <a:bodyPr wrap="none">
            <a:spAutoFit/>
          </a:bodyPr>
          <a:lstStyle/>
          <a:p>
            <a:pPr>
              <a:spcBef>
                <a:spcPct val="30000"/>
              </a:spcBef>
              <a:buClrTx/>
              <a:buSzTx/>
              <a:buFontTx/>
              <a:buNone/>
            </a:pPr>
            <a:r>
              <a:rPr lang="en-US" altLang="zh-CN" sz="2400">
                <a:solidFill>
                  <a:schemeClr val="bg1"/>
                </a:solidFill>
                <a:latin typeface="黑体" pitchFamily="2" charset="-122"/>
              </a:rPr>
              <a:t>CASE</a:t>
            </a:r>
            <a:r>
              <a:rPr lang="zh-CN" altLang="en-US" sz="2400">
                <a:solidFill>
                  <a:schemeClr val="bg1"/>
                </a:solidFill>
                <a:latin typeface="黑体" pitchFamily="2" charset="-122"/>
              </a:rPr>
              <a:t>（计算机辅助软件工程）</a:t>
            </a:r>
          </a:p>
        </p:txBody>
      </p:sp>
      <p:sp>
        <p:nvSpPr>
          <p:cNvPr id="17" name="AutoShape 6"/>
          <p:cNvSpPr>
            <a:spLocks noChangeArrowheads="1"/>
          </p:cNvSpPr>
          <p:nvPr/>
        </p:nvSpPr>
        <p:spPr bwMode="auto">
          <a:xfrm>
            <a:off x="2002734" y="2011984"/>
            <a:ext cx="5312465" cy="502616"/>
          </a:xfrm>
          <a:prstGeom prst="roundRect">
            <a:avLst>
              <a:gd name="adj" fmla="val 16667"/>
            </a:avLst>
          </a:prstGeom>
          <a:solidFill>
            <a:srgbClr val="FFFFCC"/>
          </a:solidFill>
          <a:ln w="9525" algn="ctr">
            <a:solidFill>
              <a:schemeClr val="tx1"/>
            </a:solidFill>
            <a:round/>
            <a:headEnd/>
            <a:tailEnd/>
          </a:ln>
          <a:effectLst/>
        </p:spPr>
        <p:txBody>
          <a:bodyPr wrap="none" anchor="ctr"/>
          <a:lstStyle/>
          <a:p>
            <a:pPr algn="ctr">
              <a:spcBef>
                <a:spcPct val="0"/>
              </a:spcBef>
              <a:buClrTx/>
              <a:buSzTx/>
              <a:buNone/>
            </a:pPr>
            <a:r>
              <a:rPr lang="zh-CN" altLang="en-US" sz="2400" dirty="0">
                <a:solidFill>
                  <a:srgbClr val="CC0000"/>
                </a:solidFill>
              </a:rPr>
              <a:t>代码版本控制</a:t>
            </a:r>
            <a:r>
              <a:rPr lang="en-US" altLang="zh-CN" sz="2400" dirty="0">
                <a:solidFill>
                  <a:srgbClr val="CC0000"/>
                </a:solidFill>
              </a:rPr>
              <a:t>subversion</a:t>
            </a:r>
            <a:endParaRPr lang="zh-CN" altLang="en-US" sz="24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812"/>
                                        </p:tgtEl>
                                        <p:attrNameLst>
                                          <p:attrName>style.visibility</p:attrName>
                                        </p:attrNameLst>
                                      </p:cBhvr>
                                      <p:to>
                                        <p:strVal val="visible"/>
                                      </p:to>
                                    </p:set>
                                    <p:anim calcmode="lin" valueType="num">
                                      <p:cBhvr additive="base">
                                        <p:cTn id="7" dur="500" fill="hold"/>
                                        <p:tgtEl>
                                          <p:spTgt spid="247812"/>
                                        </p:tgtEl>
                                        <p:attrNameLst>
                                          <p:attrName>ppt_x</p:attrName>
                                        </p:attrNameLst>
                                      </p:cBhvr>
                                      <p:tavLst>
                                        <p:tav tm="0">
                                          <p:val>
                                            <p:strVal val="#ppt_x"/>
                                          </p:val>
                                        </p:tav>
                                        <p:tav tm="100000">
                                          <p:val>
                                            <p:strVal val="#ppt_x"/>
                                          </p:val>
                                        </p:tav>
                                      </p:tavLst>
                                    </p:anim>
                                    <p:anim calcmode="lin" valueType="num">
                                      <p:cBhvr additive="base">
                                        <p:cTn id="8" dur="500" fill="hold"/>
                                        <p:tgtEl>
                                          <p:spTgt spid="2478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7813"/>
                                        </p:tgtEl>
                                        <p:attrNameLst>
                                          <p:attrName>style.visibility</p:attrName>
                                        </p:attrNameLst>
                                      </p:cBhvr>
                                      <p:to>
                                        <p:strVal val="visible"/>
                                      </p:to>
                                    </p:set>
                                    <p:anim calcmode="lin" valueType="num">
                                      <p:cBhvr additive="base">
                                        <p:cTn id="13" dur="500" fill="hold"/>
                                        <p:tgtEl>
                                          <p:spTgt spid="247813"/>
                                        </p:tgtEl>
                                        <p:attrNameLst>
                                          <p:attrName>ppt_x</p:attrName>
                                        </p:attrNameLst>
                                      </p:cBhvr>
                                      <p:tavLst>
                                        <p:tav tm="0">
                                          <p:val>
                                            <p:strVal val="#ppt_x"/>
                                          </p:val>
                                        </p:tav>
                                        <p:tav tm="100000">
                                          <p:val>
                                            <p:strVal val="#ppt_x"/>
                                          </p:val>
                                        </p:tav>
                                      </p:tavLst>
                                    </p:anim>
                                    <p:anim calcmode="lin" valueType="num">
                                      <p:cBhvr additive="base">
                                        <p:cTn id="14" dur="500" fill="hold"/>
                                        <p:tgtEl>
                                          <p:spTgt spid="2478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7814"/>
                                        </p:tgtEl>
                                        <p:attrNameLst>
                                          <p:attrName>style.visibility</p:attrName>
                                        </p:attrNameLst>
                                      </p:cBhvr>
                                      <p:to>
                                        <p:strVal val="visible"/>
                                      </p:to>
                                    </p:set>
                                    <p:anim calcmode="lin" valueType="num">
                                      <p:cBhvr additive="base">
                                        <p:cTn id="19" dur="500" fill="hold"/>
                                        <p:tgtEl>
                                          <p:spTgt spid="247814"/>
                                        </p:tgtEl>
                                        <p:attrNameLst>
                                          <p:attrName>ppt_x</p:attrName>
                                        </p:attrNameLst>
                                      </p:cBhvr>
                                      <p:tavLst>
                                        <p:tav tm="0">
                                          <p:val>
                                            <p:strVal val="#ppt_x"/>
                                          </p:val>
                                        </p:tav>
                                        <p:tav tm="100000">
                                          <p:val>
                                            <p:strVal val="#ppt_x"/>
                                          </p:val>
                                        </p:tav>
                                      </p:tavLst>
                                    </p:anim>
                                    <p:anim calcmode="lin" valueType="num">
                                      <p:cBhvr additive="base">
                                        <p:cTn id="20" dur="500" fill="hold"/>
                                        <p:tgtEl>
                                          <p:spTgt spid="2478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7816"/>
                                        </p:tgtEl>
                                        <p:attrNameLst>
                                          <p:attrName>style.visibility</p:attrName>
                                        </p:attrNameLst>
                                      </p:cBhvr>
                                      <p:to>
                                        <p:strVal val="visible"/>
                                      </p:to>
                                    </p:set>
                                    <p:anim calcmode="lin" valueType="num">
                                      <p:cBhvr additive="base">
                                        <p:cTn id="25" dur="500" fill="hold"/>
                                        <p:tgtEl>
                                          <p:spTgt spid="247816"/>
                                        </p:tgtEl>
                                        <p:attrNameLst>
                                          <p:attrName>ppt_x</p:attrName>
                                        </p:attrNameLst>
                                      </p:cBhvr>
                                      <p:tavLst>
                                        <p:tav tm="0">
                                          <p:val>
                                            <p:strVal val="#ppt_x"/>
                                          </p:val>
                                        </p:tav>
                                        <p:tav tm="100000">
                                          <p:val>
                                            <p:strVal val="#ppt_x"/>
                                          </p:val>
                                        </p:tav>
                                      </p:tavLst>
                                    </p:anim>
                                    <p:anim calcmode="lin" valueType="num">
                                      <p:cBhvr additive="base">
                                        <p:cTn id="26" dur="500" fill="hold"/>
                                        <p:tgtEl>
                                          <p:spTgt spid="2478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7817"/>
                                        </p:tgtEl>
                                        <p:attrNameLst>
                                          <p:attrName>style.visibility</p:attrName>
                                        </p:attrNameLst>
                                      </p:cBhvr>
                                      <p:to>
                                        <p:strVal val="visible"/>
                                      </p:to>
                                    </p:set>
                                    <p:anim calcmode="lin" valueType="num">
                                      <p:cBhvr additive="base">
                                        <p:cTn id="31" dur="500" fill="hold"/>
                                        <p:tgtEl>
                                          <p:spTgt spid="247817"/>
                                        </p:tgtEl>
                                        <p:attrNameLst>
                                          <p:attrName>ppt_x</p:attrName>
                                        </p:attrNameLst>
                                      </p:cBhvr>
                                      <p:tavLst>
                                        <p:tav tm="0">
                                          <p:val>
                                            <p:strVal val="#ppt_x"/>
                                          </p:val>
                                        </p:tav>
                                        <p:tav tm="100000">
                                          <p:val>
                                            <p:strVal val="#ppt_x"/>
                                          </p:val>
                                        </p:tav>
                                      </p:tavLst>
                                    </p:anim>
                                    <p:anim calcmode="lin" valueType="num">
                                      <p:cBhvr additive="base">
                                        <p:cTn id="32" dur="500" fill="hold"/>
                                        <p:tgtEl>
                                          <p:spTgt spid="2478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7818"/>
                                        </p:tgtEl>
                                        <p:attrNameLst>
                                          <p:attrName>style.visibility</p:attrName>
                                        </p:attrNameLst>
                                      </p:cBhvr>
                                      <p:to>
                                        <p:strVal val="visible"/>
                                      </p:to>
                                    </p:set>
                                    <p:anim calcmode="lin" valueType="num">
                                      <p:cBhvr additive="base">
                                        <p:cTn id="37" dur="500" fill="hold"/>
                                        <p:tgtEl>
                                          <p:spTgt spid="247818"/>
                                        </p:tgtEl>
                                        <p:attrNameLst>
                                          <p:attrName>ppt_x</p:attrName>
                                        </p:attrNameLst>
                                      </p:cBhvr>
                                      <p:tavLst>
                                        <p:tav tm="0">
                                          <p:val>
                                            <p:strVal val="#ppt_x"/>
                                          </p:val>
                                        </p:tav>
                                        <p:tav tm="100000">
                                          <p:val>
                                            <p:strVal val="#ppt_x"/>
                                          </p:val>
                                        </p:tav>
                                      </p:tavLst>
                                    </p:anim>
                                    <p:anim calcmode="lin" valueType="num">
                                      <p:cBhvr additive="base">
                                        <p:cTn id="38" dur="500" fill="hold"/>
                                        <p:tgtEl>
                                          <p:spTgt spid="2478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7820"/>
                                        </p:tgtEl>
                                        <p:attrNameLst>
                                          <p:attrName>style.visibility</p:attrName>
                                        </p:attrNameLst>
                                      </p:cBhvr>
                                      <p:to>
                                        <p:strVal val="visible"/>
                                      </p:to>
                                    </p:set>
                                    <p:anim calcmode="lin" valueType="num">
                                      <p:cBhvr additive="base">
                                        <p:cTn id="43" dur="500" fill="hold"/>
                                        <p:tgtEl>
                                          <p:spTgt spid="247820"/>
                                        </p:tgtEl>
                                        <p:attrNameLst>
                                          <p:attrName>ppt_x</p:attrName>
                                        </p:attrNameLst>
                                      </p:cBhvr>
                                      <p:tavLst>
                                        <p:tav tm="0">
                                          <p:val>
                                            <p:strVal val="#ppt_x"/>
                                          </p:val>
                                        </p:tav>
                                        <p:tav tm="100000">
                                          <p:val>
                                            <p:strVal val="#ppt_x"/>
                                          </p:val>
                                        </p:tav>
                                      </p:tavLst>
                                    </p:anim>
                                    <p:anim calcmode="lin" valueType="num">
                                      <p:cBhvr additive="base">
                                        <p:cTn id="44" dur="500" fill="hold"/>
                                        <p:tgtEl>
                                          <p:spTgt spid="2478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7815"/>
                                        </p:tgtEl>
                                        <p:attrNameLst>
                                          <p:attrName>style.visibility</p:attrName>
                                        </p:attrNameLst>
                                      </p:cBhvr>
                                      <p:to>
                                        <p:strVal val="visible"/>
                                      </p:to>
                                    </p:set>
                                    <p:anim calcmode="lin" valueType="num">
                                      <p:cBhvr additive="base">
                                        <p:cTn id="49" dur="500" fill="hold"/>
                                        <p:tgtEl>
                                          <p:spTgt spid="247815"/>
                                        </p:tgtEl>
                                        <p:attrNameLst>
                                          <p:attrName>ppt_x</p:attrName>
                                        </p:attrNameLst>
                                      </p:cBhvr>
                                      <p:tavLst>
                                        <p:tav tm="0">
                                          <p:val>
                                            <p:strVal val="#ppt_x"/>
                                          </p:val>
                                        </p:tav>
                                        <p:tav tm="100000">
                                          <p:val>
                                            <p:strVal val="#ppt_x"/>
                                          </p:val>
                                        </p:tav>
                                      </p:tavLst>
                                    </p:anim>
                                    <p:anim calcmode="lin" valueType="num">
                                      <p:cBhvr additive="base">
                                        <p:cTn id="50" dur="500" fill="hold"/>
                                        <p:tgtEl>
                                          <p:spTgt spid="2478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7821"/>
                                        </p:tgtEl>
                                        <p:attrNameLst>
                                          <p:attrName>style.visibility</p:attrName>
                                        </p:attrNameLst>
                                      </p:cBhvr>
                                      <p:to>
                                        <p:strVal val="visible"/>
                                      </p:to>
                                    </p:set>
                                    <p:anim calcmode="lin" valueType="num">
                                      <p:cBhvr additive="base">
                                        <p:cTn id="55" dur="500" fill="hold"/>
                                        <p:tgtEl>
                                          <p:spTgt spid="247821"/>
                                        </p:tgtEl>
                                        <p:attrNameLst>
                                          <p:attrName>ppt_x</p:attrName>
                                        </p:attrNameLst>
                                      </p:cBhvr>
                                      <p:tavLst>
                                        <p:tav tm="0">
                                          <p:val>
                                            <p:strVal val="#ppt_x"/>
                                          </p:val>
                                        </p:tav>
                                        <p:tav tm="100000">
                                          <p:val>
                                            <p:strVal val="#ppt_x"/>
                                          </p:val>
                                        </p:tav>
                                      </p:tavLst>
                                    </p:anim>
                                    <p:anim calcmode="lin" valueType="num">
                                      <p:cBhvr additive="base">
                                        <p:cTn id="56" dur="500" fill="hold"/>
                                        <p:tgtEl>
                                          <p:spTgt spid="2478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47811">
                                            <p:txEl>
                                              <p:pRg st="0" end="0"/>
                                            </p:txEl>
                                          </p:spTgt>
                                        </p:tgtEl>
                                        <p:attrNameLst>
                                          <p:attrName>ppt_x</p:attrName>
                                        </p:attrNameLst>
                                      </p:cBhvr>
                                      <p:tavLst>
                                        <p:tav tm="0">
                                          <p:val>
                                            <p:strVal val="ppt_x"/>
                                          </p:val>
                                        </p:tav>
                                        <p:tav tm="100000">
                                          <p:val>
                                            <p:strVal val="ppt_x"/>
                                          </p:val>
                                        </p:tav>
                                      </p:tavLst>
                                    </p:anim>
                                    <p:anim calcmode="lin" valueType="num">
                                      <p:cBhvr additive="base">
                                        <p:cTn id="61" dur="500"/>
                                        <p:tgtEl>
                                          <p:spTgt spid="247811">
                                            <p:txEl>
                                              <p:pRg st="0" end="0"/>
                                            </p:txEl>
                                          </p:spTgt>
                                        </p:tgtEl>
                                        <p:attrNameLst>
                                          <p:attrName>ppt_y</p:attrName>
                                        </p:attrNameLst>
                                      </p:cBhvr>
                                      <p:tavLst>
                                        <p:tav tm="0">
                                          <p:val>
                                            <p:strVal val="ppt_y"/>
                                          </p:val>
                                        </p:tav>
                                        <p:tav tm="100000">
                                          <p:val>
                                            <p:strVal val="1+ppt_h/2"/>
                                          </p:val>
                                        </p:tav>
                                      </p:tavLst>
                                    </p:anim>
                                    <p:set>
                                      <p:cBhvr>
                                        <p:cTn id="62" dur="1" fill="hold">
                                          <p:stCondLst>
                                            <p:cond delay="499"/>
                                          </p:stCondLst>
                                        </p:cTn>
                                        <p:tgtEl>
                                          <p:spTgt spid="247811">
                                            <p:txEl>
                                              <p:pRg st="0" end="0"/>
                                            </p:txEl>
                                          </p:spTgt>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47811">
                                            <p:txEl>
                                              <p:pRg st="1" end="1"/>
                                            </p:txEl>
                                          </p:spTgt>
                                        </p:tgtEl>
                                        <p:attrNameLst>
                                          <p:attrName>ppt_x</p:attrName>
                                        </p:attrNameLst>
                                      </p:cBhvr>
                                      <p:tavLst>
                                        <p:tav tm="0">
                                          <p:val>
                                            <p:strVal val="ppt_x"/>
                                          </p:val>
                                        </p:tav>
                                        <p:tav tm="100000">
                                          <p:val>
                                            <p:strVal val="ppt_x"/>
                                          </p:val>
                                        </p:tav>
                                      </p:tavLst>
                                    </p:anim>
                                    <p:anim calcmode="lin" valueType="num">
                                      <p:cBhvr additive="base">
                                        <p:cTn id="65" dur="500"/>
                                        <p:tgtEl>
                                          <p:spTgt spid="247811">
                                            <p:txEl>
                                              <p:pRg st="1" end="1"/>
                                            </p:txEl>
                                          </p:spTgt>
                                        </p:tgtEl>
                                        <p:attrNameLst>
                                          <p:attrName>ppt_y</p:attrName>
                                        </p:attrNameLst>
                                      </p:cBhvr>
                                      <p:tavLst>
                                        <p:tav tm="0">
                                          <p:val>
                                            <p:strVal val="ppt_y"/>
                                          </p:val>
                                        </p:tav>
                                        <p:tav tm="100000">
                                          <p:val>
                                            <p:strVal val="1+ppt_h/2"/>
                                          </p:val>
                                        </p:tav>
                                      </p:tavLst>
                                    </p:anim>
                                    <p:set>
                                      <p:cBhvr>
                                        <p:cTn id="66" dur="1" fill="hold">
                                          <p:stCondLst>
                                            <p:cond delay="499"/>
                                          </p:stCondLst>
                                        </p:cTn>
                                        <p:tgtEl>
                                          <p:spTgt spid="247811">
                                            <p:txEl>
                                              <p:pRg st="1" end="1"/>
                                            </p:txEl>
                                          </p:spTgt>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47823"/>
                                        </p:tgtEl>
                                        <p:attrNameLst>
                                          <p:attrName>style.visibility</p:attrName>
                                        </p:attrNameLst>
                                      </p:cBhvr>
                                      <p:to>
                                        <p:strVal val="visible"/>
                                      </p:to>
                                    </p:set>
                                    <p:anim calcmode="lin" valueType="num">
                                      <p:cBhvr additive="base">
                                        <p:cTn id="77" dur="500" fill="hold"/>
                                        <p:tgtEl>
                                          <p:spTgt spid="247823"/>
                                        </p:tgtEl>
                                        <p:attrNameLst>
                                          <p:attrName>ppt_x</p:attrName>
                                        </p:attrNameLst>
                                      </p:cBhvr>
                                      <p:tavLst>
                                        <p:tav tm="0">
                                          <p:val>
                                            <p:strVal val="#ppt_x"/>
                                          </p:val>
                                        </p:tav>
                                        <p:tav tm="100000">
                                          <p:val>
                                            <p:strVal val="#ppt_x"/>
                                          </p:val>
                                        </p:tav>
                                      </p:tavLst>
                                    </p:anim>
                                    <p:anim calcmode="lin" valueType="num">
                                      <p:cBhvr additive="base">
                                        <p:cTn id="78" dur="500" fill="hold"/>
                                        <p:tgtEl>
                                          <p:spTgt spid="24782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7824"/>
                                        </p:tgtEl>
                                        <p:attrNameLst>
                                          <p:attrName>style.visibility</p:attrName>
                                        </p:attrNameLst>
                                      </p:cBhvr>
                                      <p:to>
                                        <p:strVal val="visible"/>
                                      </p:to>
                                    </p:set>
                                    <p:anim calcmode="lin" valueType="num">
                                      <p:cBhvr additive="base">
                                        <p:cTn id="81" dur="500" fill="hold"/>
                                        <p:tgtEl>
                                          <p:spTgt spid="247824"/>
                                        </p:tgtEl>
                                        <p:attrNameLst>
                                          <p:attrName>ppt_x</p:attrName>
                                        </p:attrNameLst>
                                      </p:cBhvr>
                                      <p:tavLst>
                                        <p:tav tm="0">
                                          <p:val>
                                            <p:strVal val="#ppt_x"/>
                                          </p:val>
                                        </p:tav>
                                        <p:tav tm="100000">
                                          <p:val>
                                            <p:strVal val="#ppt_x"/>
                                          </p:val>
                                        </p:tav>
                                      </p:tavLst>
                                    </p:anim>
                                    <p:anim calcmode="lin" valueType="num">
                                      <p:cBhvr additive="base">
                                        <p:cTn id="82" dur="500" fill="hold"/>
                                        <p:tgtEl>
                                          <p:spTgt spid="2478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animBg="1"/>
      <p:bldP spid="247813" grpId="0" animBg="1"/>
      <p:bldP spid="247814" grpId="0" animBg="1"/>
      <p:bldP spid="247815" grpId="0" animBg="1"/>
      <p:bldP spid="247816" grpId="0" animBg="1"/>
      <p:bldP spid="247817" grpId="0" animBg="1"/>
      <p:bldP spid="247818" grpId="0" animBg="1"/>
      <p:bldP spid="247820" grpId="0" animBg="1"/>
      <p:bldP spid="247821" grpId="0" animBg="1"/>
      <p:bldP spid="247823" grpId="0" animBg="1"/>
      <p:bldP spid="247824"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8937F37-CF8B-4B15-A26C-04EA12E73196}"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C39E3295-3A02-4A89-82F2-68973B1E0969}" type="slidenum">
              <a:rPr lang="en-US" altLang="zh-CN"/>
              <a:pPr/>
              <a:t>66</a:t>
            </a:fld>
            <a:endParaRPr lang="en-US" altLang="zh-CN"/>
          </a:p>
        </p:txBody>
      </p:sp>
      <p:sp>
        <p:nvSpPr>
          <p:cNvPr id="167938"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6793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软件开发的基本准则（了解）</a:t>
            </a:r>
          </a:p>
          <a:p>
            <a:pPr lvl="1"/>
            <a:r>
              <a:rPr lang="en-US" altLang="zh-CN" dirty="0"/>
              <a:t>1</a:t>
            </a:r>
            <a:r>
              <a:rPr lang="zh-CN" altLang="en-US" dirty="0"/>
              <a:t>、严格阶段</a:t>
            </a:r>
            <a:r>
              <a:rPr lang="zh-CN" altLang="en-US" dirty="0" smtClean="0"/>
              <a:t>管理</a:t>
            </a:r>
            <a:r>
              <a:rPr lang="en-US" altLang="zh-CN" dirty="0" smtClean="0"/>
              <a:t>(</a:t>
            </a:r>
            <a:r>
              <a:rPr lang="zh-CN" altLang="en-US" dirty="0" smtClean="0"/>
              <a:t>系统化</a:t>
            </a:r>
            <a:r>
              <a:rPr lang="en-US" altLang="zh-CN" dirty="0" smtClean="0"/>
              <a:t>)</a:t>
            </a:r>
            <a:endParaRPr lang="zh-CN" altLang="en-US" dirty="0"/>
          </a:p>
          <a:p>
            <a:pPr lvl="1"/>
            <a:r>
              <a:rPr lang="en-US" altLang="zh-CN" dirty="0"/>
              <a:t>2</a:t>
            </a:r>
            <a:r>
              <a:rPr lang="zh-CN" altLang="en-US" dirty="0"/>
              <a:t>、坚持阶段</a:t>
            </a:r>
            <a:r>
              <a:rPr lang="zh-CN" altLang="en-US" dirty="0" smtClean="0"/>
              <a:t>评审</a:t>
            </a:r>
            <a:r>
              <a:rPr lang="en-US" altLang="zh-CN" dirty="0" smtClean="0"/>
              <a:t>(</a:t>
            </a:r>
            <a:r>
              <a:rPr lang="zh-CN" altLang="en-US" dirty="0" smtClean="0"/>
              <a:t>严格约束</a:t>
            </a:r>
            <a:r>
              <a:rPr lang="en-US" altLang="zh-CN" dirty="0" smtClean="0"/>
              <a:t>)</a:t>
            </a:r>
            <a:endParaRPr lang="zh-CN" altLang="en-US" dirty="0"/>
          </a:p>
          <a:p>
            <a:pPr lvl="1"/>
            <a:r>
              <a:rPr lang="en-US" altLang="zh-CN" dirty="0"/>
              <a:t>3</a:t>
            </a:r>
            <a:r>
              <a:rPr lang="zh-CN" altLang="en-US" dirty="0"/>
              <a:t>、加强产品控制</a:t>
            </a:r>
          </a:p>
          <a:p>
            <a:pPr lvl="1"/>
            <a:r>
              <a:rPr lang="en-US" altLang="zh-CN" dirty="0"/>
              <a:t>4</a:t>
            </a:r>
            <a:r>
              <a:rPr lang="zh-CN" altLang="en-US" dirty="0"/>
              <a:t>、采纳新技术</a:t>
            </a:r>
          </a:p>
          <a:p>
            <a:pPr lvl="1"/>
            <a:r>
              <a:rPr lang="en-US" altLang="zh-CN" dirty="0"/>
              <a:t>5</a:t>
            </a:r>
            <a:r>
              <a:rPr lang="zh-CN" altLang="en-US" dirty="0"/>
              <a:t>、结果应能清楚地</a:t>
            </a:r>
            <a:r>
              <a:rPr lang="zh-CN" altLang="en-US" dirty="0" smtClean="0"/>
              <a:t>审查</a:t>
            </a:r>
            <a:r>
              <a:rPr lang="en-US" altLang="zh-CN" dirty="0" smtClean="0"/>
              <a:t>(</a:t>
            </a:r>
            <a:r>
              <a:rPr lang="zh-CN" altLang="en-US" dirty="0" smtClean="0"/>
              <a:t>可量化</a:t>
            </a:r>
            <a:r>
              <a:rPr lang="en-US" altLang="zh-CN" dirty="0" smtClean="0"/>
              <a:t>)</a:t>
            </a:r>
            <a:endParaRPr lang="zh-CN" altLang="en-US" dirty="0"/>
          </a:p>
          <a:p>
            <a:pPr lvl="1"/>
            <a:r>
              <a:rPr lang="en-US" altLang="zh-CN" dirty="0"/>
              <a:t>6</a:t>
            </a:r>
            <a:r>
              <a:rPr lang="zh-CN" altLang="en-US" dirty="0"/>
              <a:t>、开发小组的人员应该</a:t>
            </a:r>
            <a:r>
              <a:rPr lang="zh-CN" altLang="en-US" dirty="0" smtClean="0"/>
              <a:t>少而精</a:t>
            </a:r>
            <a:endParaRPr lang="en-US" altLang="zh-CN" dirty="0" smtClean="0"/>
          </a:p>
          <a:p>
            <a:pPr lvl="1"/>
            <a:r>
              <a:rPr lang="en-US" altLang="zh-CN" dirty="0" smtClean="0"/>
              <a:t>7</a:t>
            </a:r>
            <a:r>
              <a:rPr lang="zh-CN" altLang="en-US" dirty="0" smtClean="0"/>
              <a:t>、</a:t>
            </a:r>
            <a:r>
              <a:rPr lang="zh-CN" altLang="zh-CN" dirty="0"/>
              <a:t>承认不断改进软件工程实践的必要性</a:t>
            </a:r>
            <a:endParaRPr lang="zh-CN" altLang="en-US"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 calcmode="lin" valueType="num">
                                      <p:cBhvr additive="base">
                                        <p:cTn id="7" dur="500" fill="hold"/>
                                        <p:tgtEl>
                                          <p:spTgt spid="167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7939">
                                            <p:txEl>
                                              <p:pRg st="1" end="1"/>
                                            </p:txEl>
                                          </p:spTgt>
                                        </p:tgtEl>
                                        <p:attrNameLst>
                                          <p:attrName>style.visibility</p:attrName>
                                        </p:attrNameLst>
                                      </p:cBhvr>
                                      <p:to>
                                        <p:strVal val="visible"/>
                                      </p:to>
                                    </p:set>
                                    <p:anim calcmode="lin" valueType="num">
                                      <p:cBhvr additive="base">
                                        <p:cTn id="13" dur="500" fill="hold"/>
                                        <p:tgtEl>
                                          <p:spTgt spid="167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7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7939">
                                            <p:txEl>
                                              <p:pRg st="2" end="2"/>
                                            </p:txEl>
                                          </p:spTgt>
                                        </p:tgtEl>
                                        <p:attrNameLst>
                                          <p:attrName>style.visibility</p:attrName>
                                        </p:attrNameLst>
                                      </p:cBhvr>
                                      <p:to>
                                        <p:strVal val="visible"/>
                                      </p:to>
                                    </p:set>
                                    <p:anim calcmode="lin" valueType="num">
                                      <p:cBhvr additive="base">
                                        <p:cTn id="19" dur="500" fill="hold"/>
                                        <p:tgtEl>
                                          <p:spTgt spid="1679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7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7939">
                                            <p:txEl>
                                              <p:pRg st="3" end="3"/>
                                            </p:txEl>
                                          </p:spTgt>
                                        </p:tgtEl>
                                        <p:attrNameLst>
                                          <p:attrName>style.visibility</p:attrName>
                                        </p:attrNameLst>
                                      </p:cBhvr>
                                      <p:to>
                                        <p:strVal val="visible"/>
                                      </p:to>
                                    </p:set>
                                    <p:anim calcmode="lin" valueType="num">
                                      <p:cBhvr additive="base">
                                        <p:cTn id="25" dur="500" fill="hold"/>
                                        <p:tgtEl>
                                          <p:spTgt spid="1679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79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7939">
                                            <p:txEl>
                                              <p:pRg st="4" end="4"/>
                                            </p:txEl>
                                          </p:spTgt>
                                        </p:tgtEl>
                                        <p:attrNameLst>
                                          <p:attrName>style.visibility</p:attrName>
                                        </p:attrNameLst>
                                      </p:cBhvr>
                                      <p:to>
                                        <p:strVal val="visible"/>
                                      </p:to>
                                    </p:set>
                                    <p:anim calcmode="lin" valueType="num">
                                      <p:cBhvr additive="base">
                                        <p:cTn id="31" dur="500" fill="hold"/>
                                        <p:tgtEl>
                                          <p:spTgt spid="1679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79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7939">
                                            <p:txEl>
                                              <p:pRg st="5" end="5"/>
                                            </p:txEl>
                                          </p:spTgt>
                                        </p:tgtEl>
                                        <p:attrNameLst>
                                          <p:attrName>style.visibility</p:attrName>
                                        </p:attrNameLst>
                                      </p:cBhvr>
                                      <p:to>
                                        <p:strVal val="visible"/>
                                      </p:to>
                                    </p:set>
                                    <p:anim calcmode="lin" valueType="num">
                                      <p:cBhvr additive="base">
                                        <p:cTn id="37" dur="500" fill="hold"/>
                                        <p:tgtEl>
                                          <p:spTgt spid="16793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79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7939">
                                            <p:txEl>
                                              <p:pRg st="6" end="6"/>
                                            </p:txEl>
                                          </p:spTgt>
                                        </p:tgtEl>
                                        <p:attrNameLst>
                                          <p:attrName>style.visibility</p:attrName>
                                        </p:attrNameLst>
                                      </p:cBhvr>
                                      <p:to>
                                        <p:strVal val="visible"/>
                                      </p:to>
                                    </p:set>
                                    <p:anim calcmode="lin" valueType="num">
                                      <p:cBhvr additive="base">
                                        <p:cTn id="43" dur="500" fill="hold"/>
                                        <p:tgtEl>
                                          <p:spTgt spid="16793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7939">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7939">
                                            <p:txEl>
                                              <p:pRg st="7" end="7"/>
                                            </p:txEl>
                                          </p:spTgt>
                                        </p:tgtEl>
                                        <p:attrNameLst>
                                          <p:attrName>style.visibility</p:attrName>
                                        </p:attrNameLst>
                                      </p:cBhvr>
                                      <p:to>
                                        <p:strVal val="visible"/>
                                      </p:to>
                                    </p:set>
                                    <p:anim calcmode="lin" valueType="num">
                                      <p:cBhvr additive="base">
                                        <p:cTn id="47" dur="500" fill="hold"/>
                                        <p:tgtEl>
                                          <p:spTgt spid="167939">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79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CFA0EAA-3BD9-4826-9783-A55B6A9A8454}"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4C0E171D-DA9C-494F-A8E0-C41465BDB774}" type="slidenum">
              <a:rPr lang="en-US" altLang="zh-CN"/>
              <a:pPr/>
              <a:t>67</a:t>
            </a:fld>
            <a:endParaRPr lang="en-US" altLang="zh-CN"/>
          </a:p>
        </p:txBody>
      </p:sp>
      <p:sp>
        <p:nvSpPr>
          <p:cNvPr id="169986"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69987"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1</a:t>
            </a:r>
            <a:r>
              <a:rPr lang="zh-CN" altLang="en-US" dirty="0">
                <a:solidFill>
                  <a:srgbClr val="0000FF"/>
                </a:solidFill>
              </a:rPr>
              <a:t>、严格阶段</a:t>
            </a:r>
            <a:r>
              <a:rPr lang="zh-CN" altLang="en-US" dirty="0" smtClean="0">
                <a:solidFill>
                  <a:srgbClr val="0000FF"/>
                </a:solidFill>
              </a:rPr>
              <a:t>管理</a:t>
            </a:r>
            <a:r>
              <a:rPr lang="en-US" altLang="zh-CN" dirty="0" smtClean="0">
                <a:solidFill>
                  <a:srgbClr val="0000FF"/>
                </a:solidFill>
              </a:rPr>
              <a:t>(</a:t>
            </a:r>
            <a:r>
              <a:rPr lang="zh-CN" altLang="en-US" dirty="0" smtClean="0">
                <a:solidFill>
                  <a:srgbClr val="0000FF"/>
                </a:solidFill>
              </a:rPr>
              <a:t>系统化</a:t>
            </a:r>
            <a:r>
              <a:rPr lang="en-US" altLang="zh-CN" dirty="0" smtClean="0">
                <a:solidFill>
                  <a:srgbClr val="0000FF"/>
                </a:solidFill>
              </a:rPr>
              <a:t>)</a:t>
            </a:r>
            <a:endParaRPr lang="zh-CN" altLang="en-US" dirty="0">
              <a:solidFill>
                <a:srgbClr val="0000FF"/>
              </a:solidFill>
            </a:endParaRPr>
          </a:p>
          <a:p>
            <a:pPr lvl="1"/>
            <a:r>
              <a:rPr lang="zh-CN" altLang="en-US" dirty="0"/>
              <a:t>有人经统计发现，在</a:t>
            </a:r>
            <a:r>
              <a:rPr lang="zh-CN" altLang="en-US" dirty="0">
                <a:solidFill>
                  <a:srgbClr val="CC0000"/>
                </a:solidFill>
              </a:rPr>
              <a:t>不成功的软件项目中有一半左右</a:t>
            </a:r>
            <a:r>
              <a:rPr lang="zh-CN" altLang="en-US" dirty="0"/>
              <a:t>是由于</a:t>
            </a:r>
            <a:r>
              <a:rPr lang="zh-CN" altLang="en-US" dirty="0">
                <a:solidFill>
                  <a:srgbClr val="0000FF"/>
                </a:solidFill>
              </a:rPr>
              <a:t>计划不周造成</a:t>
            </a:r>
            <a:r>
              <a:rPr lang="zh-CN" altLang="en-US" dirty="0"/>
              <a:t>的，在软件开发与维护的漫长的生命周期中，需要完成</a:t>
            </a:r>
            <a:r>
              <a:rPr lang="zh-CN" altLang="en-US" dirty="0">
                <a:solidFill>
                  <a:srgbClr val="CC0000"/>
                </a:solidFill>
              </a:rPr>
              <a:t>许多性质各异的工作</a:t>
            </a:r>
            <a:r>
              <a:rPr lang="zh-CN" altLang="en-US" dirty="0"/>
              <a:t>。</a:t>
            </a:r>
          </a:p>
          <a:p>
            <a:pPr lvl="1"/>
            <a:r>
              <a:rPr lang="zh-CN" altLang="en-US" dirty="0"/>
              <a:t>这条基本准则意味着，应该把</a:t>
            </a:r>
            <a:r>
              <a:rPr lang="zh-CN" altLang="en-US" dirty="0">
                <a:solidFill>
                  <a:srgbClr val="CC0000"/>
                </a:solidFill>
              </a:rPr>
              <a:t>软件生命周期</a:t>
            </a:r>
            <a:r>
              <a:rPr lang="zh-CN" altLang="en-US" dirty="0">
                <a:solidFill>
                  <a:srgbClr val="0000FF"/>
                </a:solidFill>
              </a:rPr>
              <a:t>划分成若干个阶段</a:t>
            </a:r>
            <a:r>
              <a:rPr lang="zh-CN" altLang="en-US" dirty="0"/>
              <a:t>，并相应地</a:t>
            </a:r>
            <a:r>
              <a:rPr lang="zh-CN" altLang="en-US" dirty="0">
                <a:solidFill>
                  <a:srgbClr val="0000FF"/>
                </a:solidFill>
              </a:rPr>
              <a:t>制定出切实可行的计划</a:t>
            </a:r>
            <a:r>
              <a:rPr lang="zh-CN" altLang="en-US" dirty="0"/>
              <a:t>，然后</a:t>
            </a:r>
            <a:r>
              <a:rPr lang="zh-CN" altLang="en-US" dirty="0">
                <a:solidFill>
                  <a:srgbClr val="0000FF"/>
                </a:solidFill>
              </a:rPr>
              <a:t>严格按照计划</a:t>
            </a:r>
            <a:r>
              <a:rPr lang="zh-CN" altLang="en-US" dirty="0"/>
              <a:t>对软件的开发与维护工作进行</a:t>
            </a:r>
            <a:r>
              <a:rPr lang="zh-CN" altLang="en-US" dirty="0">
                <a:solidFill>
                  <a:srgbClr val="0000FF"/>
                </a:solidFill>
              </a:rPr>
              <a:t>管理</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500" fill="hold"/>
                                        <p:tgtEl>
                                          <p:spTgt spid="169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99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9987">
                                            <p:txEl>
                                              <p:pRg st="1" end="1"/>
                                            </p:txEl>
                                          </p:spTgt>
                                        </p:tgtEl>
                                        <p:attrNameLst>
                                          <p:attrName>style.visibility</p:attrName>
                                        </p:attrNameLst>
                                      </p:cBhvr>
                                      <p:to>
                                        <p:strVal val="visible"/>
                                      </p:to>
                                    </p:set>
                                    <p:anim calcmode="lin" valueType="num">
                                      <p:cBhvr additive="base">
                                        <p:cTn id="11" dur="500" fill="hold"/>
                                        <p:tgtEl>
                                          <p:spTgt spid="1699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99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9987">
                                            <p:txEl>
                                              <p:pRg st="2" end="2"/>
                                            </p:txEl>
                                          </p:spTgt>
                                        </p:tgtEl>
                                        <p:attrNameLst>
                                          <p:attrName>style.visibility</p:attrName>
                                        </p:attrNameLst>
                                      </p:cBhvr>
                                      <p:to>
                                        <p:strVal val="visible"/>
                                      </p:to>
                                    </p:set>
                                    <p:anim calcmode="lin" valueType="num">
                                      <p:cBhvr additive="base">
                                        <p:cTn id="15" dur="500" fill="hold"/>
                                        <p:tgtEl>
                                          <p:spTgt spid="1699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998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9987">
                                            <p:txEl>
                                              <p:pRg st="3" end="3"/>
                                            </p:txEl>
                                          </p:spTgt>
                                        </p:tgtEl>
                                        <p:attrNameLst>
                                          <p:attrName>style.visibility</p:attrName>
                                        </p:attrNameLst>
                                      </p:cBhvr>
                                      <p:to>
                                        <p:strVal val="visible"/>
                                      </p:to>
                                    </p:set>
                                    <p:anim calcmode="lin" valueType="num">
                                      <p:cBhvr additive="base">
                                        <p:cTn id="19" dur="500" fill="hold"/>
                                        <p:tgtEl>
                                          <p:spTgt spid="1699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9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28A11F59-25C8-45F0-8109-79E76E6D1A3B}" type="datetime1">
              <a:rPr lang="zh-CN" altLang="en-US"/>
              <a:pPr/>
              <a:t>2019/11/7</a:t>
            </a:fld>
            <a:endParaRPr lang="en-US" altLang="zh-CN"/>
          </a:p>
        </p:txBody>
      </p:sp>
      <p:sp>
        <p:nvSpPr>
          <p:cNvPr id="20" name="灯片编号占位符 4"/>
          <p:cNvSpPr>
            <a:spLocks noGrp="1"/>
          </p:cNvSpPr>
          <p:nvPr>
            <p:ph type="sldNum" sz="quarter" idx="11"/>
          </p:nvPr>
        </p:nvSpPr>
        <p:spPr/>
        <p:txBody>
          <a:bodyPr/>
          <a:lstStyle/>
          <a:p>
            <a:fld id="{4799D03C-0643-4A4E-8603-04416468E24C}" type="slidenum">
              <a:rPr lang="en-US" altLang="zh-CN"/>
              <a:pPr/>
              <a:t>68</a:t>
            </a:fld>
            <a:endParaRPr lang="en-US" altLang="zh-CN"/>
          </a:p>
        </p:txBody>
      </p:sp>
      <p:sp>
        <p:nvSpPr>
          <p:cNvPr id="177154"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77155" name="Rectangle 3"/>
          <p:cNvSpPr>
            <a:spLocks noGrp="1" noChangeArrowheads="1"/>
          </p:cNvSpPr>
          <p:nvPr>
            <p:ph type="body" idx="1"/>
          </p:nvPr>
        </p:nvSpPr>
        <p:spPr/>
        <p:txBody>
          <a:bodyPr/>
          <a:lstStyle/>
          <a:p>
            <a:r>
              <a:rPr lang="zh-CN" altLang="en-US">
                <a:solidFill>
                  <a:srgbClr val="CC0000"/>
                </a:solidFill>
              </a:rPr>
              <a:t>软件生命周期</a:t>
            </a:r>
            <a:r>
              <a:rPr lang="en-US" altLang="zh-CN">
                <a:solidFill>
                  <a:srgbClr val="CC0000"/>
                </a:solidFill>
              </a:rPr>
              <a:t>(Software life cycle)</a:t>
            </a:r>
          </a:p>
          <a:p>
            <a:pPr lvl="1"/>
            <a:r>
              <a:rPr lang="zh-CN" altLang="en-US"/>
              <a:t>从软件目标的提出、定义、开发、维护，直到最终被丢弃的整个过程。</a:t>
            </a:r>
          </a:p>
          <a:p>
            <a:endParaRPr lang="en-US" altLang="zh-CN"/>
          </a:p>
        </p:txBody>
      </p:sp>
      <p:sp>
        <p:nvSpPr>
          <p:cNvPr id="177156" name="AutoShape 4"/>
          <p:cNvSpPr>
            <a:spLocks noChangeArrowheads="1"/>
          </p:cNvSpPr>
          <p:nvPr/>
        </p:nvSpPr>
        <p:spPr bwMode="auto">
          <a:xfrm>
            <a:off x="1447800" y="2590800"/>
            <a:ext cx="685800" cy="36576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软</a:t>
            </a:r>
          </a:p>
          <a:p>
            <a:pPr algn="ctr">
              <a:spcBef>
                <a:spcPct val="0"/>
              </a:spcBef>
              <a:buClrTx/>
              <a:buSzTx/>
              <a:buFontTx/>
              <a:buNone/>
            </a:pPr>
            <a:r>
              <a:rPr lang="zh-CN" altLang="en-US" sz="2400"/>
              <a:t>件</a:t>
            </a:r>
          </a:p>
          <a:p>
            <a:pPr algn="ctr">
              <a:spcBef>
                <a:spcPct val="0"/>
              </a:spcBef>
              <a:buClrTx/>
              <a:buSzTx/>
              <a:buFontTx/>
              <a:buNone/>
            </a:pPr>
            <a:r>
              <a:rPr lang="zh-CN" altLang="en-US" sz="2400"/>
              <a:t>生</a:t>
            </a:r>
          </a:p>
          <a:p>
            <a:pPr algn="ctr">
              <a:spcBef>
                <a:spcPct val="0"/>
              </a:spcBef>
              <a:buClrTx/>
              <a:buSzTx/>
              <a:buFontTx/>
              <a:buNone/>
            </a:pPr>
            <a:r>
              <a:rPr lang="zh-CN" altLang="en-US" sz="2400"/>
              <a:t>命</a:t>
            </a:r>
          </a:p>
          <a:p>
            <a:pPr algn="ctr">
              <a:spcBef>
                <a:spcPct val="0"/>
              </a:spcBef>
              <a:buClrTx/>
              <a:buSzTx/>
              <a:buFontTx/>
              <a:buNone/>
            </a:pPr>
            <a:r>
              <a:rPr lang="zh-CN" altLang="en-US" sz="2400"/>
              <a:t>周</a:t>
            </a:r>
          </a:p>
          <a:p>
            <a:pPr algn="ctr">
              <a:spcBef>
                <a:spcPct val="0"/>
              </a:spcBef>
              <a:buClrTx/>
              <a:buSzTx/>
              <a:buFontTx/>
              <a:buNone/>
            </a:pPr>
            <a:r>
              <a:rPr lang="zh-CN" altLang="en-US" sz="2400"/>
              <a:t>期</a:t>
            </a:r>
          </a:p>
        </p:txBody>
      </p:sp>
      <p:sp>
        <p:nvSpPr>
          <p:cNvPr id="177157" name="AutoShape 5"/>
          <p:cNvSpPr>
            <a:spLocks noChangeArrowheads="1"/>
          </p:cNvSpPr>
          <p:nvPr/>
        </p:nvSpPr>
        <p:spPr bwMode="auto">
          <a:xfrm>
            <a:off x="2133600" y="25908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177158" name="AutoShape 6"/>
          <p:cNvSpPr>
            <a:spLocks noChangeArrowheads="1"/>
          </p:cNvSpPr>
          <p:nvPr/>
        </p:nvSpPr>
        <p:spPr bwMode="auto">
          <a:xfrm>
            <a:off x="2133600" y="30480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177159" name="AutoShape 7"/>
          <p:cNvSpPr>
            <a:spLocks noChangeArrowheads="1"/>
          </p:cNvSpPr>
          <p:nvPr/>
        </p:nvSpPr>
        <p:spPr bwMode="auto">
          <a:xfrm>
            <a:off x="2133600" y="3505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177160" name="AutoShape 8"/>
          <p:cNvSpPr>
            <a:spLocks noChangeArrowheads="1"/>
          </p:cNvSpPr>
          <p:nvPr/>
        </p:nvSpPr>
        <p:spPr bwMode="auto">
          <a:xfrm>
            <a:off x="2133600" y="3962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177161" name="AutoShape 9"/>
          <p:cNvSpPr>
            <a:spLocks noChangeArrowheads="1"/>
          </p:cNvSpPr>
          <p:nvPr/>
        </p:nvSpPr>
        <p:spPr bwMode="auto">
          <a:xfrm>
            <a:off x="2133600" y="44196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177162" name="AutoShape 10"/>
          <p:cNvSpPr>
            <a:spLocks noChangeArrowheads="1"/>
          </p:cNvSpPr>
          <p:nvPr/>
        </p:nvSpPr>
        <p:spPr bwMode="auto">
          <a:xfrm>
            <a:off x="2133600" y="4876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177163" name="AutoShape 11"/>
          <p:cNvSpPr>
            <a:spLocks noChangeArrowheads="1"/>
          </p:cNvSpPr>
          <p:nvPr/>
        </p:nvSpPr>
        <p:spPr bwMode="auto">
          <a:xfrm>
            <a:off x="2133600" y="5334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177164" name="AutoShape 12"/>
          <p:cNvSpPr>
            <a:spLocks noChangeArrowheads="1"/>
          </p:cNvSpPr>
          <p:nvPr/>
        </p:nvSpPr>
        <p:spPr bwMode="auto">
          <a:xfrm>
            <a:off x="2133600" y="5791200"/>
            <a:ext cx="22098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运行与维护</a:t>
            </a:r>
          </a:p>
        </p:txBody>
      </p:sp>
      <p:sp>
        <p:nvSpPr>
          <p:cNvPr id="177165" name="AutoShape 13"/>
          <p:cNvSpPr>
            <a:spLocks noChangeArrowheads="1"/>
          </p:cNvSpPr>
          <p:nvPr/>
        </p:nvSpPr>
        <p:spPr bwMode="auto">
          <a:xfrm>
            <a:off x="5181600" y="28194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计划时期</a:t>
            </a:r>
          </a:p>
        </p:txBody>
      </p:sp>
      <p:sp>
        <p:nvSpPr>
          <p:cNvPr id="177166" name="AutoShape 14"/>
          <p:cNvSpPr>
            <a:spLocks noChangeArrowheads="1"/>
          </p:cNvSpPr>
          <p:nvPr/>
        </p:nvSpPr>
        <p:spPr bwMode="auto">
          <a:xfrm>
            <a:off x="5181600" y="4343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开发时期</a:t>
            </a:r>
          </a:p>
        </p:txBody>
      </p:sp>
      <p:sp>
        <p:nvSpPr>
          <p:cNvPr id="177167" name="AutoShape 15"/>
          <p:cNvSpPr>
            <a:spLocks noChangeArrowheads="1"/>
          </p:cNvSpPr>
          <p:nvPr/>
        </p:nvSpPr>
        <p:spPr bwMode="auto">
          <a:xfrm>
            <a:off x="5181600" y="5791200"/>
            <a:ext cx="22098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运行时期</a:t>
            </a:r>
          </a:p>
        </p:txBody>
      </p:sp>
      <p:sp>
        <p:nvSpPr>
          <p:cNvPr id="177168" name="AutoShape 16"/>
          <p:cNvSpPr>
            <a:spLocks/>
          </p:cNvSpPr>
          <p:nvPr/>
        </p:nvSpPr>
        <p:spPr bwMode="auto">
          <a:xfrm>
            <a:off x="4572000" y="2667000"/>
            <a:ext cx="381000" cy="762000"/>
          </a:xfrm>
          <a:prstGeom prst="rightBrace">
            <a:avLst>
              <a:gd name="adj1" fmla="val 16667"/>
              <a:gd name="adj2" fmla="val 50000"/>
            </a:avLst>
          </a:prstGeom>
          <a:noFill/>
          <a:ln w="76200">
            <a:solidFill>
              <a:srgbClr val="FF6600"/>
            </a:solidFill>
            <a:round/>
            <a:headEnd/>
            <a:tailEnd/>
          </a:ln>
          <a:effectLst/>
        </p:spPr>
        <p:txBody>
          <a:bodyPr wrap="none" anchor="ctr"/>
          <a:lstStyle/>
          <a:p>
            <a:endParaRPr lang="zh-CN" altLang="en-US"/>
          </a:p>
        </p:txBody>
      </p:sp>
      <p:sp>
        <p:nvSpPr>
          <p:cNvPr id="177169" name="AutoShape 17"/>
          <p:cNvSpPr>
            <a:spLocks/>
          </p:cNvSpPr>
          <p:nvPr/>
        </p:nvSpPr>
        <p:spPr bwMode="auto">
          <a:xfrm>
            <a:off x="4572000" y="3505200"/>
            <a:ext cx="381000" cy="2209800"/>
          </a:xfrm>
          <a:prstGeom prst="rightBrace">
            <a:avLst>
              <a:gd name="adj1" fmla="val 48333"/>
              <a:gd name="adj2" fmla="val 50000"/>
            </a:avLst>
          </a:prstGeom>
          <a:noFill/>
          <a:ln w="76200">
            <a:solidFill>
              <a:srgbClr val="FF6600"/>
            </a:solidFill>
            <a:round/>
            <a:headEnd/>
            <a:tailEnd/>
          </a:ln>
          <a:effectLst/>
        </p:spPr>
        <p:txBody>
          <a:bodyPr wrap="none" anchor="ctr"/>
          <a:lstStyle/>
          <a:p>
            <a:endParaRPr lang="zh-CN" altLang="en-US"/>
          </a:p>
        </p:txBody>
      </p:sp>
      <p:sp>
        <p:nvSpPr>
          <p:cNvPr id="177170" name="AutoShape 18"/>
          <p:cNvSpPr>
            <a:spLocks noChangeArrowheads="1"/>
          </p:cNvSpPr>
          <p:nvPr/>
        </p:nvSpPr>
        <p:spPr bwMode="auto">
          <a:xfrm>
            <a:off x="4495800" y="5867400"/>
            <a:ext cx="533400" cy="304800"/>
          </a:xfrm>
          <a:prstGeom prst="rightArrow">
            <a:avLst>
              <a:gd name="adj1" fmla="val 50000"/>
              <a:gd name="adj2" fmla="val 43750"/>
            </a:avLst>
          </a:prstGeom>
          <a:solidFill>
            <a:srgbClr val="FF6600"/>
          </a:solidFill>
          <a:ln w="9525">
            <a:solidFill>
              <a:srgbClr val="FF66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7155">
                                            <p:txEl>
                                              <p:pRg st="1" end="1"/>
                                            </p:txEl>
                                          </p:spTgt>
                                        </p:tgtEl>
                                        <p:attrNameLst>
                                          <p:attrName>style.visibility</p:attrName>
                                        </p:attrNameLst>
                                      </p:cBhvr>
                                      <p:to>
                                        <p:strVal val="visible"/>
                                      </p:to>
                                    </p:set>
                                    <p:animEffect transition="in" filter="strips(downRight)">
                                      <p:cBhvr>
                                        <p:cTn id="7" dur="500"/>
                                        <p:tgtEl>
                                          <p:spTgt spid="177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7156"/>
                                        </p:tgtEl>
                                        <p:attrNameLst>
                                          <p:attrName>style.visibility</p:attrName>
                                        </p:attrNameLst>
                                      </p:cBhvr>
                                      <p:to>
                                        <p:strVal val="visible"/>
                                      </p:to>
                                    </p:set>
                                    <p:animEffect transition="in" filter="strips(downRight)">
                                      <p:cBhvr>
                                        <p:cTn id="12" dur="500"/>
                                        <p:tgtEl>
                                          <p:spTgt spid="17715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7157"/>
                                        </p:tgtEl>
                                        <p:attrNameLst>
                                          <p:attrName>style.visibility</p:attrName>
                                        </p:attrNameLst>
                                      </p:cBhvr>
                                      <p:to>
                                        <p:strVal val="visible"/>
                                      </p:to>
                                    </p:set>
                                    <p:animEffect transition="in" filter="strips(downRight)">
                                      <p:cBhvr>
                                        <p:cTn id="17" dur="500"/>
                                        <p:tgtEl>
                                          <p:spTgt spid="17715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7158"/>
                                        </p:tgtEl>
                                        <p:attrNameLst>
                                          <p:attrName>style.visibility</p:attrName>
                                        </p:attrNameLst>
                                      </p:cBhvr>
                                      <p:to>
                                        <p:strVal val="visible"/>
                                      </p:to>
                                    </p:set>
                                    <p:animEffect transition="in" filter="strips(downRight)">
                                      <p:cBhvr>
                                        <p:cTn id="22" dur="500"/>
                                        <p:tgtEl>
                                          <p:spTgt spid="17715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77159"/>
                                        </p:tgtEl>
                                        <p:attrNameLst>
                                          <p:attrName>style.visibility</p:attrName>
                                        </p:attrNameLst>
                                      </p:cBhvr>
                                      <p:to>
                                        <p:strVal val="visible"/>
                                      </p:to>
                                    </p:set>
                                    <p:animEffect transition="in" filter="strips(downRight)">
                                      <p:cBhvr>
                                        <p:cTn id="27" dur="500"/>
                                        <p:tgtEl>
                                          <p:spTgt spid="17715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77160"/>
                                        </p:tgtEl>
                                        <p:attrNameLst>
                                          <p:attrName>style.visibility</p:attrName>
                                        </p:attrNameLst>
                                      </p:cBhvr>
                                      <p:to>
                                        <p:strVal val="visible"/>
                                      </p:to>
                                    </p:set>
                                    <p:animEffect transition="in" filter="strips(downRight)">
                                      <p:cBhvr>
                                        <p:cTn id="32" dur="500"/>
                                        <p:tgtEl>
                                          <p:spTgt spid="17716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77161"/>
                                        </p:tgtEl>
                                        <p:attrNameLst>
                                          <p:attrName>style.visibility</p:attrName>
                                        </p:attrNameLst>
                                      </p:cBhvr>
                                      <p:to>
                                        <p:strVal val="visible"/>
                                      </p:to>
                                    </p:set>
                                    <p:animEffect transition="in" filter="strips(downRight)">
                                      <p:cBhvr>
                                        <p:cTn id="37" dur="500"/>
                                        <p:tgtEl>
                                          <p:spTgt spid="17716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77162"/>
                                        </p:tgtEl>
                                        <p:attrNameLst>
                                          <p:attrName>style.visibility</p:attrName>
                                        </p:attrNameLst>
                                      </p:cBhvr>
                                      <p:to>
                                        <p:strVal val="visible"/>
                                      </p:to>
                                    </p:set>
                                    <p:animEffect transition="in" filter="strips(downRight)">
                                      <p:cBhvr>
                                        <p:cTn id="42" dur="500"/>
                                        <p:tgtEl>
                                          <p:spTgt spid="17716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77163"/>
                                        </p:tgtEl>
                                        <p:attrNameLst>
                                          <p:attrName>style.visibility</p:attrName>
                                        </p:attrNameLst>
                                      </p:cBhvr>
                                      <p:to>
                                        <p:strVal val="visible"/>
                                      </p:to>
                                    </p:set>
                                    <p:animEffect transition="in" filter="strips(downRight)">
                                      <p:cBhvr>
                                        <p:cTn id="47" dur="500"/>
                                        <p:tgtEl>
                                          <p:spTgt spid="17716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77164"/>
                                        </p:tgtEl>
                                        <p:attrNameLst>
                                          <p:attrName>style.visibility</p:attrName>
                                        </p:attrNameLst>
                                      </p:cBhvr>
                                      <p:to>
                                        <p:strVal val="visible"/>
                                      </p:to>
                                    </p:set>
                                    <p:animEffect transition="in" filter="strips(downRight)">
                                      <p:cBhvr>
                                        <p:cTn id="52" dur="500"/>
                                        <p:tgtEl>
                                          <p:spTgt spid="17716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77168"/>
                                        </p:tgtEl>
                                        <p:attrNameLst>
                                          <p:attrName>style.visibility</p:attrName>
                                        </p:attrNameLst>
                                      </p:cBhvr>
                                      <p:to>
                                        <p:strVal val="visible"/>
                                      </p:to>
                                    </p:set>
                                    <p:animEffect transition="in" filter="strips(downRight)">
                                      <p:cBhvr>
                                        <p:cTn id="57" dur="500"/>
                                        <p:tgtEl>
                                          <p:spTgt spid="177168"/>
                                        </p:tgtEl>
                                      </p:cBhvr>
                                    </p:animEffect>
                                  </p:childTnLst>
                                </p:cTn>
                              </p:par>
                              <p:par>
                                <p:cTn id="58" presetID="18" presetClass="entr" presetSubtype="6" fill="hold" grpId="0" nodeType="withEffect">
                                  <p:stCondLst>
                                    <p:cond delay="0"/>
                                  </p:stCondLst>
                                  <p:childTnLst>
                                    <p:set>
                                      <p:cBhvr>
                                        <p:cTn id="59" dur="1" fill="hold">
                                          <p:stCondLst>
                                            <p:cond delay="0"/>
                                          </p:stCondLst>
                                        </p:cTn>
                                        <p:tgtEl>
                                          <p:spTgt spid="177165"/>
                                        </p:tgtEl>
                                        <p:attrNameLst>
                                          <p:attrName>style.visibility</p:attrName>
                                        </p:attrNameLst>
                                      </p:cBhvr>
                                      <p:to>
                                        <p:strVal val="visible"/>
                                      </p:to>
                                    </p:set>
                                    <p:animEffect transition="in" filter="strips(downRight)">
                                      <p:cBhvr>
                                        <p:cTn id="60" dur="500"/>
                                        <p:tgtEl>
                                          <p:spTgt spid="177165"/>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177169"/>
                                        </p:tgtEl>
                                        <p:attrNameLst>
                                          <p:attrName>style.visibility</p:attrName>
                                        </p:attrNameLst>
                                      </p:cBhvr>
                                      <p:to>
                                        <p:strVal val="visible"/>
                                      </p:to>
                                    </p:set>
                                    <p:animEffect transition="in" filter="strips(downRight)">
                                      <p:cBhvr>
                                        <p:cTn id="65" dur="500"/>
                                        <p:tgtEl>
                                          <p:spTgt spid="177169"/>
                                        </p:tgtEl>
                                      </p:cBhvr>
                                    </p:animEffect>
                                  </p:childTnLst>
                                </p:cTn>
                              </p:par>
                              <p:par>
                                <p:cTn id="66" presetID="18" presetClass="entr" presetSubtype="6" fill="hold" grpId="0" nodeType="withEffect">
                                  <p:stCondLst>
                                    <p:cond delay="0"/>
                                  </p:stCondLst>
                                  <p:childTnLst>
                                    <p:set>
                                      <p:cBhvr>
                                        <p:cTn id="67" dur="1" fill="hold">
                                          <p:stCondLst>
                                            <p:cond delay="0"/>
                                          </p:stCondLst>
                                        </p:cTn>
                                        <p:tgtEl>
                                          <p:spTgt spid="177166"/>
                                        </p:tgtEl>
                                        <p:attrNameLst>
                                          <p:attrName>style.visibility</p:attrName>
                                        </p:attrNameLst>
                                      </p:cBhvr>
                                      <p:to>
                                        <p:strVal val="visible"/>
                                      </p:to>
                                    </p:set>
                                    <p:animEffect transition="in" filter="strips(downRight)">
                                      <p:cBhvr>
                                        <p:cTn id="68" dur="500"/>
                                        <p:tgtEl>
                                          <p:spTgt spid="177166"/>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77170"/>
                                        </p:tgtEl>
                                        <p:attrNameLst>
                                          <p:attrName>style.visibility</p:attrName>
                                        </p:attrNameLst>
                                      </p:cBhvr>
                                      <p:to>
                                        <p:strVal val="visible"/>
                                      </p:to>
                                    </p:set>
                                    <p:animEffect transition="in" filter="strips(downRight)">
                                      <p:cBhvr>
                                        <p:cTn id="73" dur="500"/>
                                        <p:tgtEl>
                                          <p:spTgt spid="177170"/>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177167"/>
                                        </p:tgtEl>
                                        <p:attrNameLst>
                                          <p:attrName>style.visibility</p:attrName>
                                        </p:attrNameLst>
                                      </p:cBhvr>
                                      <p:to>
                                        <p:strVal val="visible"/>
                                      </p:to>
                                    </p:set>
                                    <p:animEffect transition="in" filter="strips(downRight)">
                                      <p:cBhvr>
                                        <p:cTn id="76" dur="500"/>
                                        <p:tgtEl>
                                          <p:spTgt spid="177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nimBg="1"/>
      <p:bldP spid="177157" grpId="0" animBg="1"/>
      <p:bldP spid="177158" grpId="0" animBg="1"/>
      <p:bldP spid="177159" grpId="0" animBg="1"/>
      <p:bldP spid="177160" grpId="0" animBg="1"/>
      <p:bldP spid="177161" grpId="0" animBg="1"/>
      <p:bldP spid="177162" grpId="0" animBg="1"/>
      <p:bldP spid="177163" grpId="0" animBg="1"/>
      <p:bldP spid="177164" grpId="0" animBg="1"/>
      <p:bldP spid="177165" grpId="0" animBg="1"/>
      <p:bldP spid="177166" grpId="0" animBg="1"/>
      <p:bldP spid="177167" grpId="0" animBg="1"/>
      <p:bldP spid="177168" grpId="0" animBg="1"/>
      <p:bldP spid="177169" grpId="0" animBg="1"/>
      <p:bldP spid="17717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C84DED2-9D17-4AAD-9DA4-7833963CC3E4}"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1EF13E56-D10D-42E6-B472-5BF66740A876}" type="slidenum">
              <a:rPr lang="en-US" altLang="zh-CN"/>
              <a:pPr/>
              <a:t>69</a:t>
            </a:fld>
            <a:endParaRPr lang="en-US" altLang="zh-CN"/>
          </a:p>
        </p:txBody>
      </p:sp>
      <p:sp>
        <p:nvSpPr>
          <p:cNvPr id="172034"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72035"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2</a:t>
            </a:r>
            <a:r>
              <a:rPr lang="zh-CN" altLang="en-US" dirty="0">
                <a:solidFill>
                  <a:srgbClr val="0000FF"/>
                </a:solidFill>
              </a:rPr>
              <a:t>、坚持阶段</a:t>
            </a:r>
            <a:r>
              <a:rPr lang="zh-CN" altLang="en-US" dirty="0" smtClean="0">
                <a:solidFill>
                  <a:srgbClr val="0000FF"/>
                </a:solidFill>
              </a:rPr>
              <a:t>评审（严格约束）</a:t>
            </a:r>
            <a:endParaRPr lang="zh-CN" altLang="en-US" dirty="0">
              <a:solidFill>
                <a:srgbClr val="0000FF"/>
              </a:solidFill>
            </a:endParaRPr>
          </a:p>
          <a:p>
            <a:pPr lvl="2"/>
            <a:r>
              <a:rPr lang="zh-CN" altLang="en-US" dirty="0"/>
              <a:t>软件的</a:t>
            </a:r>
            <a:r>
              <a:rPr lang="zh-CN" altLang="en-US" dirty="0">
                <a:solidFill>
                  <a:srgbClr val="CC0000"/>
                </a:solidFill>
              </a:rPr>
              <a:t>质量保证</a:t>
            </a:r>
            <a:r>
              <a:rPr lang="zh-CN" altLang="en-US" dirty="0"/>
              <a:t>工作</a:t>
            </a:r>
            <a:r>
              <a:rPr lang="zh-CN" altLang="en-US" dirty="0">
                <a:solidFill>
                  <a:srgbClr val="CC0000"/>
                </a:solidFill>
              </a:rPr>
              <a:t>不能等到编码阶段</a:t>
            </a:r>
            <a:r>
              <a:rPr lang="zh-CN" altLang="en-US" dirty="0"/>
              <a:t>再进行：</a:t>
            </a:r>
          </a:p>
          <a:p>
            <a:pPr lvl="2"/>
            <a:r>
              <a:rPr lang="zh-CN" altLang="en-US" dirty="0"/>
              <a:t>第一，</a:t>
            </a:r>
            <a:r>
              <a:rPr lang="zh-CN" altLang="en-US" dirty="0">
                <a:solidFill>
                  <a:srgbClr val="CC0000"/>
                </a:solidFill>
              </a:rPr>
              <a:t>大部分错误是在编码之前造成</a:t>
            </a:r>
            <a:r>
              <a:rPr lang="zh-CN" altLang="en-US" dirty="0"/>
              <a:t>的，例如，根据</a:t>
            </a:r>
            <a:r>
              <a:rPr lang="en-US" altLang="zh-CN" dirty="0"/>
              <a:t>Boehm </a:t>
            </a:r>
            <a:r>
              <a:rPr lang="zh-CN" altLang="en-US" dirty="0"/>
              <a:t>等人的统计，</a:t>
            </a:r>
            <a:r>
              <a:rPr lang="zh-CN" altLang="en-US" dirty="0">
                <a:solidFill>
                  <a:srgbClr val="0000FF"/>
                </a:solidFill>
              </a:rPr>
              <a:t>设计错误</a:t>
            </a:r>
            <a:r>
              <a:rPr lang="zh-CN" altLang="en-US" dirty="0"/>
              <a:t>占软件错误的</a:t>
            </a:r>
            <a:r>
              <a:rPr lang="en-US" altLang="zh-CN" dirty="0">
                <a:solidFill>
                  <a:srgbClr val="0000FF"/>
                </a:solidFill>
              </a:rPr>
              <a:t>63%</a:t>
            </a:r>
            <a:r>
              <a:rPr lang="zh-CN" altLang="en-US" dirty="0"/>
              <a:t>，</a:t>
            </a:r>
            <a:r>
              <a:rPr lang="zh-CN" altLang="en-US" dirty="0">
                <a:solidFill>
                  <a:srgbClr val="0000FF"/>
                </a:solidFill>
              </a:rPr>
              <a:t>编码</a:t>
            </a:r>
            <a:r>
              <a:rPr lang="zh-CN" altLang="en-US" dirty="0"/>
              <a:t>仅占</a:t>
            </a:r>
            <a:r>
              <a:rPr lang="en-US" altLang="zh-CN" dirty="0">
                <a:solidFill>
                  <a:srgbClr val="0000FF"/>
                </a:solidFill>
              </a:rPr>
              <a:t>37%</a:t>
            </a:r>
            <a:r>
              <a:rPr lang="zh-CN" altLang="en-US" dirty="0"/>
              <a:t>；</a:t>
            </a:r>
          </a:p>
          <a:p>
            <a:pPr lvl="2"/>
            <a:r>
              <a:rPr lang="zh-CN" altLang="en-US" dirty="0"/>
              <a:t>第二，</a:t>
            </a:r>
            <a:r>
              <a:rPr lang="zh-CN" altLang="en-US" dirty="0">
                <a:solidFill>
                  <a:srgbClr val="0000FF"/>
                </a:solidFill>
              </a:rPr>
              <a:t>错误发现与改正得越晚，所需付出的代价也越高。</a:t>
            </a:r>
          </a:p>
          <a:p>
            <a:pPr lvl="2"/>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035">
                                            <p:txEl>
                                              <p:pRg st="2" end="2"/>
                                            </p:txEl>
                                          </p:spTgt>
                                        </p:tgtEl>
                                        <p:attrNameLst>
                                          <p:attrName>style.visibility</p:attrName>
                                        </p:attrNameLst>
                                      </p:cBhvr>
                                      <p:to>
                                        <p:strVal val="visible"/>
                                      </p:to>
                                    </p:set>
                                    <p:anim calcmode="lin" valueType="num">
                                      <p:cBhvr additive="base">
                                        <p:cTn id="7" dur="500" fill="hold"/>
                                        <p:tgtEl>
                                          <p:spTgt spid="17203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035">
                                            <p:txEl>
                                              <p:pRg st="3" end="3"/>
                                            </p:txEl>
                                          </p:spTgt>
                                        </p:tgtEl>
                                        <p:attrNameLst>
                                          <p:attrName>style.visibility</p:attrName>
                                        </p:attrNameLst>
                                      </p:cBhvr>
                                      <p:to>
                                        <p:strVal val="visible"/>
                                      </p:to>
                                    </p:set>
                                    <p:anim calcmode="lin" valueType="num">
                                      <p:cBhvr additive="base">
                                        <p:cTn id="13" dur="500" fill="hold"/>
                                        <p:tgtEl>
                                          <p:spTgt spid="17203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035">
                                            <p:txEl>
                                              <p:pRg st="4" end="4"/>
                                            </p:txEl>
                                          </p:spTgt>
                                        </p:tgtEl>
                                        <p:attrNameLst>
                                          <p:attrName>style.visibility</p:attrName>
                                        </p:attrNameLst>
                                      </p:cBhvr>
                                      <p:to>
                                        <p:strVal val="visible"/>
                                      </p:to>
                                    </p:set>
                                    <p:anim calcmode="lin" valueType="num">
                                      <p:cBhvr additive="base">
                                        <p:cTn id="19" dur="500" fill="hold"/>
                                        <p:tgtEl>
                                          <p:spTgt spid="17203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half" idx="10"/>
          </p:nvPr>
        </p:nvSpPr>
        <p:spPr/>
        <p:txBody>
          <a:bodyPr/>
          <a:lstStyle/>
          <a:p>
            <a:fld id="{3FA03E40-668F-4AB8-B79C-D4570A1B1354}" type="datetime1">
              <a:rPr lang="zh-CN" altLang="en-US"/>
              <a:pPr/>
              <a:t>2019/11/7</a:t>
            </a:fld>
            <a:endParaRPr lang="en-US" altLang="zh-CN"/>
          </a:p>
        </p:txBody>
      </p:sp>
      <p:sp>
        <p:nvSpPr>
          <p:cNvPr id="9" name="灯片编号占位符 4"/>
          <p:cNvSpPr>
            <a:spLocks noGrp="1"/>
          </p:cNvSpPr>
          <p:nvPr>
            <p:ph type="sldNum" sz="quarter" idx="11"/>
          </p:nvPr>
        </p:nvSpPr>
        <p:spPr/>
        <p:txBody>
          <a:bodyPr/>
          <a:lstStyle/>
          <a:p>
            <a:fld id="{7F05D268-4759-4B9E-8C6A-2077E97C63F1}" type="slidenum">
              <a:rPr lang="en-US" altLang="zh-CN"/>
              <a:pPr/>
              <a:t>7</a:t>
            </a:fld>
            <a:endParaRPr lang="en-US" altLang="zh-CN"/>
          </a:p>
        </p:txBody>
      </p:sp>
      <p:sp>
        <p:nvSpPr>
          <p:cNvPr id="13314" name="Rectangle 2"/>
          <p:cNvSpPr>
            <a:spLocks noGrp="1" noChangeArrowheads="1"/>
          </p:cNvSpPr>
          <p:nvPr>
            <p:ph type="title"/>
          </p:nvPr>
        </p:nvSpPr>
        <p:spPr/>
        <p:txBody>
          <a:bodyPr/>
          <a:lstStyle/>
          <a:p>
            <a:r>
              <a:rPr lang="zh-CN" altLang="en-US"/>
              <a:t>我国的信息产业</a:t>
            </a:r>
          </a:p>
        </p:txBody>
      </p:sp>
      <p:sp>
        <p:nvSpPr>
          <p:cNvPr id="13321" name="Rectangle 9"/>
          <p:cNvSpPr>
            <a:spLocks noChangeArrowheads="1"/>
          </p:cNvSpPr>
          <p:nvPr/>
        </p:nvSpPr>
        <p:spPr bwMode="auto">
          <a:xfrm>
            <a:off x="0" y="2168525"/>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13336" name="Group 24"/>
          <p:cNvGrpSpPr>
            <a:grpSpLocks/>
          </p:cNvGrpSpPr>
          <p:nvPr/>
        </p:nvGrpSpPr>
        <p:grpSpPr bwMode="auto">
          <a:xfrm>
            <a:off x="50800" y="1143000"/>
            <a:ext cx="9042400" cy="5359400"/>
            <a:chOff x="32" y="720"/>
            <a:chExt cx="5696" cy="3376"/>
          </a:xfrm>
        </p:grpSpPr>
        <p:graphicFrame>
          <p:nvGraphicFramePr>
            <p:cNvPr id="10" name="Object 20"/>
            <p:cNvGraphicFramePr>
              <a:graphicFrameLocks noChangeAspect="1"/>
            </p:cNvGraphicFramePr>
            <p:nvPr/>
          </p:nvGraphicFramePr>
          <p:xfrm>
            <a:off x="32" y="848"/>
            <a:ext cx="5696" cy="3248"/>
          </p:xfrm>
          <a:graphic>
            <a:graphicData uri="http://schemas.openxmlformats.org/drawingml/2006/chart">
              <c:chart xmlns:c="http://schemas.openxmlformats.org/drawingml/2006/chart" xmlns:r="http://schemas.openxmlformats.org/officeDocument/2006/relationships" r:id="rId3"/>
            </a:graphicData>
          </a:graphic>
        </p:graphicFrame>
        <p:sp>
          <p:nvSpPr>
            <p:cNvPr id="13323" name="Rectangle 11"/>
            <p:cNvSpPr>
              <a:spLocks noChangeArrowheads="1"/>
            </p:cNvSpPr>
            <p:nvPr/>
          </p:nvSpPr>
          <p:spPr bwMode="auto">
            <a:xfrm>
              <a:off x="1632" y="720"/>
              <a:ext cx="2736" cy="48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sz="2400">
                  <a:solidFill>
                    <a:srgbClr val="CC0000"/>
                  </a:solidFill>
                  <a:cs typeface="宋体" pitchFamily="2" charset="-122"/>
                </a:rPr>
                <a:t>软件完成销售</a:t>
              </a:r>
            </a:p>
          </p:txBody>
        </p:sp>
        <p:sp>
          <p:nvSpPr>
            <p:cNvPr id="13335" name="Text Box 23"/>
            <p:cNvSpPr txBox="1">
              <a:spLocks noChangeArrowheads="1"/>
            </p:cNvSpPr>
            <p:nvPr/>
          </p:nvSpPr>
          <p:spPr bwMode="auto">
            <a:xfrm>
              <a:off x="288" y="2256"/>
              <a:ext cx="692" cy="231"/>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1800" b="0">
                  <a:ea typeface="宋体" pitchFamily="2" charset="-122"/>
                </a:rPr>
                <a:t>（亿元）</a:t>
              </a: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3"/>
          <p:cNvSpPr>
            <a:spLocks noGrp="1"/>
          </p:cNvSpPr>
          <p:nvPr>
            <p:ph type="dt" sz="half" idx="10"/>
          </p:nvPr>
        </p:nvSpPr>
        <p:spPr/>
        <p:txBody>
          <a:bodyPr/>
          <a:lstStyle/>
          <a:p>
            <a:fld id="{71377560-5E23-4FF5-B941-E2D13CF713E0}" type="datetime1">
              <a:rPr lang="zh-CN" altLang="en-US"/>
              <a:pPr/>
              <a:t>2019/11/7</a:t>
            </a:fld>
            <a:endParaRPr lang="en-US" altLang="zh-CN"/>
          </a:p>
        </p:txBody>
      </p:sp>
      <p:sp>
        <p:nvSpPr>
          <p:cNvPr id="28" name="灯片编号占位符 4"/>
          <p:cNvSpPr>
            <a:spLocks noGrp="1"/>
          </p:cNvSpPr>
          <p:nvPr>
            <p:ph type="sldNum" sz="quarter" idx="11"/>
          </p:nvPr>
        </p:nvSpPr>
        <p:spPr/>
        <p:txBody>
          <a:bodyPr/>
          <a:lstStyle/>
          <a:p>
            <a:fld id="{2A9812C7-E603-41BA-8D03-62E4D97D081E}" type="slidenum">
              <a:rPr lang="en-US" altLang="zh-CN"/>
              <a:pPr/>
              <a:t>70</a:t>
            </a:fld>
            <a:endParaRPr lang="en-US" altLang="zh-CN"/>
          </a:p>
        </p:txBody>
      </p:sp>
      <p:sp>
        <p:nvSpPr>
          <p:cNvPr id="210946"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210947" name="Rectangle 3"/>
          <p:cNvSpPr>
            <a:spLocks noChangeArrowheads="1"/>
          </p:cNvSpPr>
          <p:nvPr/>
        </p:nvSpPr>
        <p:spPr bwMode="auto">
          <a:xfrm>
            <a:off x="2514600" y="1143000"/>
            <a:ext cx="4054475" cy="715963"/>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软件错误的积累与放大</a:t>
            </a:r>
          </a:p>
        </p:txBody>
      </p:sp>
      <p:sp>
        <p:nvSpPr>
          <p:cNvPr id="210948" name="Rectangle 4"/>
          <p:cNvSpPr>
            <a:spLocks noChangeArrowheads="1"/>
          </p:cNvSpPr>
          <p:nvPr/>
        </p:nvSpPr>
        <p:spPr bwMode="auto">
          <a:xfrm>
            <a:off x="2438400" y="2057400"/>
            <a:ext cx="1676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t>正确</a:t>
            </a:r>
          </a:p>
          <a:p>
            <a:pPr algn="ctr">
              <a:spcBef>
                <a:spcPct val="0"/>
              </a:spcBef>
              <a:buClrTx/>
              <a:buSzTx/>
              <a:buFontTx/>
              <a:buNone/>
            </a:pPr>
            <a:r>
              <a:rPr lang="zh-CN" altLang="en-US" sz="2200"/>
              <a:t>需求</a:t>
            </a:r>
          </a:p>
        </p:txBody>
      </p:sp>
      <p:sp>
        <p:nvSpPr>
          <p:cNvPr id="210949" name="AutoShape 5"/>
          <p:cNvSpPr>
            <a:spLocks noChangeArrowheads="1"/>
          </p:cNvSpPr>
          <p:nvPr/>
        </p:nvSpPr>
        <p:spPr bwMode="auto">
          <a:xfrm>
            <a:off x="533400" y="2057400"/>
            <a:ext cx="1905000" cy="7620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10950" name="AutoShape 6"/>
          <p:cNvSpPr>
            <a:spLocks noChangeArrowheads="1"/>
          </p:cNvSpPr>
          <p:nvPr/>
        </p:nvSpPr>
        <p:spPr bwMode="auto">
          <a:xfrm>
            <a:off x="533400" y="3200400"/>
            <a:ext cx="1905000" cy="7620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设计</a:t>
            </a:r>
          </a:p>
        </p:txBody>
      </p:sp>
      <p:sp>
        <p:nvSpPr>
          <p:cNvPr id="210951" name="AutoShape 7"/>
          <p:cNvSpPr>
            <a:spLocks noChangeArrowheads="1"/>
          </p:cNvSpPr>
          <p:nvPr/>
        </p:nvSpPr>
        <p:spPr bwMode="auto">
          <a:xfrm>
            <a:off x="533400" y="4419600"/>
            <a:ext cx="1905000" cy="7620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10952" name="AutoShape 8"/>
          <p:cNvSpPr>
            <a:spLocks noChangeArrowheads="1"/>
          </p:cNvSpPr>
          <p:nvPr/>
        </p:nvSpPr>
        <p:spPr bwMode="auto">
          <a:xfrm>
            <a:off x="609600" y="5715000"/>
            <a:ext cx="1905000" cy="7620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10953" name="Rectangle 9"/>
          <p:cNvSpPr>
            <a:spLocks noChangeArrowheads="1"/>
          </p:cNvSpPr>
          <p:nvPr/>
        </p:nvSpPr>
        <p:spPr bwMode="auto">
          <a:xfrm>
            <a:off x="4114800" y="2057400"/>
            <a:ext cx="914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CC0000"/>
                </a:solidFill>
              </a:rPr>
              <a:t>错误</a:t>
            </a:r>
          </a:p>
          <a:p>
            <a:pPr algn="ctr">
              <a:spcBef>
                <a:spcPct val="0"/>
              </a:spcBef>
              <a:buClrTx/>
              <a:buSzTx/>
              <a:buFontTx/>
              <a:buNone/>
            </a:pPr>
            <a:r>
              <a:rPr lang="zh-CN" altLang="en-US" sz="2200">
                <a:solidFill>
                  <a:srgbClr val="CC0000"/>
                </a:solidFill>
              </a:rPr>
              <a:t>需求</a:t>
            </a:r>
          </a:p>
        </p:txBody>
      </p:sp>
      <p:sp>
        <p:nvSpPr>
          <p:cNvPr id="210954" name="Rectangle 10"/>
          <p:cNvSpPr>
            <a:spLocks noChangeArrowheads="1"/>
          </p:cNvSpPr>
          <p:nvPr/>
        </p:nvSpPr>
        <p:spPr bwMode="auto">
          <a:xfrm>
            <a:off x="2438400" y="3200400"/>
            <a:ext cx="1676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t>正确</a:t>
            </a:r>
          </a:p>
          <a:p>
            <a:pPr algn="ctr">
              <a:spcBef>
                <a:spcPct val="0"/>
              </a:spcBef>
              <a:buClrTx/>
              <a:buSzTx/>
              <a:buFontTx/>
              <a:buNone/>
            </a:pPr>
            <a:r>
              <a:rPr lang="zh-CN" altLang="en-US" sz="2200"/>
              <a:t>设计</a:t>
            </a:r>
          </a:p>
        </p:txBody>
      </p:sp>
      <p:sp>
        <p:nvSpPr>
          <p:cNvPr id="210955" name="Rectangle 11"/>
          <p:cNvSpPr>
            <a:spLocks noChangeArrowheads="1"/>
          </p:cNvSpPr>
          <p:nvPr/>
        </p:nvSpPr>
        <p:spPr bwMode="auto">
          <a:xfrm>
            <a:off x="4114800" y="3200400"/>
            <a:ext cx="914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CC0000"/>
                </a:solidFill>
              </a:rPr>
              <a:t>错误</a:t>
            </a:r>
          </a:p>
          <a:p>
            <a:pPr algn="ctr">
              <a:spcBef>
                <a:spcPct val="0"/>
              </a:spcBef>
              <a:buClrTx/>
              <a:buSzTx/>
              <a:buFontTx/>
              <a:buNone/>
            </a:pPr>
            <a:r>
              <a:rPr lang="zh-CN" altLang="en-US" sz="2200">
                <a:solidFill>
                  <a:srgbClr val="CC0000"/>
                </a:solidFill>
              </a:rPr>
              <a:t>设计</a:t>
            </a:r>
          </a:p>
        </p:txBody>
      </p:sp>
      <p:sp>
        <p:nvSpPr>
          <p:cNvPr id="210956" name="Rectangle 12"/>
          <p:cNvSpPr>
            <a:spLocks noChangeArrowheads="1"/>
          </p:cNvSpPr>
          <p:nvPr/>
        </p:nvSpPr>
        <p:spPr bwMode="auto">
          <a:xfrm>
            <a:off x="5029200" y="3200400"/>
            <a:ext cx="1598613" cy="771525"/>
          </a:xfrm>
          <a:prstGeom prst="rect">
            <a:avLst/>
          </a:prstGeom>
          <a:solidFill>
            <a:srgbClr val="FFFFCC"/>
          </a:solidFill>
          <a:ln w="9525">
            <a:solidFill>
              <a:schemeClr val="tx1"/>
            </a:solidFill>
            <a:miter lim="800000"/>
            <a:headEnd/>
            <a:tailEnd/>
          </a:ln>
          <a:effectLst/>
        </p:spPr>
        <p:txBody>
          <a:bodyPr wrap="none">
            <a:spAutoFit/>
          </a:bodyPr>
          <a:lstStyle/>
          <a:p>
            <a:pPr algn="ctr">
              <a:spcBef>
                <a:spcPct val="0"/>
              </a:spcBef>
              <a:buClrTx/>
              <a:buSzTx/>
              <a:buFontTx/>
              <a:buNone/>
            </a:pPr>
            <a:r>
              <a:rPr lang="zh-CN" altLang="en-US" sz="2200">
                <a:solidFill>
                  <a:srgbClr val="CC0000"/>
                </a:solidFill>
              </a:rPr>
              <a:t>对错误需求</a:t>
            </a:r>
          </a:p>
          <a:p>
            <a:pPr algn="ctr">
              <a:spcBef>
                <a:spcPct val="0"/>
              </a:spcBef>
              <a:buClrTx/>
              <a:buSzTx/>
              <a:buFontTx/>
              <a:buNone/>
            </a:pPr>
            <a:r>
              <a:rPr lang="zh-CN" altLang="en-US" sz="2200">
                <a:solidFill>
                  <a:srgbClr val="CC0000"/>
                </a:solidFill>
              </a:rPr>
              <a:t>的设计</a:t>
            </a:r>
          </a:p>
        </p:txBody>
      </p:sp>
      <p:sp>
        <p:nvSpPr>
          <p:cNvPr id="210957" name="Rectangle 13"/>
          <p:cNvSpPr>
            <a:spLocks noChangeArrowheads="1"/>
          </p:cNvSpPr>
          <p:nvPr/>
        </p:nvSpPr>
        <p:spPr bwMode="auto">
          <a:xfrm>
            <a:off x="2438400" y="4419600"/>
            <a:ext cx="1676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t>正确</a:t>
            </a:r>
          </a:p>
          <a:p>
            <a:pPr algn="ctr">
              <a:spcBef>
                <a:spcPct val="0"/>
              </a:spcBef>
              <a:buClrTx/>
              <a:buSzTx/>
              <a:buFontTx/>
              <a:buNone/>
            </a:pPr>
            <a:r>
              <a:rPr lang="zh-CN" altLang="en-US" sz="2200"/>
              <a:t>编码</a:t>
            </a:r>
          </a:p>
        </p:txBody>
      </p:sp>
      <p:sp>
        <p:nvSpPr>
          <p:cNvPr id="210958" name="Rectangle 14"/>
          <p:cNvSpPr>
            <a:spLocks noChangeArrowheads="1"/>
          </p:cNvSpPr>
          <p:nvPr/>
        </p:nvSpPr>
        <p:spPr bwMode="auto">
          <a:xfrm>
            <a:off x="4114800" y="4419600"/>
            <a:ext cx="914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CC0000"/>
                </a:solidFill>
              </a:rPr>
              <a:t>错误</a:t>
            </a:r>
          </a:p>
          <a:p>
            <a:pPr algn="ctr">
              <a:spcBef>
                <a:spcPct val="0"/>
              </a:spcBef>
              <a:buClrTx/>
              <a:buSzTx/>
              <a:buFontTx/>
              <a:buNone/>
            </a:pPr>
            <a:r>
              <a:rPr lang="zh-CN" altLang="en-US" sz="2200">
                <a:solidFill>
                  <a:srgbClr val="CC0000"/>
                </a:solidFill>
              </a:rPr>
              <a:t>编码</a:t>
            </a:r>
          </a:p>
        </p:txBody>
      </p:sp>
      <p:sp>
        <p:nvSpPr>
          <p:cNvPr id="210959" name="Rectangle 15"/>
          <p:cNvSpPr>
            <a:spLocks noChangeArrowheads="1"/>
          </p:cNvSpPr>
          <p:nvPr/>
        </p:nvSpPr>
        <p:spPr bwMode="auto">
          <a:xfrm>
            <a:off x="5030788" y="4419600"/>
            <a:ext cx="1598612" cy="771525"/>
          </a:xfrm>
          <a:prstGeom prst="rect">
            <a:avLst/>
          </a:prstGeom>
          <a:solidFill>
            <a:srgbClr val="FFFFCC"/>
          </a:solidFill>
          <a:ln w="9525">
            <a:solidFill>
              <a:schemeClr val="tx1"/>
            </a:solidFill>
            <a:miter lim="800000"/>
            <a:headEnd/>
            <a:tailEnd/>
          </a:ln>
          <a:effectLst/>
        </p:spPr>
        <p:txBody>
          <a:bodyPr wrap="none">
            <a:spAutoFit/>
          </a:bodyPr>
          <a:lstStyle/>
          <a:p>
            <a:pPr algn="ctr">
              <a:spcBef>
                <a:spcPct val="0"/>
              </a:spcBef>
              <a:buClrTx/>
              <a:buSzTx/>
              <a:buFontTx/>
              <a:buNone/>
            </a:pPr>
            <a:r>
              <a:rPr lang="zh-CN" altLang="en-US" sz="2200">
                <a:solidFill>
                  <a:srgbClr val="CC0000"/>
                </a:solidFill>
              </a:rPr>
              <a:t>对错误设计</a:t>
            </a:r>
          </a:p>
          <a:p>
            <a:pPr algn="ctr">
              <a:spcBef>
                <a:spcPct val="0"/>
              </a:spcBef>
              <a:buClrTx/>
              <a:buSzTx/>
              <a:buFontTx/>
              <a:buNone/>
            </a:pPr>
            <a:r>
              <a:rPr lang="zh-CN" altLang="en-US" sz="2200">
                <a:solidFill>
                  <a:srgbClr val="CC0000"/>
                </a:solidFill>
              </a:rPr>
              <a:t>的编码</a:t>
            </a:r>
          </a:p>
        </p:txBody>
      </p:sp>
      <p:sp>
        <p:nvSpPr>
          <p:cNvPr id="210960" name="Rectangle 16"/>
          <p:cNvSpPr>
            <a:spLocks noChangeArrowheads="1"/>
          </p:cNvSpPr>
          <p:nvPr/>
        </p:nvSpPr>
        <p:spPr bwMode="auto">
          <a:xfrm>
            <a:off x="6629400" y="4419600"/>
            <a:ext cx="22098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CC0000"/>
                </a:solidFill>
              </a:rPr>
              <a:t>对错误需求</a:t>
            </a:r>
          </a:p>
          <a:p>
            <a:pPr algn="ctr">
              <a:spcBef>
                <a:spcPct val="0"/>
              </a:spcBef>
              <a:buClrTx/>
              <a:buSzTx/>
              <a:buFontTx/>
              <a:buNone/>
            </a:pPr>
            <a:r>
              <a:rPr lang="zh-CN" altLang="en-US" sz="2200">
                <a:solidFill>
                  <a:srgbClr val="CC0000"/>
                </a:solidFill>
              </a:rPr>
              <a:t>的编码</a:t>
            </a:r>
          </a:p>
        </p:txBody>
      </p:sp>
      <p:sp>
        <p:nvSpPr>
          <p:cNvPr id="210961" name="Rectangle 17"/>
          <p:cNvSpPr>
            <a:spLocks noChangeArrowheads="1"/>
          </p:cNvSpPr>
          <p:nvPr/>
        </p:nvSpPr>
        <p:spPr bwMode="auto">
          <a:xfrm>
            <a:off x="4114800" y="5715000"/>
            <a:ext cx="19812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0000FF"/>
                </a:solidFill>
              </a:rPr>
              <a:t>简单、</a:t>
            </a:r>
            <a:r>
              <a:rPr lang="zh-CN" altLang="en-US" sz="2200">
                <a:solidFill>
                  <a:srgbClr val="CC0000"/>
                </a:solidFill>
              </a:rPr>
              <a:t>复杂</a:t>
            </a:r>
          </a:p>
          <a:p>
            <a:pPr algn="ctr">
              <a:spcBef>
                <a:spcPct val="0"/>
              </a:spcBef>
              <a:buClrTx/>
              <a:buSzTx/>
              <a:buFontTx/>
              <a:buNone/>
            </a:pPr>
            <a:r>
              <a:rPr lang="zh-CN" altLang="en-US" sz="2200"/>
              <a:t>可修改错误</a:t>
            </a:r>
          </a:p>
        </p:txBody>
      </p:sp>
      <p:sp>
        <p:nvSpPr>
          <p:cNvPr id="210962" name="Rectangle 18"/>
          <p:cNvSpPr>
            <a:spLocks noChangeArrowheads="1"/>
          </p:cNvSpPr>
          <p:nvPr/>
        </p:nvSpPr>
        <p:spPr bwMode="auto">
          <a:xfrm>
            <a:off x="6096000" y="5715000"/>
            <a:ext cx="16764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t>不可修改</a:t>
            </a:r>
          </a:p>
          <a:p>
            <a:pPr algn="ctr">
              <a:spcBef>
                <a:spcPct val="0"/>
              </a:spcBef>
              <a:buClrTx/>
              <a:buSzTx/>
              <a:buFontTx/>
              <a:buNone/>
            </a:pPr>
            <a:r>
              <a:rPr lang="zh-CN" altLang="en-US" sz="2200"/>
              <a:t>错误</a:t>
            </a:r>
          </a:p>
        </p:txBody>
      </p:sp>
      <p:sp>
        <p:nvSpPr>
          <p:cNvPr id="210963" name="Rectangle 19"/>
          <p:cNvSpPr>
            <a:spLocks noChangeArrowheads="1"/>
          </p:cNvSpPr>
          <p:nvPr/>
        </p:nvSpPr>
        <p:spPr bwMode="auto">
          <a:xfrm>
            <a:off x="7772400" y="5715000"/>
            <a:ext cx="1066800" cy="771525"/>
          </a:xfrm>
          <a:prstGeom prst="rect">
            <a:avLst/>
          </a:prstGeom>
          <a:solidFill>
            <a:srgbClr val="FFFFCC"/>
          </a:solidFill>
          <a:ln w="9525">
            <a:solidFill>
              <a:schemeClr val="tx1"/>
            </a:solidFill>
            <a:miter lim="800000"/>
            <a:headEnd/>
            <a:tailEnd/>
          </a:ln>
          <a:effectLst/>
        </p:spPr>
        <p:txBody>
          <a:bodyPr>
            <a:spAutoFit/>
          </a:bodyPr>
          <a:lstStyle/>
          <a:p>
            <a:pPr algn="ctr">
              <a:spcBef>
                <a:spcPct val="0"/>
              </a:spcBef>
              <a:buClrTx/>
              <a:buSzTx/>
              <a:buFontTx/>
              <a:buNone/>
            </a:pPr>
            <a:r>
              <a:rPr lang="zh-CN" altLang="en-US" sz="2200">
                <a:solidFill>
                  <a:srgbClr val="CC0000"/>
                </a:solidFill>
              </a:rPr>
              <a:t>隐藏</a:t>
            </a:r>
          </a:p>
          <a:p>
            <a:pPr algn="ctr">
              <a:spcBef>
                <a:spcPct val="0"/>
              </a:spcBef>
              <a:buClrTx/>
              <a:buSzTx/>
              <a:buFontTx/>
              <a:buNone/>
            </a:pPr>
            <a:r>
              <a:rPr lang="zh-CN" altLang="en-US" sz="2200">
                <a:solidFill>
                  <a:srgbClr val="CC0000"/>
                </a:solidFill>
              </a:rPr>
              <a:t>错误</a:t>
            </a:r>
          </a:p>
        </p:txBody>
      </p:sp>
      <p:sp>
        <p:nvSpPr>
          <p:cNvPr id="210964" name="Line 20"/>
          <p:cNvSpPr>
            <a:spLocks noChangeShapeType="1"/>
          </p:cNvSpPr>
          <p:nvPr/>
        </p:nvSpPr>
        <p:spPr bwMode="auto">
          <a:xfrm>
            <a:off x="4114800" y="2819400"/>
            <a:ext cx="914400" cy="381000"/>
          </a:xfrm>
          <a:prstGeom prst="line">
            <a:avLst/>
          </a:prstGeom>
          <a:noFill/>
          <a:ln w="76200">
            <a:solidFill>
              <a:srgbClr val="0000FF"/>
            </a:solidFill>
            <a:round/>
            <a:headEnd/>
            <a:tailEnd type="triangle" w="med" len="med"/>
          </a:ln>
          <a:effectLst/>
        </p:spPr>
        <p:txBody>
          <a:bodyPr/>
          <a:lstStyle/>
          <a:p>
            <a:endParaRPr lang="zh-CN" altLang="en-US"/>
          </a:p>
        </p:txBody>
      </p:sp>
      <p:sp>
        <p:nvSpPr>
          <p:cNvPr id="210965" name="Line 21"/>
          <p:cNvSpPr>
            <a:spLocks noChangeShapeType="1"/>
          </p:cNvSpPr>
          <p:nvPr/>
        </p:nvSpPr>
        <p:spPr bwMode="auto">
          <a:xfrm>
            <a:off x="5029200" y="2819400"/>
            <a:ext cx="1600200" cy="381000"/>
          </a:xfrm>
          <a:prstGeom prst="line">
            <a:avLst/>
          </a:prstGeom>
          <a:noFill/>
          <a:ln w="76200">
            <a:solidFill>
              <a:srgbClr val="0000FF"/>
            </a:solidFill>
            <a:round/>
            <a:headEnd/>
            <a:tailEnd type="triangle" w="med" len="med"/>
          </a:ln>
          <a:effectLst/>
        </p:spPr>
        <p:txBody>
          <a:bodyPr/>
          <a:lstStyle/>
          <a:p>
            <a:endParaRPr lang="zh-CN" altLang="en-US"/>
          </a:p>
        </p:txBody>
      </p:sp>
      <p:sp>
        <p:nvSpPr>
          <p:cNvPr id="210966" name="Line 22"/>
          <p:cNvSpPr>
            <a:spLocks noChangeShapeType="1"/>
          </p:cNvSpPr>
          <p:nvPr/>
        </p:nvSpPr>
        <p:spPr bwMode="auto">
          <a:xfrm>
            <a:off x="4114800" y="3962400"/>
            <a:ext cx="914400" cy="457200"/>
          </a:xfrm>
          <a:prstGeom prst="line">
            <a:avLst/>
          </a:prstGeom>
          <a:noFill/>
          <a:ln w="76200">
            <a:solidFill>
              <a:srgbClr val="0000FF"/>
            </a:solidFill>
            <a:round/>
            <a:headEnd/>
            <a:tailEnd type="triangle" w="med" len="med"/>
          </a:ln>
          <a:effectLst/>
        </p:spPr>
        <p:txBody>
          <a:bodyPr/>
          <a:lstStyle/>
          <a:p>
            <a:endParaRPr lang="zh-CN" altLang="en-US"/>
          </a:p>
        </p:txBody>
      </p:sp>
      <p:sp>
        <p:nvSpPr>
          <p:cNvPr id="210967" name="Line 23"/>
          <p:cNvSpPr>
            <a:spLocks noChangeShapeType="1"/>
          </p:cNvSpPr>
          <p:nvPr/>
        </p:nvSpPr>
        <p:spPr bwMode="auto">
          <a:xfrm>
            <a:off x="5029200" y="3962400"/>
            <a:ext cx="1600200" cy="457200"/>
          </a:xfrm>
          <a:prstGeom prst="line">
            <a:avLst/>
          </a:prstGeom>
          <a:noFill/>
          <a:ln w="76200">
            <a:solidFill>
              <a:srgbClr val="0000FF"/>
            </a:solidFill>
            <a:round/>
            <a:headEnd/>
            <a:tailEnd type="triangle" w="med" len="med"/>
          </a:ln>
          <a:effectLst/>
        </p:spPr>
        <p:txBody>
          <a:bodyPr/>
          <a:lstStyle/>
          <a:p>
            <a:endParaRPr lang="zh-CN" altLang="en-US"/>
          </a:p>
        </p:txBody>
      </p:sp>
      <p:sp>
        <p:nvSpPr>
          <p:cNvPr id="210968" name="Line 24"/>
          <p:cNvSpPr>
            <a:spLocks noChangeShapeType="1"/>
          </p:cNvSpPr>
          <p:nvPr/>
        </p:nvSpPr>
        <p:spPr bwMode="auto">
          <a:xfrm>
            <a:off x="6629400" y="3962400"/>
            <a:ext cx="2209800" cy="457200"/>
          </a:xfrm>
          <a:prstGeom prst="line">
            <a:avLst/>
          </a:prstGeom>
          <a:noFill/>
          <a:ln w="76200">
            <a:solidFill>
              <a:srgbClr val="0000FF"/>
            </a:solidFill>
            <a:round/>
            <a:headEnd/>
            <a:tailEnd type="triangle" w="med" len="med"/>
          </a:ln>
          <a:effectLst/>
        </p:spPr>
        <p:txBody>
          <a:bodyPr/>
          <a:lstStyle/>
          <a:p>
            <a:endParaRPr lang="zh-CN" altLang="en-US"/>
          </a:p>
        </p:txBody>
      </p:sp>
      <p:sp>
        <p:nvSpPr>
          <p:cNvPr id="210969" name="Line 25"/>
          <p:cNvSpPr>
            <a:spLocks noChangeShapeType="1"/>
          </p:cNvSpPr>
          <p:nvPr/>
        </p:nvSpPr>
        <p:spPr bwMode="auto">
          <a:xfrm>
            <a:off x="4114800" y="5181600"/>
            <a:ext cx="0" cy="533400"/>
          </a:xfrm>
          <a:prstGeom prst="line">
            <a:avLst/>
          </a:prstGeom>
          <a:noFill/>
          <a:ln w="76200">
            <a:solidFill>
              <a:srgbClr val="0000FF"/>
            </a:solidFill>
            <a:round/>
            <a:headEnd/>
            <a:tailEnd type="triangle" w="med" len="med"/>
          </a:ln>
          <a:effectLst/>
        </p:spPr>
        <p:txBody>
          <a:bodyPr/>
          <a:lstStyle/>
          <a:p>
            <a:endParaRPr lang="zh-CN" altLang="en-US"/>
          </a:p>
        </p:txBody>
      </p:sp>
      <p:sp>
        <p:nvSpPr>
          <p:cNvPr id="210970" name="Line 26"/>
          <p:cNvSpPr>
            <a:spLocks noChangeShapeType="1"/>
          </p:cNvSpPr>
          <p:nvPr/>
        </p:nvSpPr>
        <p:spPr bwMode="auto">
          <a:xfrm>
            <a:off x="8839200" y="5181600"/>
            <a:ext cx="0" cy="533400"/>
          </a:xfrm>
          <a:prstGeom prst="line">
            <a:avLst/>
          </a:prstGeom>
          <a:noFill/>
          <a:ln w="76200">
            <a:solidFill>
              <a:srgbClr val="0000FF"/>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47"/>
                                        </p:tgtEl>
                                        <p:attrNameLst>
                                          <p:attrName>style.visibility</p:attrName>
                                        </p:attrNameLst>
                                      </p:cBhvr>
                                      <p:to>
                                        <p:strVal val="visible"/>
                                      </p:to>
                                    </p:set>
                                    <p:anim calcmode="lin" valueType="num">
                                      <p:cBhvr additive="base">
                                        <p:cTn id="7" dur="500" fill="hold"/>
                                        <p:tgtEl>
                                          <p:spTgt spid="210947"/>
                                        </p:tgtEl>
                                        <p:attrNameLst>
                                          <p:attrName>ppt_x</p:attrName>
                                        </p:attrNameLst>
                                      </p:cBhvr>
                                      <p:tavLst>
                                        <p:tav tm="0">
                                          <p:val>
                                            <p:strVal val="#ppt_x"/>
                                          </p:val>
                                        </p:tav>
                                        <p:tav tm="100000">
                                          <p:val>
                                            <p:strVal val="#ppt_x"/>
                                          </p:val>
                                        </p:tav>
                                      </p:tavLst>
                                    </p:anim>
                                    <p:anim calcmode="lin" valueType="num">
                                      <p:cBhvr additive="base">
                                        <p:cTn id="8" dur="500" fill="hold"/>
                                        <p:tgtEl>
                                          <p:spTgt spid="2109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210953"/>
                                        </p:tgtEl>
                                        <p:attrNameLst>
                                          <p:attrName>style.visibility</p:attrName>
                                        </p:attrNameLst>
                                      </p:cBhvr>
                                      <p:to>
                                        <p:strVal val="visible"/>
                                      </p:to>
                                    </p:set>
                                    <p:animEffect transition="in" filter="strips(downRight)">
                                      <p:cBhvr>
                                        <p:cTn id="13" dur="500"/>
                                        <p:tgtEl>
                                          <p:spTgt spid="21095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210955"/>
                                        </p:tgtEl>
                                        <p:attrNameLst>
                                          <p:attrName>style.visibility</p:attrName>
                                        </p:attrNameLst>
                                      </p:cBhvr>
                                      <p:to>
                                        <p:strVal val="visible"/>
                                      </p:to>
                                    </p:set>
                                    <p:animEffect transition="in" filter="strips(downRight)">
                                      <p:cBhvr>
                                        <p:cTn id="18" dur="500"/>
                                        <p:tgtEl>
                                          <p:spTgt spid="21095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210958"/>
                                        </p:tgtEl>
                                        <p:attrNameLst>
                                          <p:attrName>style.visibility</p:attrName>
                                        </p:attrNameLst>
                                      </p:cBhvr>
                                      <p:to>
                                        <p:strVal val="visible"/>
                                      </p:to>
                                    </p:set>
                                    <p:animEffect transition="in" filter="strips(downRight)">
                                      <p:cBhvr>
                                        <p:cTn id="23" dur="500"/>
                                        <p:tgtEl>
                                          <p:spTgt spid="21095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210964"/>
                                        </p:tgtEl>
                                        <p:attrNameLst>
                                          <p:attrName>style.visibility</p:attrName>
                                        </p:attrNameLst>
                                      </p:cBhvr>
                                      <p:to>
                                        <p:strVal val="visible"/>
                                      </p:to>
                                    </p:set>
                                    <p:animEffect transition="in" filter="strips(downRight)">
                                      <p:cBhvr>
                                        <p:cTn id="28" dur="500"/>
                                        <p:tgtEl>
                                          <p:spTgt spid="210964"/>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210965"/>
                                        </p:tgtEl>
                                        <p:attrNameLst>
                                          <p:attrName>style.visibility</p:attrName>
                                        </p:attrNameLst>
                                      </p:cBhvr>
                                      <p:to>
                                        <p:strVal val="visible"/>
                                      </p:to>
                                    </p:set>
                                    <p:animEffect transition="in" filter="strips(downRight)">
                                      <p:cBhvr>
                                        <p:cTn id="31" dur="500"/>
                                        <p:tgtEl>
                                          <p:spTgt spid="21096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10956"/>
                                        </p:tgtEl>
                                        <p:attrNameLst>
                                          <p:attrName>style.visibility</p:attrName>
                                        </p:attrNameLst>
                                      </p:cBhvr>
                                      <p:to>
                                        <p:strVal val="visible"/>
                                      </p:to>
                                    </p:set>
                                    <p:animEffect transition="in" filter="strips(downRight)">
                                      <p:cBhvr>
                                        <p:cTn id="36" dur="500"/>
                                        <p:tgtEl>
                                          <p:spTgt spid="210956"/>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10967"/>
                                        </p:tgtEl>
                                        <p:attrNameLst>
                                          <p:attrName>style.visibility</p:attrName>
                                        </p:attrNameLst>
                                      </p:cBhvr>
                                      <p:to>
                                        <p:strVal val="visible"/>
                                      </p:to>
                                    </p:set>
                                    <p:animEffect transition="in" filter="strips(downRight)">
                                      <p:cBhvr>
                                        <p:cTn id="41" dur="500"/>
                                        <p:tgtEl>
                                          <p:spTgt spid="210967"/>
                                        </p:tgtEl>
                                      </p:cBhvr>
                                    </p:animEffect>
                                  </p:childTnLst>
                                </p:cTn>
                              </p:par>
                              <p:par>
                                <p:cTn id="42" presetID="18" presetClass="entr" presetSubtype="6" fill="hold" grpId="0" nodeType="withEffect">
                                  <p:stCondLst>
                                    <p:cond delay="0"/>
                                  </p:stCondLst>
                                  <p:childTnLst>
                                    <p:set>
                                      <p:cBhvr>
                                        <p:cTn id="43" dur="1" fill="hold">
                                          <p:stCondLst>
                                            <p:cond delay="0"/>
                                          </p:stCondLst>
                                        </p:cTn>
                                        <p:tgtEl>
                                          <p:spTgt spid="210966"/>
                                        </p:tgtEl>
                                        <p:attrNameLst>
                                          <p:attrName>style.visibility</p:attrName>
                                        </p:attrNameLst>
                                      </p:cBhvr>
                                      <p:to>
                                        <p:strVal val="visible"/>
                                      </p:to>
                                    </p:set>
                                    <p:animEffect transition="in" filter="strips(downRight)">
                                      <p:cBhvr>
                                        <p:cTn id="44" dur="500"/>
                                        <p:tgtEl>
                                          <p:spTgt spid="21096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210959"/>
                                        </p:tgtEl>
                                        <p:attrNameLst>
                                          <p:attrName>style.visibility</p:attrName>
                                        </p:attrNameLst>
                                      </p:cBhvr>
                                      <p:to>
                                        <p:strVal val="visible"/>
                                      </p:to>
                                    </p:set>
                                    <p:animEffect transition="in" filter="strips(downRight)">
                                      <p:cBhvr>
                                        <p:cTn id="49" dur="500"/>
                                        <p:tgtEl>
                                          <p:spTgt spid="210959"/>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210968"/>
                                        </p:tgtEl>
                                        <p:attrNameLst>
                                          <p:attrName>style.visibility</p:attrName>
                                        </p:attrNameLst>
                                      </p:cBhvr>
                                      <p:to>
                                        <p:strVal val="visible"/>
                                      </p:to>
                                    </p:set>
                                    <p:animEffect transition="in" filter="strips(downRight)">
                                      <p:cBhvr>
                                        <p:cTn id="54" dur="500"/>
                                        <p:tgtEl>
                                          <p:spTgt spid="210968"/>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210960"/>
                                        </p:tgtEl>
                                        <p:attrNameLst>
                                          <p:attrName>style.visibility</p:attrName>
                                        </p:attrNameLst>
                                      </p:cBhvr>
                                      <p:to>
                                        <p:strVal val="visible"/>
                                      </p:to>
                                    </p:set>
                                    <p:animEffect transition="in" filter="strips(downRight)">
                                      <p:cBhvr>
                                        <p:cTn id="59" dur="500"/>
                                        <p:tgtEl>
                                          <p:spTgt spid="210960"/>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210969"/>
                                        </p:tgtEl>
                                        <p:attrNameLst>
                                          <p:attrName>style.visibility</p:attrName>
                                        </p:attrNameLst>
                                      </p:cBhvr>
                                      <p:to>
                                        <p:strVal val="visible"/>
                                      </p:to>
                                    </p:set>
                                    <p:animEffect transition="in" filter="strips(downRight)">
                                      <p:cBhvr>
                                        <p:cTn id="64" dur="500"/>
                                        <p:tgtEl>
                                          <p:spTgt spid="210969"/>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210970"/>
                                        </p:tgtEl>
                                        <p:attrNameLst>
                                          <p:attrName>style.visibility</p:attrName>
                                        </p:attrNameLst>
                                      </p:cBhvr>
                                      <p:to>
                                        <p:strVal val="visible"/>
                                      </p:to>
                                    </p:set>
                                    <p:animEffect transition="in" filter="strips(downRight)">
                                      <p:cBhvr>
                                        <p:cTn id="67" dur="500"/>
                                        <p:tgtEl>
                                          <p:spTgt spid="21097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210961"/>
                                        </p:tgtEl>
                                        <p:attrNameLst>
                                          <p:attrName>style.visibility</p:attrName>
                                        </p:attrNameLst>
                                      </p:cBhvr>
                                      <p:to>
                                        <p:strVal val="visible"/>
                                      </p:to>
                                    </p:set>
                                    <p:animEffect transition="in" filter="strips(downRight)">
                                      <p:cBhvr>
                                        <p:cTn id="72" dur="500"/>
                                        <p:tgtEl>
                                          <p:spTgt spid="21096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210962"/>
                                        </p:tgtEl>
                                        <p:attrNameLst>
                                          <p:attrName>style.visibility</p:attrName>
                                        </p:attrNameLst>
                                      </p:cBhvr>
                                      <p:to>
                                        <p:strVal val="visible"/>
                                      </p:to>
                                    </p:set>
                                    <p:animEffect transition="in" filter="strips(downRight)">
                                      <p:cBhvr>
                                        <p:cTn id="77" dur="500"/>
                                        <p:tgtEl>
                                          <p:spTgt spid="210962"/>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6" fill="hold" nodeType="clickEffect">
                                  <p:stCondLst>
                                    <p:cond delay="0"/>
                                  </p:stCondLst>
                                  <p:childTnLst>
                                    <p:set>
                                      <p:cBhvr>
                                        <p:cTn id="81" dur="1" fill="hold">
                                          <p:stCondLst>
                                            <p:cond delay="0"/>
                                          </p:stCondLst>
                                        </p:cTn>
                                        <p:tgtEl>
                                          <p:spTgt spid="210963"/>
                                        </p:tgtEl>
                                        <p:attrNameLst>
                                          <p:attrName>style.visibility</p:attrName>
                                        </p:attrNameLst>
                                      </p:cBhvr>
                                      <p:to>
                                        <p:strVal val="visible"/>
                                      </p:to>
                                    </p:set>
                                    <p:animEffect transition="in" filter="strips(downRight)">
                                      <p:cBhvr>
                                        <p:cTn id="82" dur="500"/>
                                        <p:tgtEl>
                                          <p:spTgt spid="21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nimBg="1"/>
      <p:bldP spid="210955" grpId="0" animBg="1"/>
      <p:bldP spid="210956" grpId="0" animBg="1"/>
      <p:bldP spid="210958" grpId="0" animBg="1"/>
      <p:bldP spid="210959" grpId="0" animBg="1"/>
      <p:bldP spid="210960" grpId="0" animBg="1"/>
      <p:bldP spid="210964" grpId="0" animBg="1"/>
      <p:bldP spid="210965" grpId="0" animBg="1"/>
      <p:bldP spid="210966" grpId="0" animBg="1"/>
      <p:bldP spid="210967" grpId="0" animBg="1"/>
      <p:bldP spid="210968" grpId="0" animBg="1"/>
      <p:bldP spid="210969" grpId="0" animBg="1"/>
      <p:bldP spid="21097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20C45A7-AC50-4D5A-AD46-2BE431DF5C56}"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609B51F7-B995-4550-9B26-287B9F2D9C80}" type="slidenum">
              <a:rPr lang="en-US" altLang="zh-CN"/>
              <a:pPr/>
              <a:t>71</a:t>
            </a:fld>
            <a:endParaRPr lang="en-US" altLang="zh-CN"/>
          </a:p>
        </p:txBody>
      </p:sp>
      <p:sp>
        <p:nvSpPr>
          <p:cNvPr id="249858"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24985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2</a:t>
            </a:r>
            <a:r>
              <a:rPr lang="zh-CN" altLang="en-US" dirty="0">
                <a:solidFill>
                  <a:srgbClr val="0000FF"/>
                </a:solidFill>
              </a:rPr>
              <a:t>、坚持阶段评审（严格约束）</a:t>
            </a:r>
          </a:p>
          <a:p>
            <a:pPr lvl="2"/>
            <a:r>
              <a:rPr lang="zh-CN" altLang="en-US" dirty="0"/>
              <a:t>软件的</a:t>
            </a:r>
            <a:r>
              <a:rPr lang="zh-CN" altLang="en-US" dirty="0">
                <a:solidFill>
                  <a:srgbClr val="CC0000"/>
                </a:solidFill>
              </a:rPr>
              <a:t>质量保证</a:t>
            </a:r>
            <a:r>
              <a:rPr lang="zh-CN" altLang="en-US" dirty="0"/>
              <a:t>工作</a:t>
            </a:r>
            <a:r>
              <a:rPr lang="zh-CN" altLang="en-US" dirty="0">
                <a:solidFill>
                  <a:srgbClr val="CC0000"/>
                </a:solidFill>
              </a:rPr>
              <a:t>不能等到编码阶段</a:t>
            </a:r>
            <a:r>
              <a:rPr lang="zh-CN" altLang="en-US" dirty="0"/>
              <a:t>再进行：</a:t>
            </a:r>
          </a:p>
          <a:p>
            <a:pPr lvl="2"/>
            <a:r>
              <a:rPr lang="zh-CN" altLang="en-US" dirty="0"/>
              <a:t>第一，</a:t>
            </a:r>
            <a:r>
              <a:rPr lang="zh-CN" altLang="en-US" dirty="0">
                <a:solidFill>
                  <a:srgbClr val="CC0000"/>
                </a:solidFill>
              </a:rPr>
              <a:t>大部分错误是在编码之前造成</a:t>
            </a:r>
            <a:r>
              <a:rPr lang="zh-CN" altLang="en-US" dirty="0"/>
              <a:t>的，例如，根据</a:t>
            </a:r>
            <a:r>
              <a:rPr lang="en-US" altLang="zh-CN" dirty="0"/>
              <a:t>Boehm </a:t>
            </a:r>
            <a:r>
              <a:rPr lang="zh-CN" altLang="en-US" dirty="0"/>
              <a:t>等人的统计，</a:t>
            </a:r>
            <a:r>
              <a:rPr lang="zh-CN" altLang="en-US" dirty="0">
                <a:solidFill>
                  <a:srgbClr val="0000FF"/>
                </a:solidFill>
              </a:rPr>
              <a:t>设计错误</a:t>
            </a:r>
            <a:r>
              <a:rPr lang="zh-CN" altLang="en-US" dirty="0"/>
              <a:t>占软件错误的</a:t>
            </a:r>
            <a:r>
              <a:rPr lang="en-US" altLang="zh-CN" dirty="0">
                <a:solidFill>
                  <a:srgbClr val="0000FF"/>
                </a:solidFill>
              </a:rPr>
              <a:t>63%</a:t>
            </a:r>
            <a:r>
              <a:rPr lang="zh-CN" altLang="en-US" dirty="0"/>
              <a:t>，</a:t>
            </a:r>
            <a:r>
              <a:rPr lang="zh-CN" altLang="en-US" dirty="0">
                <a:solidFill>
                  <a:srgbClr val="0000FF"/>
                </a:solidFill>
              </a:rPr>
              <a:t>编码</a:t>
            </a:r>
            <a:r>
              <a:rPr lang="zh-CN" altLang="en-US" dirty="0"/>
              <a:t>仅占</a:t>
            </a:r>
            <a:r>
              <a:rPr lang="en-US" altLang="zh-CN" dirty="0">
                <a:solidFill>
                  <a:srgbClr val="0000FF"/>
                </a:solidFill>
              </a:rPr>
              <a:t>37%</a:t>
            </a:r>
            <a:r>
              <a:rPr lang="zh-CN" altLang="en-US" dirty="0"/>
              <a:t>；</a:t>
            </a:r>
          </a:p>
          <a:p>
            <a:pPr lvl="2"/>
            <a:r>
              <a:rPr lang="zh-CN" altLang="en-US" dirty="0"/>
              <a:t>第二，</a:t>
            </a:r>
            <a:r>
              <a:rPr lang="zh-CN" altLang="en-US" dirty="0">
                <a:solidFill>
                  <a:srgbClr val="0000FF"/>
                </a:solidFill>
              </a:rPr>
              <a:t>错误发现与改正得越晚，所需付出的代价也越高。</a:t>
            </a:r>
          </a:p>
          <a:p>
            <a:pPr lvl="2"/>
            <a:r>
              <a:rPr lang="zh-CN" altLang="en-US" dirty="0"/>
              <a:t>因此，在每个阶段都进行严格的评审，以便</a:t>
            </a:r>
            <a:r>
              <a:rPr lang="zh-CN" altLang="en-US" dirty="0">
                <a:solidFill>
                  <a:srgbClr val="CC0000"/>
                </a:solidFill>
              </a:rPr>
              <a:t>尽早发现</a:t>
            </a:r>
            <a:r>
              <a:rPr lang="zh-CN" altLang="en-US" dirty="0"/>
              <a:t>在软件开发过程中所犯的</a:t>
            </a:r>
            <a:r>
              <a:rPr lang="zh-CN" altLang="en-US" dirty="0">
                <a:solidFill>
                  <a:srgbClr val="CC0000"/>
                </a:solidFill>
              </a:rPr>
              <a:t>错误</a:t>
            </a:r>
            <a:r>
              <a:rPr lang="zh-CN" altLang="en-US" dirty="0"/>
              <a:t>，是</a:t>
            </a:r>
            <a:r>
              <a:rPr lang="zh-CN" altLang="en-US" dirty="0">
                <a:solidFill>
                  <a:srgbClr val="CC0000"/>
                </a:solidFill>
              </a:rPr>
              <a:t>一条必须遵循的重要原则</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9859">
                                            <p:txEl>
                                              <p:pRg st="5" end="5"/>
                                            </p:txEl>
                                          </p:spTgt>
                                        </p:tgtEl>
                                        <p:attrNameLst>
                                          <p:attrName>style.visibility</p:attrName>
                                        </p:attrNameLst>
                                      </p:cBhvr>
                                      <p:to>
                                        <p:strVal val="visible"/>
                                      </p:to>
                                    </p:set>
                                    <p:anim calcmode="lin" valueType="num">
                                      <p:cBhvr additive="base">
                                        <p:cTn id="7" dur="500" fill="hold"/>
                                        <p:tgtEl>
                                          <p:spTgt spid="24985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98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47622D-12C7-4A51-B4A1-96BF516C32BB}"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9F10D5D6-C018-4A58-B698-CD24FE9ADE92}" type="slidenum">
              <a:rPr lang="en-US" altLang="zh-CN"/>
              <a:pPr/>
              <a:t>72</a:t>
            </a:fld>
            <a:endParaRPr lang="en-US" altLang="zh-CN"/>
          </a:p>
        </p:txBody>
      </p:sp>
      <p:sp>
        <p:nvSpPr>
          <p:cNvPr id="175106"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75107"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5</a:t>
            </a:r>
            <a:r>
              <a:rPr lang="zh-CN" altLang="en-US" dirty="0">
                <a:solidFill>
                  <a:srgbClr val="0000FF"/>
                </a:solidFill>
              </a:rPr>
              <a:t>、结果应能清楚地</a:t>
            </a:r>
            <a:r>
              <a:rPr lang="zh-CN" altLang="en-US" dirty="0" smtClean="0">
                <a:solidFill>
                  <a:srgbClr val="0000FF"/>
                </a:solidFill>
              </a:rPr>
              <a:t>审查（可量化）</a:t>
            </a:r>
            <a:endParaRPr lang="zh-CN" altLang="en-US" dirty="0">
              <a:solidFill>
                <a:srgbClr val="0000FF"/>
              </a:solidFill>
            </a:endParaRPr>
          </a:p>
          <a:p>
            <a:pPr lvl="2"/>
            <a:r>
              <a:rPr lang="zh-CN" altLang="en-US" dirty="0"/>
              <a:t>软件产品不同于一般的物理产品，它是</a:t>
            </a:r>
            <a:r>
              <a:rPr lang="zh-CN" altLang="en-US" dirty="0">
                <a:solidFill>
                  <a:srgbClr val="0000FF"/>
                </a:solidFill>
              </a:rPr>
              <a:t>看不见摸不着的逻辑产品</a:t>
            </a:r>
            <a:r>
              <a:rPr lang="zh-CN" altLang="en-US" dirty="0"/>
              <a:t>。</a:t>
            </a:r>
          </a:p>
          <a:p>
            <a:pPr lvl="2"/>
            <a:r>
              <a:rPr lang="zh-CN" altLang="en-US" dirty="0"/>
              <a:t>软件开发人员（或开发小组）的</a:t>
            </a:r>
            <a:r>
              <a:rPr lang="zh-CN" altLang="en-US" dirty="0">
                <a:solidFill>
                  <a:srgbClr val="0000FF"/>
                </a:solidFill>
              </a:rPr>
              <a:t>工作进展情况可见性差，难以准确度量</a:t>
            </a:r>
            <a:r>
              <a:rPr lang="zh-CN" altLang="en-US" dirty="0"/>
              <a:t>，从而使得软件产品的开发过程比一般产品的</a:t>
            </a:r>
            <a:r>
              <a:rPr lang="zh-CN" altLang="en-US" dirty="0">
                <a:solidFill>
                  <a:srgbClr val="0000FF"/>
                </a:solidFill>
              </a:rPr>
              <a:t>开发过程更难于评价和管理</a:t>
            </a:r>
          </a:p>
          <a:p>
            <a:pPr lvl="2"/>
            <a:r>
              <a:rPr lang="zh-CN" altLang="en-US" dirty="0"/>
              <a:t>为了</a:t>
            </a:r>
            <a:r>
              <a:rPr lang="zh-CN" altLang="en-US" dirty="0">
                <a:solidFill>
                  <a:srgbClr val="CC0000"/>
                </a:solidFill>
              </a:rPr>
              <a:t>提高软件开发过程的可见性</a:t>
            </a:r>
            <a:r>
              <a:rPr lang="zh-CN" altLang="en-US" dirty="0"/>
              <a:t>，更好地进行管理，应该根据软件开发项目的</a:t>
            </a:r>
            <a:r>
              <a:rPr lang="zh-CN" altLang="en-US" dirty="0">
                <a:solidFill>
                  <a:srgbClr val="CC0000"/>
                </a:solidFill>
              </a:rPr>
              <a:t>总目标及完成期限</a:t>
            </a:r>
            <a:r>
              <a:rPr lang="zh-CN" altLang="en-US" dirty="0"/>
              <a:t>，规定开发组织的</a:t>
            </a:r>
            <a:r>
              <a:rPr lang="zh-CN" altLang="en-US" dirty="0">
                <a:solidFill>
                  <a:srgbClr val="C00000"/>
                </a:solidFill>
              </a:rPr>
              <a:t>责任</a:t>
            </a:r>
            <a:r>
              <a:rPr lang="zh-CN" altLang="en-US" dirty="0"/>
              <a:t>和</a:t>
            </a:r>
            <a:r>
              <a:rPr lang="zh-CN" altLang="en-US" dirty="0">
                <a:solidFill>
                  <a:srgbClr val="C00000"/>
                </a:solidFill>
              </a:rPr>
              <a:t>产品标准</a:t>
            </a:r>
            <a:r>
              <a:rPr lang="zh-CN" altLang="en-US" dirty="0"/>
              <a:t>，从而使得所得到的</a:t>
            </a:r>
            <a:r>
              <a:rPr lang="zh-CN" altLang="en-US" dirty="0">
                <a:solidFill>
                  <a:srgbClr val="CC0000"/>
                </a:solidFill>
              </a:rPr>
              <a:t>结果能够清楚地审查</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7">
                                            <p:txEl>
                                              <p:pRg st="2" end="2"/>
                                            </p:txEl>
                                          </p:spTgt>
                                        </p:tgtEl>
                                        <p:attrNameLst>
                                          <p:attrName>style.visibility</p:attrName>
                                        </p:attrNameLst>
                                      </p:cBhvr>
                                      <p:to>
                                        <p:strVal val="visible"/>
                                      </p:to>
                                    </p:set>
                                    <p:anim calcmode="lin" valueType="num">
                                      <p:cBhvr additive="base">
                                        <p:cTn id="7" dur="500" fill="hold"/>
                                        <p:tgtEl>
                                          <p:spTgt spid="1751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5107">
                                            <p:txEl>
                                              <p:pRg st="3" end="3"/>
                                            </p:txEl>
                                          </p:spTgt>
                                        </p:tgtEl>
                                        <p:attrNameLst>
                                          <p:attrName>style.visibility</p:attrName>
                                        </p:attrNameLst>
                                      </p:cBhvr>
                                      <p:to>
                                        <p:strVal val="visible"/>
                                      </p:to>
                                    </p:set>
                                    <p:anim calcmode="lin" valueType="num">
                                      <p:cBhvr additive="base">
                                        <p:cTn id="13" dur="500" fill="hold"/>
                                        <p:tgtEl>
                                          <p:spTgt spid="17510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107">
                                            <p:txEl>
                                              <p:pRg st="4" end="4"/>
                                            </p:txEl>
                                          </p:spTgt>
                                        </p:tgtEl>
                                        <p:attrNameLst>
                                          <p:attrName>style.visibility</p:attrName>
                                        </p:attrNameLst>
                                      </p:cBhvr>
                                      <p:to>
                                        <p:strVal val="visible"/>
                                      </p:to>
                                    </p:set>
                                    <p:anim calcmode="lin" valueType="num">
                                      <p:cBhvr additive="base">
                                        <p:cTn id="19" dur="500" fill="hold"/>
                                        <p:tgtEl>
                                          <p:spTgt spid="17510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1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8443FD4-B3EE-4660-BEDE-FDF5B749C2C7}"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C0558D2B-1769-4926-996E-6BDB4119AE3B}" type="slidenum">
              <a:rPr lang="en-US" altLang="zh-CN"/>
              <a:pPr/>
              <a:t>73</a:t>
            </a:fld>
            <a:endParaRPr lang="en-US" altLang="zh-CN"/>
          </a:p>
        </p:txBody>
      </p:sp>
      <p:sp>
        <p:nvSpPr>
          <p:cNvPr id="261122" name="Rectangle 2"/>
          <p:cNvSpPr>
            <a:spLocks noGrp="1" noChangeArrowheads="1"/>
          </p:cNvSpPr>
          <p:nvPr>
            <p:ph type="title"/>
          </p:nvPr>
        </p:nvSpPr>
        <p:spPr/>
        <p:txBody>
          <a:bodyPr/>
          <a:lstStyle/>
          <a:p>
            <a:r>
              <a:rPr lang="en-US" altLang="zh-CN" dirty="0"/>
              <a:t>1.4 </a:t>
            </a:r>
            <a:r>
              <a:rPr lang="zh-CN" altLang="en-US" dirty="0"/>
              <a:t>软件工程与开发准则</a:t>
            </a:r>
          </a:p>
        </p:txBody>
      </p:sp>
      <p:sp>
        <p:nvSpPr>
          <p:cNvPr id="261123"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5</a:t>
            </a:r>
            <a:r>
              <a:rPr lang="zh-CN" altLang="en-US" dirty="0">
                <a:solidFill>
                  <a:srgbClr val="0000FF"/>
                </a:solidFill>
              </a:rPr>
              <a:t>、结果应能清楚地审查</a:t>
            </a:r>
            <a:endParaRPr lang="zh-CN" altLang="en-US" dirty="0"/>
          </a:p>
        </p:txBody>
      </p:sp>
      <p:pic>
        <p:nvPicPr>
          <p:cNvPr id="261124" name="Picture 4" descr="1"/>
          <p:cNvPicPr>
            <a:picLocks noChangeAspect="1" noChangeArrowheads="1"/>
          </p:cNvPicPr>
          <p:nvPr/>
        </p:nvPicPr>
        <p:blipFill>
          <a:blip r:embed="rId2" cstate="print"/>
          <a:srcRect l="990" t="20360" r="990" b="5832"/>
          <a:stretch>
            <a:fillRect/>
          </a:stretch>
        </p:blipFill>
        <p:spPr bwMode="auto">
          <a:xfrm>
            <a:off x="838200" y="2133600"/>
            <a:ext cx="75438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软件工程与开发准则</a:t>
            </a:r>
          </a:p>
        </p:txBody>
      </p:sp>
      <p:sp>
        <p:nvSpPr>
          <p:cNvPr id="3" name="内容占位符 2"/>
          <p:cNvSpPr>
            <a:spLocks noGrp="1"/>
          </p:cNvSpPr>
          <p:nvPr>
            <p:ph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5</a:t>
            </a:r>
            <a:r>
              <a:rPr lang="zh-CN" altLang="en-US" dirty="0">
                <a:solidFill>
                  <a:srgbClr val="0000FF"/>
                </a:solidFill>
              </a:rPr>
              <a:t>、结果应能清楚地审查</a:t>
            </a:r>
            <a:endParaRPr lang="zh-CN" altLang="en-US" dirty="0"/>
          </a:p>
          <a:p>
            <a:endParaRPr lang="zh-CN" altLang="en-US" dirty="0"/>
          </a:p>
        </p:txBody>
      </p:sp>
      <p:sp>
        <p:nvSpPr>
          <p:cNvPr id="4" name="日期占位符 3"/>
          <p:cNvSpPr>
            <a:spLocks noGrp="1"/>
          </p:cNvSpPr>
          <p:nvPr>
            <p:ph type="dt" sz="half" idx="10"/>
          </p:nvPr>
        </p:nvSpPr>
        <p:spPr/>
        <p:txBody>
          <a:bodyPr/>
          <a:lstStyle/>
          <a:p>
            <a:fld id="{7C972186-DB69-458D-9EAD-582D234FF317}" type="datetime1">
              <a:rPr lang="zh-CN" altLang="en-US" smtClean="0"/>
              <a:pPr/>
              <a:t>2019/11/7</a:t>
            </a:fld>
            <a:endParaRPr lang="en-US" altLang="zh-CN"/>
          </a:p>
        </p:txBody>
      </p:sp>
      <p:sp>
        <p:nvSpPr>
          <p:cNvPr id="5" name="灯片编号占位符 4"/>
          <p:cNvSpPr>
            <a:spLocks noGrp="1"/>
          </p:cNvSpPr>
          <p:nvPr>
            <p:ph type="sldNum" sz="quarter" idx="11"/>
          </p:nvPr>
        </p:nvSpPr>
        <p:spPr/>
        <p:txBody>
          <a:bodyPr/>
          <a:lstStyle/>
          <a:p>
            <a:fld id="{55979802-03D5-4D41-B10E-D70F7A9F5310}" type="slidenum">
              <a:rPr lang="en-US" altLang="zh-CN" smtClean="0"/>
              <a:pPr/>
              <a:t>74</a:t>
            </a:fld>
            <a:endParaRPr lang="en-US" altLang="zh-CN"/>
          </a:p>
        </p:txBody>
      </p:sp>
      <p:pic>
        <p:nvPicPr>
          <p:cNvPr id="9" name="图片 8"/>
          <p:cNvPicPr>
            <a:picLocks noChangeAspect="1"/>
          </p:cNvPicPr>
          <p:nvPr/>
        </p:nvPicPr>
        <p:blipFill>
          <a:blip r:embed="rId2"/>
          <a:stretch>
            <a:fillRect/>
          </a:stretch>
        </p:blipFill>
        <p:spPr>
          <a:xfrm>
            <a:off x="467699" y="2353749"/>
            <a:ext cx="2874602" cy="4071609"/>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3"/>
          <a:stretch>
            <a:fillRect/>
          </a:stretch>
        </p:blipFill>
        <p:spPr>
          <a:xfrm>
            <a:off x="3362179" y="1980790"/>
            <a:ext cx="2844888" cy="2262138"/>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4"/>
          <a:stretch>
            <a:fillRect/>
          </a:stretch>
        </p:blipFill>
        <p:spPr>
          <a:xfrm>
            <a:off x="3368333" y="4385115"/>
            <a:ext cx="2868271" cy="2456320"/>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5"/>
          <a:stretch>
            <a:fillRect/>
          </a:stretch>
        </p:blipFill>
        <p:spPr>
          <a:xfrm>
            <a:off x="6250685" y="1945682"/>
            <a:ext cx="2744430" cy="2297246"/>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a:stretch>
            <a:fillRect/>
          </a:stretch>
        </p:blipFill>
        <p:spPr>
          <a:xfrm>
            <a:off x="6236604" y="4385115"/>
            <a:ext cx="2772591" cy="2456320"/>
          </a:xfrm>
          <a:prstGeom prst="rect">
            <a:avLst/>
          </a:prstGeom>
          <a:effectLst>
            <a:outerShdw blurRad="50800" dist="38100" dir="2700000" algn="tl" rotWithShape="0">
              <a:prstClr val="black">
                <a:alpha val="40000"/>
              </a:prstClr>
            </a:outerShdw>
          </a:effectLst>
        </p:spPr>
      </p:pic>
      <p:sp>
        <p:nvSpPr>
          <p:cNvPr id="6" name="矩形 5"/>
          <p:cNvSpPr/>
          <p:nvPr/>
        </p:nvSpPr>
        <p:spPr>
          <a:xfrm>
            <a:off x="5485500" y="1026251"/>
            <a:ext cx="3361014" cy="769441"/>
          </a:xfrm>
          <a:prstGeom prst="rect">
            <a:avLst/>
          </a:prstGeom>
        </p:spPr>
        <p:txBody>
          <a:bodyPr wrap="square">
            <a:spAutoFit/>
          </a:bodyPr>
          <a:lstStyle/>
          <a:p>
            <a:r>
              <a:rPr lang="en-US" altLang="zh-CN" sz="2000" dirty="0"/>
              <a:t>154</a:t>
            </a:r>
            <a:r>
              <a:rPr lang="zh-CN" altLang="en-US" sz="2000" dirty="0"/>
              <a:t>页设计</a:t>
            </a:r>
            <a:r>
              <a:rPr lang="zh-CN" altLang="en-US" sz="2000" dirty="0" smtClean="0"/>
              <a:t>文档</a:t>
            </a:r>
            <a:endParaRPr lang="en-US" altLang="zh-CN" sz="2000" dirty="0" smtClean="0"/>
          </a:p>
          <a:p>
            <a:r>
              <a:rPr lang="zh-CN" altLang="en-US" sz="2000" dirty="0" smtClean="0"/>
              <a:t>近</a:t>
            </a:r>
            <a:r>
              <a:rPr lang="en-US" altLang="zh-CN" sz="2000" dirty="0"/>
              <a:t>80</a:t>
            </a:r>
            <a:r>
              <a:rPr lang="zh-CN" altLang="en-US" sz="2000" dirty="0"/>
              <a:t>幅界面草图</a:t>
            </a:r>
          </a:p>
        </p:txBody>
      </p:sp>
    </p:spTree>
    <p:extLst>
      <p:ext uri="{BB962C8B-B14F-4D97-AF65-F5344CB8AC3E}">
        <p14:creationId xmlns:p14="http://schemas.microsoft.com/office/powerpoint/2010/main" val="5777983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DEEBA999-0F58-4E3F-9F4E-CDBAA6AF99A1}" type="datetime1">
              <a:rPr lang="zh-CN" altLang="en-US"/>
              <a:pPr/>
              <a:t>2019/11/7</a:t>
            </a:fld>
            <a:endParaRPr lang="en-US" altLang="zh-CN"/>
          </a:p>
        </p:txBody>
      </p:sp>
      <p:sp>
        <p:nvSpPr>
          <p:cNvPr id="12" name="灯片编号占位符 4"/>
          <p:cNvSpPr>
            <a:spLocks noGrp="1"/>
          </p:cNvSpPr>
          <p:nvPr>
            <p:ph type="sldNum" sz="quarter" idx="11"/>
          </p:nvPr>
        </p:nvSpPr>
        <p:spPr/>
        <p:txBody>
          <a:bodyPr/>
          <a:lstStyle/>
          <a:p>
            <a:fld id="{0771A377-9360-4692-8340-09E535CDB310}" type="slidenum">
              <a:rPr lang="en-US" altLang="zh-CN"/>
              <a:pPr/>
              <a:t>75</a:t>
            </a:fld>
            <a:endParaRPr lang="en-US" altLang="zh-CN"/>
          </a:p>
        </p:txBody>
      </p:sp>
      <p:pic>
        <p:nvPicPr>
          <p:cNvPr id="262531" name="Picture 387" descr="svn"/>
          <p:cNvPicPr>
            <a:picLocks noChangeAspect="1" noChangeArrowheads="1"/>
          </p:cNvPicPr>
          <p:nvPr/>
        </p:nvPicPr>
        <p:blipFill>
          <a:blip r:embed="rId2" cstate="print"/>
          <a:srcRect/>
          <a:stretch>
            <a:fillRect/>
          </a:stretch>
        </p:blipFill>
        <p:spPr bwMode="auto">
          <a:xfrm>
            <a:off x="4114800" y="0"/>
            <a:ext cx="1447800" cy="1250950"/>
          </a:xfrm>
          <a:prstGeom prst="rect">
            <a:avLst/>
          </a:prstGeom>
          <a:noFill/>
          <a:ln w="28575">
            <a:solidFill>
              <a:srgbClr val="FF0000"/>
            </a:solidFill>
            <a:miter lim="800000"/>
            <a:headEnd/>
            <a:tailEnd/>
          </a:ln>
        </p:spPr>
      </p:pic>
      <p:pic>
        <p:nvPicPr>
          <p:cNvPr id="262532" name="Picture 388" descr="trac_logo"/>
          <p:cNvPicPr>
            <a:picLocks noChangeAspect="1" noChangeArrowheads="1"/>
          </p:cNvPicPr>
          <p:nvPr/>
        </p:nvPicPr>
        <p:blipFill>
          <a:blip r:embed="rId3" cstate="print"/>
          <a:srcRect/>
          <a:stretch>
            <a:fillRect/>
          </a:stretch>
        </p:blipFill>
        <p:spPr bwMode="auto">
          <a:xfrm>
            <a:off x="0" y="0"/>
            <a:ext cx="3657600" cy="1133475"/>
          </a:xfrm>
          <a:prstGeom prst="rect">
            <a:avLst/>
          </a:prstGeom>
          <a:solidFill>
            <a:schemeClr val="bg1"/>
          </a:solidFill>
          <a:ln w="28575">
            <a:solidFill>
              <a:srgbClr val="FF0000"/>
            </a:solidFill>
            <a:miter lim="800000"/>
            <a:headEnd/>
            <a:tailEnd/>
          </a:ln>
        </p:spPr>
      </p:pic>
      <p:sp>
        <p:nvSpPr>
          <p:cNvPr id="262146" name="Rectangle 2"/>
          <p:cNvSpPr>
            <a:spLocks noGrp="1" noChangeArrowheads="1"/>
          </p:cNvSpPr>
          <p:nvPr>
            <p:ph type="title"/>
          </p:nvPr>
        </p:nvSpPr>
        <p:spPr/>
        <p:txBody>
          <a:bodyPr/>
          <a:lstStyle/>
          <a:p>
            <a:endParaRPr lang="zh-CN" altLang="zh-CN"/>
          </a:p>
        </p:txBody>
      </p:sp>
      <p:sp>
        <p:nvSpPr>
          <p:cNvPr id="262147" name="Rectangle 3"/>
          <p:cNvSpPr>
            <a:spLocks noGrp="1" noChangeArrowheads="1"/>
          </p:cNvSpPr>
          <p:nvPr>
            <p:ph type="body" idx="1"/>
          </p:nvPr>
        </p:nvSpPr>
        <p:spPr/>
        <p:txBody>
          <a:bodyPr/>
          <a:lstStyle/>
          <a:p>
            <a:endParaRPr lang="zh-CN" altLang="zh-CN"/>
          </a:p>
        </p:txBody>
      </p:sp>
      <p:pic>
        <p:nvPicPr>
          <p:cNvPr id="262526" name="Picture 382"/>
          <p:cNvPicPr>
            <a:picLocks noChangeAspect="1" noChangeArrowheads="1"/>
          </p:cNvPicPr>
          <p:nvPr/>
        </p:nvPicPr>
        <p:blipFill>
          <a:blip r:embed="rId4" cstate="print"/>
          <a:srcRect/>
          <a:stretch>
            <a:fillRect/>
          </a:stretch>
        </p:blipFill>
        <p:spPr bwMode="auto">
          <a:xfrm>
            <a:off x="0" y="1354138"/>
            <a:ext cx="9144000" cy="5503862"/>
          </a:xfrm>
          <a:prstGeom prst="rect">
            <a:avLst/>
          </a:prstGeom>
          <a:noFill/>
          <a:ln w="9525">
            <a:noFill/>
            <a:miter lim="800000"/>
            <a:headEnd/>
            <a:tailEnd/>
          </a:ln>
        </p:spPr>
      </p:pic>
      <p:pic>
        <p:nvPicPr>
          <p:cNvPr id="262530" name="Picture 386"/>
          <p:cNvPicPr>
            <a:picLocks noChangeAspect="1" noChangeArrowheads="1"/>
          </p:cNvPicPr>
          <p:nvPr/>
        </p:nvPicPr>
        <p:blipFill>
          <a:blip r:embed="rId5" cstate="print"/>
          <a:srcRect r="36522"/>
          <a:stretch>
            <a:fillRect/>
          </a:stretch>
        </p:blipFill>
        <p:spPr bwMode="auto">
          <a:xfrm>
            <a:off x="3581400" y="-304800"/>
            <a:ext cx="5562600" cy="5275263"/>
          </a:xfrm>
          <a:prstGeom prst="rect">
            <a:avLst/>
          </a:prstGeom>
          <a:noFill/>
          <a:ln w="9525">
            <a:noFill/>
            <a:miter lim="800000"/>
            <a:headEnd/>
            <a:tailEnd/>
          </a:ln>
        </p:spPr>
      </p:pic>
      <p:grpSp>
        <p:nvGrpSpPr>
          <p:cNvPr id="262527" name="Group 383"/>
          <p:cNvGrpSpPr>
            <a:grpSpLocks/>
          </p:cNvGrpSpPr>
          <p:nvPr/>
        </p:nvGrpSpPr>
        <p:grpSpPr bwMode="auto">
          <a:xfrm>
            <a:off x="2362200" y="4267200"/>
            <a:ext cx="6781800" cy="2590800"/>
            <a:chOff x="288" y="624"/>
            <a:chExt cx="5040" cy="2688"/>
          </a:xfrm>
        </p:grpSpPr>
        <p:pic>
          <p:nvPicPr>
            <p:cNvPr id="262528" name="Picture 384"/>
            <p:cNvPicPr>
              <a:picLocks noChangeAspect="1" noChangeArrowheads="1"/>
            </p:cNvPicPr>
            <p:nvPr/>
          </p:nvPicPr>
          <p:blipFill>
            <a:blip r:embed="rId6" cstate="print"/>
            <a:srcRect l="26875" t="27142" r="26250" b="31299"/>
            <a:stretch>
              <a:fillRect/>
            </a:stretch>
          </p:blipFill>
          <p:spPr bwMode="auto">
            <a:xfrm>
              <a:off x="288" y="624"/>
              <a:ext cx="5040" cy="2688"/>
            </a:xfrm>
            <a:prstGeom prst="rect">
              <a:avLst/>
            </a:prstGeom>
            <a:noFill/>
            <a:ln w="38100">
              <a:solidFill>
                <a:srgbClr val="FF0000"/>
              </a:solidFill>
              <a:miter lim="800000"/>
              <a:headEnd/>
              <a:tailEnd/>
            </a:ln>
            <a:effectLst/>
          </p:spPr>
        </p:pic>
        <p:sp>
          <p:nvSpPr>
            <p:cNvPr id="262529" name="Rectangle 385"/>
            <p:cNvSpPr>
              <a:spLocks noChangeArrowheads="1"/>
            </p:cNvSpPr>
            <p:nvPr/>
          </p:nvSpPr>
          <p:spPr bwMode="auto">
            <a:xfrm>
              <a:off x="1872" y="1240"/>
              <a:ext cx="480" cy="336"/>
            </a:xfrm>
            <a:prstGeom prst="rect">
              <a:avLst/>
            </a:prstGeom>
            <a:solidFill>
              <a:schemeClr val="bg1"/>
            </a:solidFill>
            <a:ln w="38100">
              <a:noFill/>
              <a:miter lim="800000"/>
              <a:headEnd/>
              <a:tailEnd/>
            </a:ln>
            <a:effectLst/>
          </p:spPr>
          <p:txBody>
            <a:bodyPr wrap="none" anchor="ctr"/>
            <a:lstStyle/>
            <a:p>
              <a:pPr algn="ctr">
                <a:spcBef>
                  <a:spcPct val="0"/>
                </a:spcBef>
                <a:buClrTx/>
                <a:buSzTx/>
                <a:buFontTx/>
                <a:buNone/>
              </a:pPr>
              <a:endParaRPr lang="zh-CN" altLang="zh-CN" sz="1800" b="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532"/>
                                        </p:tgtEl>
                                        <p:attrNameLst>
                                          <p:attrName>style.visibility</p:attrName>
                                        </p:attrNameLst>
                                      </p:cBhvr>
                                      <p:to>
                                        <p:strVal val="visible"/>
                                      </p:to>
                                    </p:set>
                                    <p:anim calcmode="lin" valueType="num">
                                      <p:cBhvr additive="base">
                                        <p:cTn id="7" dur="500" fill="hold"/>
                                        <p:tgtEl>
                                          <p:spTgt spid="262532"/>
                                        </p:tgtEl>
                                        <p:attrNameLst>
                                          <p:attrName>ppt_x</p:attrName>
                                        </p:attrNameLst>
                                      </p:cBhvr>
                                      <p:tavLst>
                                        <p:tav tm="0">
                                          <p:val>
                                            <p:strVal val="#ppt_x"/>
                                          </p:val>
                                        </p:tav>
                                        <p:tav tm="100000">
                                          <p:val>
                                            <p:strVal val="#ppt_x"/>
                                          </p:val>
                                        </p:tav>
                                      </p:tavLst>
                                    </p:anim>
                                    <p:anim calcmode="lin" valueType="num">
                                      <p:cBhvr additive="base">
                                        <p:cTn id="8" dur="500" fill="hold"/>
                                        <p:tgtEl>
                                          <p:spTgt spid="2625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2531"/>
                                        </p:tgtEl>
                                        <p:attrNameLst>
                                          <p:attrName>style.visibility</p:attrName>
                                        </p:attrNameLst>
                                      </p:cBhvr>
                                      <p:to>
                                        <p:strVal val="visible"/>
                                      </p:to>
                                    </p:set>
                                    <p:anim calcmode="lin" valueType="num">
                                      <p:cBhvr additive="base">
                                        <p:cTn id="11" dur="500" fill="hold"/>
                                        <p:tgtEl>
                                          <p:spTgt spid="262531"/>
                                        </p:tgtEl>
                                        <p:attrNameLst>
                                          <p:attrName>ppt_x</p:attrName>
                                        </p:attrNameLst>
                                      </p:cBhvr>
                                      <p:tavLst>
                                        <p:tav tm="0">
                                          <p:val>
                                            <p:strVal val="#ppt_x"/>
                                          </p:val>
                                        </p:tav>
                                        <p:tav tm="100000">
                                          <p:val>
                                            <p:strVal val="#ppt_x"/>
                                          </p:val>
                                        </p:tav>
                                      </p:tavLst>
                                    </p:anim>
                                    <p:anim calcmode="lin" valueType="num">
                                      <p:cBhvr additive="base">
                                        <p:cTn id="12" dur="500" fill="hold"/>
                                        <p:tgtEl>
                                          <p:spTgt spid="2625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2526"/>
                                        </p:tgtEl>
                                        <p:attrNameLst>
                                          <p:attrName>style.visibility</p:attrName>
                                        </p:attrNameLst>
                                      </p:cBhvr>
                                      <p:to>
                                        <p:strVal val="visible"/>
                                      </p:to>
                                    </p:set>
                                    <p:anim calcmode="lin" valueType="num">
                                      <p:cBhvr additive="base">
                                        <p:cTn id="17" dur="500" fill="hold"/>
                                        <p:tgtEl>
                                          <p:spTgt spid="262526"/>
                                        </p:tgtEl>
                                        <p:attrNameLst>
                                          <p:attrName>ppt_x</p:attrName>
                                        </p:attrNameLst>
                                      </p:cBhvr>
                                      <p:tavLst>
                                        <p:tav tm="0">
                                          <p:val>
                                            <p:strVal val="#ppt_x"/>
                                          </p:val>
                                        </p:tav>
                                        <p:tav tm="100000">
                                          <p:val>
                                            <p:strVal val="#ppt_x"/>
                                          </p:val>
                                        </p:tav>
                                      </p:tavLst>
                                    </p:anim>
                                    <p:anim calcmode="lin" valueType="num">
                                      <p:cBhvr additive="base">
                                        <p:cTn id="18" dur="500" fill="hold"/>
                                        <p:tgtEl>
                                          <p:spTgt spid="2625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2530"/>
                                        </p:tgtEl>
                                        <p:attrNameLst>
                                          <p:attrName>style.visibility</p:attrName>
                                        </p:attrNameLst>
                                      </p:cBhvr>
                                      <p:to>
                                        <p:strVal val="visible"/>
                                      </p:to>
                                    </p:set>
                                    <p:anim calcmode="lin" valueType="num">
                                      <p:cBhvr additive="base">
                                        <p:cTn id="23" dur="500" fill="hold"/>
                                        <p:tgtEl>
                                          <p:spTgt spid="262530"/>
                                        </p:tgtEl>
                                        <p:attrNameLst>
                                          <p:attrName>ppt_x</p:attrName>
                                        </p:attrNameLst>
                                      </p:cBhvr>
                                      <p:tavLst>
                                        <p:tav tm="0">
                                          <p:val>
                                            <p:strVal val="#ppt_x"/>
                                          </p:val>
                                        </p:tav>
                                        <p:tav tm="100000">
                                          <p:val>
                                            <p:strVal val="#ppt_x"/>
                                          </p:val>
                                        </p:tav>
                                      </p:tavLst>
                                    </p:anim>
                                    <p:anim calcmode="lin" valueType="num">
                                      <p:cBhvr additive="base">
                                        <p:cTn id="24" dur="500" fill="hold"/>
                                        <p:tgtEl>
                                          <p:spTgt spid="2625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62527"/>
                                        </p:tgtEl>
                                        <p:attrNameLst>
                                          <p:attrName>style.visibility</p:attrName>
                                        </p:attrNameLst>
                                      </p:cBhvr>
                                      <p:to>
                                        <p:strVal val="visible"/>
                                      </p:to>
                                    </p:set>
                                    <p:anim calcmode="lin" valueType="num">
                                      <p:cBhvr additive="base">
                                        <p:cTn id="29" dur="500" fill="hold"/>
                                        <p:tgtEl>
                                          <p:spTgt spid="262527"/>
                                        </p:tgtEl>
                                        <p:attrNameLst>
                                          <p:attrName>ppt_x</p:attrName>
                                        </p:attrNameLst>
                                      </p:cBhvr>
                                      <p:tavLst>
                                        <p:tav tm="0">
                                          <p:val>
                                            <p:strVal val="#ppt_x"/>
                                          </p:val>
                                        </p:tav>
                                        <p:tav tm="100000">
                                          <p:val>
                                            <p:strVal val="#ppt_x"/>
                                          </p:val>
                                        </p:tav>
                                      </p:tavLst>
                                    </p:anim>
                                    <p:anim calcmode="lin" valueType="num">
                                      <p:cBhvr additive="base">
                                        <p:cTn id="30" dur="500" fill="hold"/>
                                        <p:tgtEl>
                                          <p:spTgt spid="2625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AD413A3-A4F9-4422-B357-30026B145D6E}"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4920EE6D-B69F-442D-9692-EFD2632F107D}" type="slidenum">
              <a:rPr lang="en-US" altLang="zh-CN"/>
              <a:pPr/>
              <a:t>76</a:t>
            </a:fld>
            <a:endParaRPr lang="en-US" altLang="zh-CN"/>
          </a:p>
        </p:txBody>
      </p:sp>
      <p:sp>
        <p:nvSpPr>
          <p:cNvPr id="173058"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73059"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3</a:t>
            </a:r>
            <a:r>
              <a:rPr lang="zh-CN" altLang="en-US" dirty="0">
                <a:solidFill>
                  <a:srgbClr val="0000FF"/>
                </a:solidFill>
              </a:rPr>
              <a:t>、加强产品控制</a:t>
            </a:r>
          </a:p>
          <a:p>
            <a:pPr lvl="2"/>
            <a:r>
              <a:rPr lang="zh-CN" altLang="en-US" dirty="0"/>
              <a:t>在</a:t>
            </a:r>
            <a:r>
              <a:rPr lang="zh-CN" altLang="en-US" dirty="0">
                <a:solidFill>
                  <a:srgbClr val="0000FF"/>
                </a:solidFill>
              </a:rPr>
              <a:t>软件开发过程中</a:t>
            </a:r>
            <a:r>
              <a:rPr lang="zh-CN" altLang="en-US" dirty="0">
                <a:solidFill>
                  <a:srgbClr val="CC0000"/>
                </a:solidFill>
              </a:rPr>
              <a:t>不应随意改变需求</a:t>
            </a:r>
            <a:r>
              <a:rPr lang="zh-CN" altLang="en-US" dirty="0"/>
              <a:t>，因为改变一项需求往往需要付出较高的代价</a:t>
            </a:r>
            <a:r>
              <a:rPr lang="zh-CN" altLang="en-US" dirty="0" smtClean="0"/>
              <a:t>。</a:t>
            </a:r>
            <a:endParaRPr lang="en-US" altLang="zh-CN" dirty="0" smtClean="0"/>
          </a:p>
          <a:p>
            <a:pPr lvl="2"/>
            <a:endParaRPr lang="zh-CN" altLang="en-US" dirty="0"/>
          </a:p>
          <a:p>
            <a:pPr lvl="2"/>
            <a:r>
              <a:rPr lang="zh-CN" altLang="en-US" dirty="0"/>
              <a:t>但是，</a:t>
            </a:r>
            <a:r>
              <a:rPr lang="zh-CN" altLang="en-US" dirty="0">
                <a:solidFill>
                  <a:srgbClr val="0000FF"/>
                </a:solidFill>
              </a:rPr>
              <a:t>软件开发过程中</a:t>
            </a:r>
            <a:r>
              <a:rPr lang="zh-CN" altLang="en-US" dirty="0">
                <a:solidFill>
                  <a:srgbClr val="CC0000"/>
                </a:solidFill>
              </a:rPr>
              <a:t>改变需求又是难免的</a:t>
            </a:r>
            <a:r>
              <a:rPr lang="zh-CN" altLang="en-US" dirty="0"/>
              <a:t>，由于外部环境的变化，相应地改变用户需求是一种客观需要，显然</a:t>
            </a:r>
            <a:r>
              <a:rPr lang="zh-CN" altLang="en-US" dirty="0">
                <a:solidFill>
                  <a:srgbClr val="CC0000"/>
                </a:solidFill>
              </a:rPr>
              <a:t>不能硬性禁止客户提出改变需求的要求</a:t>
            </a:r>
            <a:r>
              <a:rPr lang="zh-CN" altLang="en-US" dirty="0"/>
              <a:t>，而</a:t>
            </a:r>
            <a:r>
              <a:rPr lang="zh-CN" altLang="en-US" dirty="0">
                <a:solidFill>
                  <a:srgbClr val="0000FF"/>
                </a:solidFill>
              </a:rPr>
              <a:t>只能依靠科学的</a:t>
            </a:r>
            <a:r>
              <a:rPr lang="zh-CN" altLang="en-US" dirty="0">
                <a:solidFill>
                  <a:srgbClr val="CC0000"/>
                </a:solidFill>
              </a:rPr>
              <a:t>产品控制技术</a:t>
            </a:r>
            <a:r>
              <a:rPr lang="zh-CN" altLang="en-US" dirty="0">
                <a:solidFill>
                  <a:srgbClr val="0000FF"/>
                </a:solidFill>
              </a:rPr>
              <a:t>来顺应这种要求</a:t>
            </a:r>
            <a:r>
              <a:rPr lang="zh-CN" altLang="en-US" dirty="0" smtClean="0"/>
              <a:t>。</a:t>
            </a:r>
            <a:endParaRPr lang="en-US" altLang="zh-CN" dirty="0" smtClean="0"/>
          </a:p>
          <a:p>
            <a:pPr lvl="2"/>
            <a:endParaRPr lang="zh-CN" altLang="en-US" dirty="0"/>
          </a:p>
          <a:p>
            <a:pPr lvl="2"/>
            <a:r>
              <a:rPr lang="zh-CN" altLang="en-US" dirty="0"/>
              <a:t>当改变需求时，为了保持软件各个配置成分的一致性，必须实行严格的产品控制。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059">
                                            <p:txEl>
                                              <p:pRg st="2" end="2"/>
                                            </p:txEl>
                                          </p:spTgt>
                                        </p:tgtEl>
                                        <p:attrNameLst>
                                          <p:attrName>style.visibility</p:attrName>
                                        </p:attrNameLst>
                                      </p:cBhvr>
                                      <p:to>
                                        <p:strVal val="visible"/>
                                      </p:to>
                                    </p:set>
                                    <p:anim calcmode="lin" valueType="num">
                                      <p:cBhvr additive="base">
                                        <p:cTn id="7" dur="500" fill="hold"/>
                                        <p:tgtEl>
                                          <p:spTgt spid="17305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3059">
                                            <p:txEl>
                                              <p:pRg st="4" end="4"/>
                                            </p:txEl>
                                          </p:spTgt>
                                        </p:tgtEl>
                                        <p:attrNameLst>
                                          <p:attrName>style.visibility</p:attrName>
                                        </p:attrNameLst>
                                      </p:cBhvr>
                                      <p:to>
                                        <p:strVal val="visible"/>
                                      </p:to>
                                    </p:set>
                                    <p:anim calcmode="lin" valueType="num">
                                      <p:cBhvr additive="base">
                                        <p:cTn id="13" dur="500" fill="hold"/>
                                        <p:tgtEl>
                                          <p:spTgt spid="17305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3059">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3059">
                                            <p:txEl>
                                              <p:pRg st="6" end="6"/>
                                            </p:txEl>
                                          </p:spTgt>
                                        </p:tgtEl>
                                        <p:attrNameLst>
                                          <p:attrName>style.visibility</p:attrName>
                                        </p:attrNameLst>
                                      </p:cBhvr>
                                      <p:to>
                                        <p:strVal val="visible"/>
                                      </p:to>
                                    </p:set>
                                    <p:anim calcmode="lin" valueType="num">
                                      <p:cBhvr additive="base">
                                        <p:cTn id="17" dur="500" fill="hold"/>
                                        <p:tgtEl>
                                          <p:spTgt spid="173059">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30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F32F6716-ABCC-458B-9CF3-6B8E87897131}" type="datetime1">
              <a:rPr lang="zh-CN" altLang="en-US"/>
              <a:pPr/>
              <a:t>2019/11/7</a:t>
            </a:fld>
            <a:endParaRPr lang="en-US" altLang="zh-CN"/>
          </a:p>
        </p:txBody>
      </p:sp>
      <p:sp>
        <p:nvSpPr>
          <p:cNvPr id="6" name="灯片编号占位符 4"/>
          <p:cNvSpPr>
            <a:spLocks noGrp="1"/>
          </p:cNvSpPr>
          <p:nvPr>
            <p:ph type="sldNum" sz="quarter" idx="11"/>
          </p:nvPr>
        </p:nvSpPr>
        <p:spPr/>
        <p:txBody>
          <a:bodyPr/>
          <a:lstStyle/>
          <a:p>
            <a:fld id="{B5ED8B9D-6E02-4CA5-A382-F00AF1DF9612}" type="slidenum">
              <a:rPr lang="en-US" altLang="zh-CN"/>
              <a:pPr/>
              <a:t>77</a:t>
            </a:fld>
            <a:endParaRPr lang="en-US" altLang="zh-CN"/>
          </a:p>
        </p:txBody>
      </p:sp>
      <p:sp>
        <p:nvSpPr>
          <p:cNvPr id="174082" name="Rectangle 2"/>
          <p:cNvSpPr>
            <a:spLocks noGrp="1" noChangeArrowheads="1"/>
          </p:cNvSpPr>
          <p:nvPr>
            <p:ph type="title"/>
          </p:nvPr>
        </p:nvSpPr>
        <p:spPr/>
        <p:txBody>
          <a:bodyPr/>
          <a:lstStyle/>
          <a:p>
            <a:r>
              <a:rPr lang="en-US" altLang="zh-CN"/>
              <a:t>1.4 </a:t>
            </a:r>
            <a:r>
              <a:rPr lang="zh-CN" altLang="en-US"/>
              <a:t>软件工程与开发准则</a:t>
            </a:r>
          </a:p>
        </p:txBody>
      </p:sp>
      <p:sp>
        <p:nvSpPr>
          <p:cNvPr id="174083" name="Rectangle 3"/>
          <p:cNvSpPr>
            <a:spLocks noGrp="1" noChangeArrowheads="1"/>
          </p:cNvSpPr>
          <p:nvPr>
            <p:ph type="body" idx="1"/>
          </p:nvPr>
        </p:nvSpPr>
        <p:spPr/>
        <p:txBody>
          <a:bodyPr/>
          <a:lstStyle/>
          <a:p>
            <a:r>
              <a:rPr lang="en-US" altLang="zh-CN" u="sng">
                <a:solidFill>
                  <a:srgbClr val="CC0000"/>
                </a:solidFill>
              </a:rPr>
              <a:t>1.4.3 </a:t>
            </a:r>
            <a:r>
              <a:rPr lang="zh-CN" altLang="en-US" u="sng">
                <a:solidFill>
                  <a:srgbClr val="CC0000"/>
                </a:solidFill>
              </a:rPr>
              <a:t>软件开发的基本准则</a:t>
            </a:r>
          </a:p>
          <a:p>
            <a:pPr lvl="1"/>
            <a:r>
              <a:rPr lang="en-US" altLang="zh-CN">
                <a:solidFill>
                  <a:srgbClr val="0000FF"/>
                </a:solidFill>
              </a:rPr>
              <a:t>4</a:t>
            </a:r>
            <a:r>
              <a:rPr lang="zh-CN" altLang="en-US">
                <a:solidFill>
                  <a:srgbClr val="0000FF"/>
                </a:solidFill>
              </a:rPr>
              <a:t>、采纳新技术</a:t>
            </a:r>
          </a:p>
          <a:p>
            <a:pPr lvl="2"/>
            <a:r>
              <a:rPr lang="en-US" altLang="zh-CN"/>
              <a:t>60</a:t>
            </a:r>
            <a:r>
              <a:rPr lang="zh-CN" altLang="en-US"/>
              <a:t>年代末提出的</a:t>
            </a:r>
            <a:r>
              <a:rPr lang="zh-CN" altLang="en-US" i="1">
                <a:solidFill>
                  <a:srgbClr val="0000FF"/>
                </a:solidFill>
              </a:rPr>
              <a:t>结构程序设计技术</a:t>
            </a:r>
            <a:r>
              <a:rPr lang="zh-CN" altLang="en-US"/>
              <a:t>，以后又进一步发展出各种</a:t>
            </a:r>
            <a:r>
              <a:rPr lang="zh-CN" altLang="en-US" i="1">
                <a:solidFill>
                  <a:srgbClr val="0000FF"/>
                </a:solidFill>
              </a:rPr>
              <a:t>结构化分析（</a:t>
            </a:r>
            <a:r>
              <a:rPr lang="en-US" altLang="zh-CN" i="1">
                <a:solidFill>
                  <a:srgbClr val="0000FF"/>
                </a:solidFill>
              </a:rPr>
              <a:t>SA</a:t>
            </a:r>
            <a:r>
              <a:rPr lang="zh-CN" altLang="en-US" i="1">
                <a:solidFill>
                  <a:srgbClr val="0000FF"/>
                </a:solidFill>
              </a:rPr>
              <a:t>）</a:t>
            </a:r>
            <a:r>
              <a:rPr lang="zh-CN" altLang="en-US"/>
              <a:t>与</a:t>
            </a:r>
            <a:r>
              <a:rPr lang="zh-CN" altLang="en-US" i="1">
                <a:solidFill>
                  <a:srgbClr val="0000FF"/>
                </a:solidFill>
              </a:rPr>
              <a:t>结构化设计（</a:t>
            </a:r>
            <a:r>
              <a:rPr lang="en-US" altLang="zh-CN" i="1">
                <a:solidFill>
                  <a:srgbClr val="0000FF"/>
                </a:solidFill>
              </a:rPr>
              <a:t>SD</a:t>
            </a:r>
            <a:r>
              <a:rPr lang="zh-CN" altLang="en-US" i="1">
                <a:solidFill>
                  <a:srgbClr val="0000FF"/>
                </a:solidFill>
              </a:rPr>
              <a:t>）技术</a:t>
            </a:r>
            <a:r>
              <a:rPr lang="en-US" altLang="zh-CN"/>
              <a:t>, </a:t>
            </a:r>
            <a:r>
              <a:rPr lang="zh-CN" altLang="en-US"/>
              <a:t>以及</a:t>
            </a:r>
            <a:r>
              <a:rPr lang="zh-CN" altLang="en-US" i="1">
                <a:solidFill>
                  <a:srgbClr val="0000FF"/>
                </a:solidFill>
              </a:rPr>
              <a:t>软件生存周期瀑布模型</a:t>
            </a:r>
            <a:r>
              <a:rPr lang="zh-CN" altLang="en-US"/>
              <a:t>。</a:t>
            </a:r>
          </a:p>
          <a:p>
            <a:pPr lvl="2"/>
            <a:r>
              <a:rPr lang="en-US" altLang="zh-CN"/>
              <a:t>80</a:t>
            </a:r>
            <a:r>
              <a:rPr lang="zh-CN" altLang="en-US"/>
              <a:t>年代以后的</a:t>
            </a:r>
            <a:r>
              <a:rPr lang="en-US" altLang="zh-CN"/>
              <a:t>OO</a:t>
            </a:r>
            <a:r>
              <a:rPr lang="zh-CN" altLang="en-US"/>
              <a:t>程序设计技术，</a:t>
            </a:r>
            <a:r>
              <a:rPr lang="en-US" altLang="zh-CN" i="1">
                <a:solidFill>
                  <a:srgbClr val="0000FF"/>
                </a:solidFill>
              </a:rPr>
              <a:t>OOA/OOD/UML</a:t>
            </a:r>
          </a:p>
          <a:p>
            <a:pPr lvl="2"/>
            <a:r>
              <a:rPr lang="zh-CN" altLang="en-US"/>
              <a:t>实践表明，采用先进的技术既可提高软件开发的效率，又可提高软件维护的效率。</a:t>
            </a:r>
          </a:p>
        </p:txBody>
      </p:sp>
      <p:pic>
        <p:nvPicPr>
          <p:cNvPr id="174084" name="Picture 4" descr="p1_1_1"/>
          <p:cNvPicPr>
            <a:picLocks noChangeAspect="1" noChangeArrowheads="1"/>
          </p:cNvPicPr>
          <p:nvPr/>
        </p:nvPicPr>
        <p:blipFill>
          <a:blip r:embed="rId2" cstate="print">
            <a:clrChange>
              <a:clrFrom>
                <a:srgbClr val="FFFFFF"/>
              </a:clrFrom>
              <a:clrTo>
                <a:srgbClr val="FFFFFF">
                  <a:alpha val="0"/>
                </a:srgbClr>
              </a:clrTo>
            </a:clrChange>
          </a:blip>
          <a:srcRect t="65915"/>
          <a:stretch>
            <a:fillRect/>
          </a:stretch>
        </p:blipFill>
        <p:spPr bwMode="auto">
          <a:xfrm>
            <a:off x="1905000" y="5277643"/>
            <a:ext cx="5943600" cy="1103313"/>
          </a:xfrm>
          <a:prstGeom prst="rect">
            <a:avLst/>
          </a:prstGeom>
          <a:noFill/>
        </p:spPr>
      </p:pic>
      <p:sp>
        <p:nvSpPr>
          <p:cNvPr id="8" name="Text Box 6"/>
          <p:cNvSpPr txBox="1">
            <a:spLocks noChangeArrowheads="1"/>
          </p:cNvSpPr>
          <p:nvPr/>
        </p:nvSpPr>
        <p:spPr bwMode="auto">
          <a:xfrm>
            <a:off x="4742154" y="5029200"/>
            <a:ext cx="1276350" cy="641350"/>
          </a:xfrm>
          <a:prstGeom prst="rect">
            <a:avLst/>
          </a:prstGeom>
          <a:noFill/>
          <a:ln w="9525">
            <a:noFill/>
            <a:miter lim="800000"/>
            <a:headEnd/>
            <a:tailEnd/>
          </a:ln>
          <a:effectLst/>
        </p:spPr>
        <p:txBody>
          <a:bodyPr wrap="none">
            <a:spAutoFit/>
          </a:bodyPr>
          <a:lstStyle/>
          <a:p>
            <a:pPr algn="ctr">
              <a:spcBef>
                <a:spcPct val="0"/>
              </a:spcBef>
              <a:buClrTx/>
              <a:buSzTx/>
              <a:buFontTx/>
              <a:buNone/>
            </a:pPr>
            <a:r>
              <a:rPr lang="en-US" altLang="zh-CN" sz="1800" dirty="0">
                <a:solidFill>
                  <a:srgbClr val="FF0000"/>
                </a:solidFill>
                <a:ea typeface="宋体" pitchFamily="2" charset="-122"/>
              </a:rPr>
              <a:t>C++</a:t>
            </a:r>
          </a:p>
          <a:p>
            <a:pPr algn="ctr">
              <a:spcBef>
                <a:spcPct val="0"/>
              </a:spcBef>
              <a:buClrTx/>
              <a:buSzTx/>
              <a:buFontTx/>
              <a:buNone/>
            </a:pPr>
            <a:r>
              <a:rPr lang="en-US" altLang="zh-CN" sz="1800" dirty="0">
                <a:solidFill>
                  <a:srgbClr val="FF0000"/>
                </a:solidFill>
                <a:ea typeface="宋体" pitchFamily="2" charset="-122"/>
              </a:rPr>
              <a:t>1979-1983</a:t>
            </a:r>
          </a:p>
        </p:txBody>
      </p:sp>
      <p:sp>
        <p:nvSpPr>
          <p:cNvPr id="9" name="Text Box 7"/>
          <p:cNvSpPr txBox="1">
            <a:spLocks noChangeArrowheads="1"/>
          </p:cNvSpPr>
          <p:nvPr/>
        </p:nvSpPr>
        <p:spPr bwMode="auto">
          <a:xfrm>
            <a:off x="3685190" y="4571206"/>
            <a:ext cx="730250" cy="915988"/>
          </a:xfrm>
          <a:prstGeom prst="rect">
            <a:avLst/>
          </a:prstGeom>
          <a:noFill/>
          <a:ln w="9525" algn="ctr">
            <a:noFill/>
            <a:miter lim="800000"/>
            <a:headEnd/>
            <a:tailEnd/>
          </a:ln>
          <a:effectLst/>
        </p:spPr>
        <p:txBody>
          <a:bodyPr wrap="none">
            <a:spAutoFit/>
          </a:bodyPr>
          <a:lstStyle/>
          <a:p>
            <a:pPr algn="ctr">
              <a:spcBef>
                <a:spcPct val="0"/>
              </a:spcBef>
              <a:buClrTx/>
              <a:buSzTx/>
              <a:buFontTx/>
              <a:buNone/>
            </a:pPr>
            <a:r>
              <a:rPr lang="en-US" altLang="zh-CN" sz="1800" dirty="0">
                <a:solidFill>
                  <a:srgbClr val="FF0000"/>
                </a:solidFill>
                <a:ea typeface="宋体" pitchFamily="2" charset="-122"/>
              </a:rPr>
              <a:t>C</a:t>
            </a:r>
          </a:p>
          <a:p>
            <a:pPr algn="ctr">
              <a:spcBef>
                <a:spcPct val="0"/>
              </a:spcBef>
              <a:buClrTx/>
              <a:buSzTx/>
              <a:buFontTx/>
              <a:buNone/>
            </a:pPr>
            <a:r>
              <a:rPr lang="en-US" altLang="zh-CN" sz="1800" dirty="0">
                <a:solidFill>
                  <a:srgbClr val="FF0000"/>
                </a:solidFill>
                <a:ea typeface="宋体" pitchFamily="2" charset="-122"/>
              </a:rPr>
              <a:t>1972</a:t>
            </a:r>
          </a:p>
          <a:p>
            <a:pPr algn="ctr">
              <a:spcBef>
                <a:spcPct val="0"/>
              </a:spcBef>
              <a:buClrTx/>
              <a:buSzTx/>
              <a:buFontTx/>
              <a:buNone/>
            </a:pPr>
            <a:r>
              <a:rPr lang="en-US" altLang="zh-CN" sz="1800" dirty="0">
                <a:solidFill>
                  <a:srgbClr val="FF0000"/>
                </a:solidFill>
                <a:ea typeface="宋体" pitchFamily="2" charset="-122"/>
              </a:rPr>
              <a:t>UNIX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083">
                                            <p:txEl>
                                              <p:pRg st="2" end="2"/>
                                            </p:txEl>
                                          </p:spTgt>
                                        </p:tgtEl>
                                        <p:attrNameLst>
                                          <p:attrName>style.visibility</p:attrName>
                                        </p:attrNameLst>
                                      </p:cBhvr>
                                      <p:to>
                                        <p:strVal val="visible"/>
                                      </p:to>
                                    </p:set>
                                    <p:anim calcmode="lin" valueType="num">
                                      <p:cBhvr additive="base">
                                        <p:cTn id="7" dur="500" fill="hold"/>
                                        <p:tgtEl>
                                          <p:spTgt spid="1740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083">
                                            <p:txEl>
                                              <p:pRg st="3" end="3"/>
                                            </p:txEl>
                                          </p:spTgt>
                                        </p:tgtEl>
                                        <p:attrNameLst>
                                          <p:attrName>style.visibility</p:attrName>
                                        </p:attrNameLst>
                                      </p:cBhvr>
                                      <p:to>
                                        <p:strVal val="visible"/>
                                      </p:to>
                                    </p:set>
                                    <p:anim calcmode="lin" valueType="num">
                                      <p:cBhvr additive="base">
                                        <p:cTn id="13" dur="500" fill="hold"/>
                                        <p:tgtEl>
                                          <p:spTgt spid="17408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083">
                                            <p:txEl>
                                              <p:pRg st="4" end="4"/>
                                            </p:txEl>
                                          </p:spTgt>
                                        </p:tgtEl>
                                        <p:attrNameLst>
                                          <p:attrName>style.visibility</p:attrName>
                                        </p:attrNameLst>
                                      </p:cBhvr>
                                      <p:to>
                                        <p:strVal val="visible"/>
                                      </p:to>
                                    </p:set>
                                    <p:anim calcmode="lin" valueType="num">
                                      <p:cBhvr additive="base">
                                        <p:cTn id="19" dur="500" fill="hold"/>
                                        <p:tgtEl>
                                          <p:spTgt spid="17408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0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AE8F53-BEE1-44E5-BB8A-89E3FDA96CAB}"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C909F8D9-19D7-48FB-9744-C3E10B294506}" type="slidenum">
              <a:rPr lang="en-US" altLang="zh-CN"/>
              <a:pPr/>
              <a:t>78</a:t>
            </a:fld>
            <a:endParaRPr lang="en-US" altLang="zh-CN"/>
          </a:p>
        </p:txBody>
      </p:sp>
      <p:sp>
        <p:nvSpPr>
          <p:cNvPr id="176130" name="Rectangle 2"/>
          <p:cNvSpPr>
            <a:spLocks noGrp="1" noChangeArrowheads="1"/>
          </p:cNvSpPr>
          <p:nvPr>
            <p:ph type="title"/>
          </p:nvPr>
        </p:nvSpPr>
        <p:spPr/>
        <p:txBody>
          <a:bodyPr/>
          <a:lstStyle/>
          <a:p>
            <a:r>
              <a:rPr lang="en-US" altLang="zh-CN" dirty="0"/>
              <a:t>1.4 </a:t>
            </a:r>
            <a:r>
              <a:rPr lang="zh-CN" altLang="en-US" dirty="0"/>
              <a:t>软件工程与开发准则</a:t>
            </a:r>
          </a:p>
        </p:txBody>
      </p:sp>
      <p:sp>
        <p:nvSpPr>
          <p:cNvPr id="176131"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6</a:t>
            </a:r>
            <a:r>
              <a:rPr lang="zh-CN" altLang="en-US" dirty="0">
                <a:solidFill>
                  <a:srgbClr val="0000FF"/>
                </a:solidFill>
              </a:rPr>
              <a:t>、开发小组的人员应该少而精</a:t>
            </a:r>
          </a:p>
          <a:p>
            <a:pPr lvl="2"/>
            <a:r>
              <a:rPr lang="zh-CN" altLang="en-US" dirty="0"/>
              <a:t>软件开发小组的组成人员的</a:t>
            </a:r>
            <a:r>
              <a:rPr lang="zh-CN" altLang="en-US" dirty="0">
                <a:solidFill>
                  <a:srgbClr val="CC0000"/>
                </a:solidFill>
              </a:rPr>
              <a:t>素质应该</a:t>
            </a:r>
            <a:r>
              <a:rPr lang="zh-CN" altLang="en-US" dirty="0" smtClean="0">
                <a:solidFill>
                  <a:srgbClr val="CC0000"/>
                </a:solidFill>
              </a:rPr>
              <a:t>好</a:t>
            </a:r>
            <a:endParaRPr lang="zh-CN" altLang="en-US" dirty="0"/>
          </a:p>
          <a:p>
            <a:pPr lvl="3"/>
            <a:r>
              <a:rPr lang="zh-CN" altLang="en-US" dirty="0">
                <a:solidFill>
                  <a:srgbClr val="CC0000"/>
                </a:solidFill>
              </a:rPr>
              <a:t>开发小组人员的素质是影响软件产品质量和开发效率的重要因素。</a:t>
            </a:r>
            <a:r>
              <a:rPr lang="zh-CN" altLang="en-US" dirty="0"/>
              <a:t>素质高的人员的开发效率比素质低的人员的开发效率可能高几倍至几十倍，而且所开发的软件中的错误明显少。</a:t>
            </a:r>
          </a:p>
          <a:p>
            <a:pPr lvl="2"/>
            <a:r>
              <a:rPr lang="zh-CN" altLang="en-US" dirty="0" smtClean="0">
                <a:solidFill>
                  <a:srgbClr val="CC0000"/>
                </a:solidFill>
              </a:rPr>
              <a:t>人数则不宜过多</a:t>
            </a:r>
            <a:endParaRPr lang="en-US" altLang="zh-CN" dirty="0"/>
          </a:p>
          <a:p>
            <a:pPr lvl="3"/>
            <a:r>
              <a:rPr lang="zh-CN" altLang="en-US" dirty="0" smtClean="0">
                <a:solidFill>
                  <a:srgbClr val="0000FF"/>
                </a:solidFill>
              </a:rPr>
              <a:t>随着</a:t>
            </a:r>
            <a:r>
              <a:rPr lang="zh-CN" altLang="en-US" dirty="0">
                <a:solidFill>
                  <a:srgbClr val="0000FF"/>
                </a:solidFill>
              </a:rPr>
              <a:t>开发小组人员数目的增加</a:t>
            </a:r>
            <a:r>
              <a:rPr lang="zh-CN" altLang="en-US" dirty="0"/>
              <a:t>，因为交流情况讨论问题而造成的</a:t>
            </a:r>
            <a:r>
              <a:rPr lang="zh-CN" altLang="en-US" dirty="0">
                <a:solidFill>
                  <a:srgbClr val="CC0000"/>
                </a:solidFill>
              </a:rPr>
              <a:t>通信开销</a:t>
            </a:r>
            <a:r>
              <a:rPr lang="zh-CN" altLang="en-US" dirty="0">
                <a:solidFill>
                  <a:srgbClr val="0000FF"/>
                </a:solidFill>
              </a:rPr>
              <a:t>也</a:t>
            </a:r>
            <a:r>
              <a:rPr lang="zh-CN" altLang="en-US" dirty="0">
                <a:solidFill>
                  <a:srgbClr val="CC0000"/>
                </a:solidFill>
              </a:rPr>
              <a:t>急剧</a:t>
            </a:r>
            <a:r>
              <a:rPr lang="zh-CN" altLang="en-US" dirty="0">
                <a:solidFill>
                  <a:srgbClr val="0000FF"/>
                </a:solidFill>
              </a:rPr>
              <a:t>增加</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1">
                                            <p:txEl>
                                              <p:pRg st="2" end="2"/>
                                            </p:txEl>
                                          </p:spTgt>
                                        </p:tgtEl>
                                        <p:attrNameLst>
                                          <p:attrName>style.visibility</p:attrName>
                                        </p:attrNameLst>
                                      </p:cBhvr>
                                      <p:to>
                                        <p:strVal val="visible"/>
                                      </p:to>
                                    </p:set>
                                    <p:anim calcmode="lin" valueType="num">
                                      <p:cBhvr additive="base">
                                        <p:cTn id="7" dur="500" fill="hold"/>
                                        <p:tgtEl>
                                          <p:spTgt spid="17613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31">
                                            <p:txEl>
                                              <p:pRg st="3" end="3"/>
                                            </p:txEl>
                                          </p:spTgt>
                                        </p:tgtEl>
                                        <p:attrNameLst>
                                          <p:attrName>style.visibility</p:attrName>
                                        </p:attrNameLst>
                                      </p:cBhvr>
                                      <p:to>
                                        <p:strVal val="visible"/>
                                      </p:to>
                                    </p:set>
                                    <p:anim calcmode="lin" valueType="num">
                                      <p:cBhvr additive="base">
                                        <p:cTn id="11" dur="500" fill="hold"/>
                                        <p:tgtEl>
                                          <p:spTgt spid="17613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6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6131">
                                            <p:txEl>
                                              <p:pRg st="4" end="4"/>
                                            </p:txEl>
                                          </p:spTgt>
                                        </p:tgtEl>
                                        <p:attrNameLst>
                                          <p:attrName>style.visibility</p:attrName>
                                        </p:attrNameLst>
                                      </p:cBhvr>
                                      <p:to>
                                        <p:strVal val="visible"/>
                                      </p:to>
                                    </p:set>
                                    <p:anim calcmode="lin" valueType="num">
                                      <p:cBhvr additive="base">
                                        <p:cTn id="17" dur="500" fill="hold"/>
                                        <p:tgtEl>
                                          <p:spTgt spid="17613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6131">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6131">
                                            <p:txEl>
                                              <p:pRg st="5" end="5"/>
                                            </p:txEl>
                                          </p:spTgt>
                                        </p:tgtEl>
                                        <p:attrNameLst>
                                          <p:attrName>style.visibility</p:attrName>
                                        </p:attrNameLst>
                                      </p:cBhvr>
                                      <p:to>
                                        <p:strVal val="visible"/>
                                      </p:to>
                                    </p:set>
                                    <p:anim calcmode="lin" valueType="num">
                                      <p:cBhvr additive="base">
                                        <p:cTn id="21" dur="500" fill="hold"/>
                                        <p:tgtEl>
                                          <p:spTgt spid="176131">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61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DAE8F53-BEE1-44E5-BB8A-89E3FDA96CAB}"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C909F8D9-19D7-48FB-9744-C3E10B294506}" type="slidenum">
              <a:rPr lang="en-US" altLang="zh-CN"/>
              <a:pPr/>
              <a:t>79</a:t>
            </a:fld>
            <a:endParaRPr lang="en-US" altLang="zh-CN"/>
          </a:p>
        </p:txBody>
      </p:sp>
      <p:sp>
        <p:nvSpPr>
          <p:cNvPr id="176130" name="Rectangle 2"/>
          <p:cNvSpPr>
            <a:spLocks noGrp="1" noChangeArrowheads="1"/>
          </p:cNvSpPr>
          <p:nvPr>
            <p:ph type="title"/>
          </p:nvPr>
        </p:nvSpPr>
        <p:spPr/>
        <p:txBody>
          <a:bodyPr/>
          <a:lstStyle/>
          <a:p>
            <a:r>
              <a:rPr lang="en-US" altLang="zh-CN" dirty="0"/>
              <a:t>1.4 </a:t>
            </a:r>
            <a:r>
              <a:rPr lang="zh-CN" altLang="en-US" dirty="0"/>
              <a:t>软件工程与开发准则</a:t>
            </a:r>
          </a:p>
        </p:txBody>
      </p:sp>
      <p:sp>
        <p:nvSpPr>
          <p:cNvPr id="176131" name="Rectangle 3"/>
          <p:cNvSpPr>
            <a:spLocks noGrp="1" noChangeArrowheads="1"/>
          </p:cNvSpPr>
          <p:nvPr>
            <p:ph type="body" idx="1"/>
          </p:nvPr>
        </p:nvSpPr>
        <p:spPr/>
        <p:txBody>
          <a:bodyPr/>
          <a:lstStyle/>
          <a:p>
            <a:r>
              <a:rPr lang="en-US" altLang="zh-CN" u="sng" dirty="0">
                <a:solidFill>
                  <a:srgbClr val="CC0000"/>
                </a:solidFill>
              </a:rPr>
              <a:t>1.4.3 </a:t>
            </a:r>
            <a:r>
              <a:rPr lang="zh-CN" altLang="en-US" u="sng" dirty="0">
                <a:solidFill>
                  <a:srgbClr val="CC0000"/>
                </a:solidFill>
              </a:rPr>
              <a:t>软件开发的基本准则</a:t>
            </a:r>
          </a:p>
          <a:p>
            <a:pPr lvl="1"/>
            <a:r>
              <a:rPr lang="en-US" altLang="zh-CN" dirty="0">
                <a:solidFill>
                  <a:srgbClr val="0000FF"/>
                </a:solidFill>
              </a:rPr>
              <a:t>6</a:t>
            </a:r>
            <a:r>
              <a:rPr lang="zh-CN" altLang="en-US" dirty="0">
                <a:solidFill>
                  <a:srgbClr val="0000FF"/>
                </a:solidFill>
              </a:rPr>
              <a:t>、开发小组的人员应该</a:t>
            </a:r>
            <a:r>
              <a:rPr lang="zh-CN" altLang="en-US" dirty="0" smtClean="0">
                <a:solidFill>
                  <a:srgbClr val="0000FF"/>
                </a:solidFill>
              </a:rPr>
              <a:t>少而精</a:t>
            </a:r>
            <a:endParaRPr lang="zh-CN" altLang="en-US" dirty="0">
              <a:solidFill>
                <a:srgbClr val="0000FF"/>
              </a:solidFill>
            </a:endParaRPr>
          </a:p>
        </p:txBody>
      </p:sp>
      <p:pic>
        <p:nvPicPr>
          <p:cNvPr id="2" name="图片 1"/>
          <p:cNvPicPr>
            <a:picLocks noChangeAspect="1"/>
          </p:cNvPicPr>
          <p:nvPr/>
        </p:nvPicPr>
        <p:blipFill>
          <a:blip r:embed="rId2"/>
          <a:stretch>
            <a:fillRect/>
          </a:stretch>
        </p:blipFill>
        <p:spPr>
          <a:xfrm>
            <a:off x="468313" y="2201474"/>
            <a:ext cx="8186850" cy="4149631"/>
          </a:xfrm>
          <a:prstGeom prst="rect">
            <a:avLst/>
          </a:prstGeom>
        </p:spPr>
      </p:pic>
    </p:spTree>
    <p:extLst>
      <p:ext uri="{BB962C8B-B14F-4D97-AF65-F5344CB8AC3E}">
        <p14:creationId xmlns:p14="http://schemas.microsoft.com/office/powerpoint/2010/main" val="273553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66" name="Picture 14"/>
          <p:cNvPicPr>
            <a:picLocks noChangeAspect="1" noChangeArrowheads="1"/>
          </p:cNvPicPr>
          <p:nvPr/>
        </p:nvPicPr>
        <p:blipFill>
          <a:blip r:embed="rId3" cstate="print"/>
          <a:srcRect/>
          <a:stretch>
            <a:fillRect/>
          </a:stretch>
        </p:blipFill>
        <p:spPr bwMode="auto">
          <a:xfrm>
            <a:off x="2286000" y="3048000"/>
            <a:ext cx="5758625" cy="3429000"/>
          </a:xfrm>
          <a:prstGeom prst="rect">
            <a:avLst/>
          </a:prstGeom>
          <a:noFill/>
          <a:ln w="9525" cap="flat" cmpd="sng" algn="ctr">
            <a:noFill/>
            <a:prstDash val="solid"/>
            <a:miter lim="800000"/>
            <a:headEnd/>
            <a:tailEnd/>
          </a:ln>
        </p:spPr>
      </p:pic>
      <p:sp>
        <p:nvSpPr>
          <p:cNvPr id="11" name="日期占位符 3"/>
          <p:cNvSpPr>
            <a:spLocks noGrp="1"/>
          </p:cNvSpPr>
          <p:nvPr>
            <p:ph type="dt" sz="half" idx="10"/>
          </p:nvPr>
        </p:nvSpPr>
        <p:spPr/>
        <p:txBody>
          <a:bodyPr/>
          <a:lstStyle/>
          <a:p>
            <a:fld id="{7F12BC1E-E21B-4D2E-8493-233842536EE6}" type="datetime1">
              <a:rPr lang="zh-CN" altLang="en-US"/>
              <a:pPr/>
              <a:t>2019/11/7</a:t>
            </a:fld>
            <a:endParaRPr lang="en-US" altLang="zh-CN" dirty="0"/>
          </a:p>
        </p:txBody>
      </p:sp>
      <p:sp>
        <p:nvSpPr>
          <p:cNvPr id="12" name="灯片编号占位符 4"/>
          <p:cNvSpPr>
            <a:spLocks noGrp="1"/>
          </p:cNvSpPr>
          <p:nvPr>
            <p:ph type="sldNum" sz="quarter" idx="11"/>
          </p:nvPr>
        </p:nvSpPr>
        <p:spPr>
          <a:xfrm>
            <a:off x="8316913" y="6369050"/>
            <a:ext cx="1258887" cy="260350"/>
          </a:xfrm>
        </p:spPr>
        <p:txBody>
          <a:bodyPr/>
          <a:lstStyle/>
          <a:p>
            <a:fld id="{584D5E24-8CF5-41A3-B8B8-1788489895B9}" type="slidenum">
              <a:rPr lang="en-US" altLang="zh-CN"/>
              <a:pPr/>
              <a:t>8</a:t>
            </a:fld>
            <a:endParaRPr lang="en-US" altLang="zh-CN"/>
          </a:p>
        </p:txBody>
      </p:sp>
      <p:sp>
        <p:nvSpPr>
          <p:cNvPr id="253964" name="Rectangle 12"/>
          <p:cNvSpPr>
            <a:spLocks noChangeArrowheads="1"/>
          </p:cNvSpPr>
          <p:nvPr/>
        </p:nvSpPr>
        <p:spPr bwMode="auto">
          <a:xfrm>
            <a:off x="3048000" y="6248400"/>
            <a:ext cx="4800600" cy="3810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en-US" altLang="zh-CN" sz="2400" dirty="0" smtClean="0">
                <a:solidFill>
                  <a:srgbClr val="CC0000"/>
                </a:solidFill>
                <a:cs typeface="宋体" pitchFamily="2" charset="-122"/>
              </a:rPr>
              <a:t>2011</a:t>
            </a:r>
            <a:r>
              <a:rPr kumimoji="1" lang="zh-CN" altLang="en-US" sz="2400" dirty="0" smtClean="0">
                <a:solidFill>
                  <a:srgbClr val="CC0000"/>
                </a:solidFill>
                <a:cs typeface="宋体" pitchFamily="2" charset="-122"/>
              </a:rPr>
              <a:t>年</a:t>
            </a:r>
            <a:r>
              <a:rPr kumimoji="1" lang="zh-CN" altLang="en-US" sz="2400" dirty="0">
                <a:solidFill>
                  <a:srgbClr val="CC0000"/>
                </a:solidFill>
                <a:cs typeface="宋体" pitchFamily="2" charset="-122"/>
              </a:rPr>
              <a:t>软件收入构成情况</a:t>
            </a:r>
          </a:p>
        </p:txBody>
      </p:sp>
      <p:sp>
        <p:nvSpPr>
          <p:cNvPr id="253954" name="Rectangle 2"/>
          <p:cNvSpPr>
            <a:spLocks noGrp="1" noChangeArrowheads="1"/>
          </p:cNvSpPr>
          <p:nvPr>
            <p:ph type="title"/>
          </p:nvPr>
        </p:nvSpPr>
        <p:spPr/>
        <p:txBody>
          <a:bodyPr/>
          <a:lstStyle/>
          <a:p>
            <a:r>
              <a:rPr lang="zh-CN" altLang="en-US"/>
              <a:t>从国内市场看软件（</a:t>
            </a:r>
            <a:r>
              <a:rPr lang="en-US" altLang="zh-CN"/>
              <a:t>1</a:t>
            </a:r>
            <a:r>
              <a:rPr lang="zh-CN" altLang="en-US"/>
              <a:t>）</a:t>
            </a:r>
          </a:p>
        </p:txBody>
      </p:sp>
      <p:sp>
        <p:nvSpPr>
          <p:cNvPr id="253955" name="Rectangle 3"/>
          <p:cNvSpPr>
            <a:spLocks noGrp="1" noChangeArrowheads="1"/>
          </p:cNvSpPr>
          <p:nvPr>
            <p:ph type="body" idx="1"/>
          </p:nvPr>
        </p:nvSpPr>
        <p:spPr>
          <a:xfrm>
            <a:off x="457200" y="1143000"/>
            <a:ext cx="8229600" cy="5073650"/>
          </a:xfrm>
        </p:spPr>
        <p:txBody>
          <a:bodyPr/>
          <a:lstStyle/>
          <a:p>
            <a:r>
              <a:rPr lang="zh-CN" altLang="en-US" dirty="0">
                <a:solidFill>
                  <a:srgbClr val="CC0000"/>
                </a:solidFill>
              </a:rPr>
              <a:t>嵌入式软件</a:t>
            </a:r>
            <a:r>
              <a:rPr lang="zh-CN" altLang="en-US" dirty="0"/>
              <a:t>市场将进一步扩大</a:t>
            </a:r>
          </a:p>
          <a:p>
            <a:pPr lvl="1"/>
            <a:r>
              <a:rPr lang="zh-CN" altLang="en-US" dirty="0"/>
              <a:t>我国强大的</a:t>
            </a:r>
            <a:r>
              <a:rPr lang="zh-CN" altLang="en-US" dirty="0">
                <a:solidFill>
                  <a:srgbClr val="CC0000"/>
                </a:solidFill>
              </a:rPr>
              <a:t>整机制造业对提高整机系统附加值的需求更加强烈</a:t>
            </a:r>
            <a:r>
              <a:rPr lang="zh-CN" altLang="en-US" dirty="0"/>
              <a:t>，从而对嵌入式软件的需求日益增加，我国将有越来越多的企业加入嵌入式软件的开发与应用。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animEffect transition="in" filter="strips(downRight)">
                                      <p:cBhvr>
                                        <p:cTn id="7" dur="500"/>
                                        <p:tgtEl>
                                          <p:spTgt spid="253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3966"/>
                                        </p:tgtEl>
                                        <p:attrNameLst>
                                          <p:attrName>style.visibility</p:attrName>
                                        </p:attrNameLst>
                                      </p:cBhvr>
                                      <p:to>
                                        <p:strVal val="visible"/>
                                      </p:to>
                                    </p:set>
                                    <p:anim calcmode="lin" valueType="num">
                                      <p:cBhvr additive="base">
                                        <p:cTn id="12" dur="500" fill="hold"/>
                                        <p:tgtEl>
                                          <p:spTgt spid="253966"/>
                                        </p:tgtEl>
                                        <p:attrNameLst>
                                          <p:attrName>ppt_x</p:attrName>
                                        </p:attrNameLst>
                                      </p:cBhvr>
                                      <p:tavLst>
                                        <p:tav tm="0">
                                          <p:val>
                                            <p:strVal val="#ppt_x"/>
                                          </p:val>
                                        </p:tav>
                                        <p:tav tm="100000">
                                          <p:val>
                                            <p:strVal val="#ppt_x"/>
                                          </p:val>
                                        </p:tav>
                                      </p:tavLst>
                                    </p:anim>
                                    <p:anim calcmode="lin" valueType="num">
                                      <p:cBhvr additive="base">
                                        <p:cTn id="13" dur="500" fill="hold"/>
                                        <p:tgtEl>
                                          <p:spTgt spid="25396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53964"/>
                                        </p:tgtEl>
                                        <p:attrNameLst>
                                          <p:attrName>style.visibility</p:attrName>
                                        </p:attrNameLst>
                                      </p:cBhvr>
                                      <p:to>
                                        <p:strVal val="visible"/>
                                      </p:to>
                                    </p:set>
                                    <p:anim calcmode="lin" valueType="num">
                                      <p:cBhvr additive="base">
                                        <p:cTn id="16" dur="500" fill="hold"/>
                                        <p:tgtEl>
                                          <p:spTgt spid="253964"/>
                                        </p:tgtEl>
                                        <p:attrNameLst>
                                          <p:attrName>ppt_x</p:attrName>
                                        </p:attrNameLst>
                                      </p:cBhvr>
                                      <p:tavLst>
                                        <p:tav tm="0">
                                          <p:val>
                                            <p:strVal val="#ppt_x"/>
                                          </p:val>
                                        </p:tav>
                                        <p:tav tm="100000">
                                          <p:val>
                                            <p:strVal val="#ppt_x"/>
                                          </p:val>
                                        </p:tav>
                                      </p:tavLst>
                                    </p:anim>
                                    <p:anim calcmode="lin" valueType="num">
                                      <p:cBhvr additive="base">
                                        <p:cTn id="17" dur="500" fill="hold"/>
                                        <p:tgtEl>
                                          <p:spTgt spid="253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half" idx="10"/>
          </p:nvPr>
        </p:nvSpPr>
        <p:spPr/>
        <p:txBody>
          <a:bodyPr/>
          <a:lstStyle/>
          <a:p>
            <a:fld id="{90A9E1A4-823C-4278-98CE-010B3C84E5FE}" type="datetime1">
              <a:rPr lang="zh-CN" altLang="en-US"/>
              <a:pPr/>
              <a:t>2019/11/7</a:t>
            </a:fld>
            <a:endParaRPr lang="en-US" altLang="zh-CN"/>
          </a:p>
        </p:txBody>
      </p:sp>
      <p:sp>
        <p:nvSpPr>
          <p:cNvPr id="20" name="灯片编号占位符 4"/>
          <p:cNvSpPr>
            <a:spLocks noGrp="1"/>
          </p:cNvSpPr>
          <p:nvPr>
            <p:ph type="sldNum" sz="quarter" idx="11"/>
          </p:nvPr>
        </p:nvSpPr>
        <p:spPr/>
        <p:txBody>
          <a:bodyPr/>
          <a:lstStyle/>
          <a:p>
            <a:fld id="{69BCD5FA-EE19-4F70-8EE6-71721ED6E29E}" type="slidenum">
              <a:rPr lang="en-US" altLang="zh-CN"/>
              <a:pPr/>
              <a:t>80</a:t>
            </a:fld>
            <a:endParaRPr lang="en-US" altLang="zh-CN"/>
          </a:p>
        </p:txBody>
      </p:sp>
      <p:sp>
        <p:nvSpPr>
          <p:cNvPr id="241666" name="Rectangle 2"/>
          <p:cNvSpPr>
            <a:spLocks noGrp="1" noChangeArrowheads="1"/>
          </p:cNvSpPr>
          <p:nvPr>
            <p:ph type="title"/>
          </p:nvPr>
        </p:nvSpPr>
        <p:spPr/>
        <p:txBody>
          <a:bodyPr/>
          <a:lstStyle/>
          <a:p>
            <a:r>
              <a:rPr lang="en-US" altLang="zh-CN"/>
              <a:t>1.5 </a:t>
            </a:r>
            <a:r>
              <a:rPr lang="zh-CN" altLang="en-US"/>
              <a:t>软件生命周期</a:t>
            </a:r>
          </a:p>
        </p:txBody>
      </p:sp>
      <p:sp>
        <p:nvSpPr>
          <p:cNvPr id="241667" name="Rectangle 3"/>
          <p:cNvSpPr>
            <a:spLocks noGrp="1" noChangeArrowheads="1"/>
          </p:cNvSpPr>
          <p:nvPr>
            <p:ph type="body" idx="1"/>
          </p:nvPr>
        </p:nvSpPr>
        <p:spPr/>
        <p:txBody>
          <a:bodyPr/>
          <a:lstStyle/>
          <a:p>
            <a:r>
              <a:rPr lang="zh-CN" altLang="en-US">
                <a:solidFill>
                  <a:srgbClr val="CC0000"/>
                </a:solidFill>
              </a:rPr>
              <a:t>软件生命周期</a:t>
            </a:r>
            <a:r>
              <a:rPr lang="en-US" altLang="zh-CN">
                <a:solidFill>
                  <a:srgbClr val="CC0000"/>
                </a:solidFill>
              </a:rPr>
              <a:t>(Software life cycle)</a:t>
            </a:r>
          </a:p>
          <a:p>
            <a:pPr lvl="1"/>
            <a:r>
              <a:rPr lang="zh-CN" altLang="en-US"/>
              <a:t>从软件目标的提出、定义、开发、维护，直到最终被丢弃的整个过程。</a:t>
            </a:r>
          </a:p>
          <a:p>
            <a:endParaRPr lang="en-US" altLang="zh-CN"/>
          </a:p>
        </p:txBody>
      </p:sp>
      <p:sp>
        <p:nvSpPr>
          <p:cNvPr id="241668" name="AutoShape 4"/>
          <p:cNvSpPr>
            <a:spLocks noChangeArrowheads="1"/>
          </p:cNvSpPr>
          <p:nvPr/>
        </p:nvSpPr>
        <p:spPr bwMode="auto">
          <a:xfrm>
            <a:off x="1447800" y="2590800"/>
            <a:ext cx="685800" cy="36576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软</a:t>
            </a:r>
          </a:p>
          <a:p>
            <a:pPr algn="ctr">
              <a:spcBef>
                <a:spcPct val="0"/>
              </a:spcBef>
              <a:buClrTx/>
              <a:buSzTx/>
              <a:buFontTx/>
              <a:buNone/>
            </a:pPr>
            <a:r>
              <a:rPr lang="zh-CN" altLang="en-US" sz="2400"/>
              <a:t>件</a:t>
            </a:r>
          </a:p>
          <a:p>
            <a:pPr algn="ctr">
              <a:spcBef>
                <a:spcPct val="0"/>
              </a:spcBef>
              <a:buClrTx/>
              <a:buSzTx/>
              <a:buFontTx/>
              <a:buNone/>
            </a:pPr>
            <a:r>
              <a:rPr lang="zh-CN" altLang="en-US" sz="2400"/>
              <a:t>生</a:t>
            </a:r>
          </a:p>
          <a:p>
            <a:pPr algn="ctr">
              <a:spcBef>
                <a:spcPct val="0"/>
              </a:spcBef>
              <a:buClrTx/>
              <a:buSzTx/>
              <a:buFontTx/>
              <a:buNone/>
            </a:pPr>
            <a:r>
              <a:rPr lang="zh-CN" altLang="en-US" sz="2400"/>
              <a:t>命</a:t>
            </a:r>
          </a:p>
          <a:p>
            <a:pPr algn="ctr">
              <a:spcBef>
                <a:spcPct val="0"/>
              </a:spcBef>
              <a:buClrTx/>
              <a:buSzTx/>
              <a:buFontTx/>
              <a:buNone/>
            </a:pPr>
            <a:r>
              <a:rPr lang="zh-CN" altLang="en-US" sz="2400"/>
              <a:t>周</a:t>
            </a:r>
          </a:p>
          <a:p>
            <a:pPr algn="ctr">
              <a:spcBef>
                <a:spcPct val="0"/>
              </a:spcBef>
              <a:buClrTx/>
              <a:buSzTx/>
              <a:buFontTx/>
              <a:buNone/>
            </a:pPr>
            <a:r>
              <a:rPr lang="zh-CN" altLang="en-US" sz="2400"/>
              <a:t>期</a:t>
            </a:r>
          </a:p>
        </p:txBody>
      </p:sp>
      <p:sp>
        <p:nvSpPr>
          <p:cNvPr id="241669" name="AutoShape 5"/>
          <p:cNvSpPr>
            <a:spLocks noChangeArrowheads="1"/>
          </p:cNvSpPr>
          <p:nvPr/>
        </p:nvSpPr>
        <p:spPr bwMode="auto">
          <a:xfrm>
            <a:off x="2133600" y="25908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41670" name="AutoShape 6"/>
          <p:cNvSpPr>
            <a:spLocks noChangeArrowheads="1"/>
          </p:cNvSpPr>
          <p:nvPr/>
        </p:nvSpPr>
        <p:spPr bwMode="auto">
          <a:xfrm>
            <a:off x="2133600" y="30480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41671" name="AutoShape 7"/>
          <p:cNvSpPr>
            <a:spLocks noChangeArrowheads="1"/>
          </p:cNvSpPr>
          <p:nvPr/>
        </p:nvSpPr>
        <p:spPr bwMode="auto">
          <a:xfrm>
            <a:off x="2133600" y="3505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41672" name="AutoShape 8"/>
          <p:cNvSpPr>
            <a:spLocks noChangeArrowheads="1"/>
          </p:cNvSpPr>
          <p:nvPr/>
        </p:nvSpPr>
        <p:spPr bwMode="auto">
          <a:xfrm>
            <a:off x="2133600" y="3962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41673" name="AutoShape 9"/>
          <p:cNvSpPr>
            <a:spLocks noChangeArrowheads="1"/>
          </p:cNvSpPr>
          <p:nvPr/>
        </p:nvSpPr>
        <p:spPr bwMode="auto">
          <a:xfrm>
            <a:off x="2133600" y="44196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41674" name="AutoShape 10"/>
          <p:cNvSpPr>
            <a:spLocks noChangeArrowheads="1"/>
          </p:cNvSpPr>
          <p:nvPr/>
        </p:nvSpPr>
        <p:spPr bwMode="auto">
          <a:xfrm>
            <a:off x="2133600" y="4876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41675" name="AutoShape 11"/>
          <p:cNvSpPr>
            <a:spLocks noChangeArrowheads="1"/>
          </p:cNvSpPr>
          <p:nvPr/>
        </p:nvSpPr>
        <p:spPr bwMode="auto">
          <a:xfrm>
            <a:off x="2133600" y="5334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241676" name="AutoShape 12"/>
          <p:cNvSpPr>
            <a:spLocks noChangeArrowheads="1"/>
          </p:cNvSpPr>
          <p:nvPr/>
        </p:nvSpPr>
        <p:spPr bwMode="auto">
          <a:xfrm>
            <a:off x="2133600" y="5791200"/>
            <a:ext cx="22098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运行与维护</a:t>
            </a:r>
          </a:p>
        </p:txBody>
      </p:sp>
      <p:sp>
        <p:nvSpPr>
          <p:cNvPr id="241677" name="AutoShape 13"/>
          <p:cNvSpPr>
            <a:spLocks noChangeArrowheads="1"/>
          </p:cNvSpPr>
          <p:nvPr/>
        </p:nvSpPr>
        <p:spPr bwMode="auto">
          <a:xfrm>
            <a:off x="5181600" y="28194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计划时期</a:t>
            </a:r>
          </a:p>
        </p:txBody>
      </p:sp>
      <p:sp>
        <p:nvSpPr>
          <p:cNvPr id="241678" name="AutoShape 14"/>
          <p:cNvSpPr>
            <a:spLocks noChangeArrowheads="1"/>
          </p:cNvSpPr>
          <p:nvPr/>
        </p:nvSpPr>
        <p:spPr bwMode="auto">
          <a:xfrm>
            <a:off x="5181600" y="4343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开发时期</a:t>
            </a:r>
          </a:p>
        </p:txBody>
      </p:sp>
      <p:sp>
        <p:nvSpPr>
          <p:cNvPr id="241679" name="AutoShape 15"/>
          <p:cNvSpPr>
            <a:spLocks noChangeArrowheads="1"/>
          </p:cNvSpPr>
          <p:nvPr/>
        </p:nvSpPr>
        <p:spPr bwMode="auto">
          <a:xfrm>
            <a:off x="5181600" y="5791200"/>
            <a:ext cx="22098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运行时期</a:t>
            </a:r>
          </a:p>
        </p:txBody>
      </p:sp>
      <p:sp>
        <p:nvSpPr>
          <p:cNvPr id="241680" name="AutoShape 16"/>
          <p:cNvSpPr>
            <a:spLocks/>
          </p:cNvSpPr>
          <p:nvPr/>
        </p:nvSpPr>
        <p:spPr bwMode="auto">
          <a:xfrm>
            <a:off x="4572000" y="2667000"/>
            <a:ext cx="381000" cy="762000"/>
          </a:xfrm>
          <a:prstGeom prst="rightBrace">
            <a:avLst>
              <a:gd name="adj1" fmla="val 16667"/>
              <a:gd name="adj2" fmla="val 50000"/>
            </a:avLst>
          </a:prstGeom>
          <a:noFill/>
          <a:ln w="76200">
            <a:solidFill>
              <a:srgbClr val="FF6600"/>
            </a:solidFill>
            <a:round/>
            <a:headEnd/>
            <a:tailEnd/>
          </a:ln>
          <a:effectLst/>
        </p:spPr>
        <p:txBody>
          <a:bodyPr wrap="none" anchor="ctr"/>
          <a:lstStyle/>
          <a:p>
            <a:endParaRPr lang="zh-CN" altLang="en-US"/>
          </a:p>
        </p:txBody>
      </p:sp>
      <p:sp>
        <p:nvSpPr>
          <p:cNvPr id="241681" name="AutoShape 17"/>
          <p:cNvSpPr>
            <a:spLocks/>
          </p:cNvSpPr>
          <p:nvPr/>
        </p:nvSpPr>
        <p:spPr bwMode="auto">
          <a:xfrm>
            <a:off x="4572000" y="3505200"/>
            <a:ext cx="381000" cy="2209800"/>
          </a:xfrm>
          <a:prstGeom prst="rightBrace">
            <a:avLst>
              <a:gd name="adj1" fmla="val 48333"/>
              <a:gd name="adj2" fmla="val 50000"/>
            </a:avLst>
          </a:prstGeom>
          <a:noFill/>
          <a:ln w="76200">
            <a:solidFill>
              <a:srgbClr val="FF6600"/>
            </a:solidFill>
            <a:round/>
            <a:headEnd/>
            <a:tailEnd/>
          </a:ln>
          <a:effectLst/>
        </p:spPr>
        <p:txBody>
          <a:bodyPr wrap="none" anchor="ctr"/>
          <a:lstStyle/>
          <a:p>
            <a:endParaRPr lang="zh-CN" altLang="en-US"/>
          </a:p>
        </p:txBody>
      </p:sp>
      <p:sp>
        <p:nvSpPr>
          <p:cNvPr id="241682" name="AutoShape 18"/>
          <p:cNvSpPr>
            <a:spLocks noChangeArrowheads="1"/>
          </p:cNvSpPr>
          <p:nvPr/>
        </p:nvSpPr>
        <p:spPr bwMode="auto">
          <a:xfrm>
            <a:off x="4495800" y="5867400"/>
            <a:ext cx="533400" cy="304800"/>
          </a:xfrm>
          <a:prstGeom prst="rightArrow">
            <a:avLst>
              <a:gd name="adj1" fmla="val 50000"/>
              <a:gd name="adj2" fmla="val 43750"/>
            </a:avLst>
          </a:prstGeom>
          <a:solidFill>
            <a:srgbClr val="FF6600"/>
          </a:solidFill>
          <a:ln w="9525">
            <a:solidFill>
              <a:srgbClr val="FF66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half" idx="10"/>
          </p:nvPr>
        </p:nvSpPr>
        <p:spPr/>
        <p:txBody>
          <a:bodyPr/>
          <a:lstStyle/>
          <a:p>
            <a:fld id="{D3FF4C97-B1B0-422F-BEC9-C05EAC82D146}" type="datetime1">
              <a:rPr lang="zh-CN" altLang="en-US"/>
              <a:pPr/>
              <a:t>2019/11/7</a:t>
            </a:fld>
            <a:endParaRPr lang="en-US" altLang="zh-CN"/>
          </a:p>
        </p:txBody>
      </p:sp>
      <p:sp>
        <p:nvSpPr>
          <p:cNvPr id="33" name="灯片编号占位符 4"/>
          <p:cNvSpPr>
            <a:spLocks noGrp="1"/>
          </p:cNvSpPr>
          <p:nvPr>
            <p:ph type="sldNum" sz="quarter" idx="11"/>
          </p:nvPr>
        </p:nvSpPr>
        <p:spPr/>
        <p:txBody>
          <a:bodyPr/>
          <a:lstStyle/>
          <a:p>
            <a:fld id="{9B81D7A8-5D7A-4A97-BE27-BC8D0E5D5FDD}" type="slidenum">
              <a:rPr lang="en-US" altLang="zh-CN"/>
              <a:pPr/>
              <a:t>81</a:t>
            </a:fld>
            <a:endParaRPr lang="en-US" altLang="zh-CN"/>
          </a:p>
        </p:txBody>
      </p:sp>
      <p:sp>
        <p:nvSpPr>
          <p:cNvPr id="272386" name="Rectangle 2"/>
          <p:cNvSpPr>
            <a:spLocks noGrp="1" noChangeArrowheads="1"/>
          </p:cNvSpPr>
          <p:nvPr>
            <p:ph type="title"/>
          </p:nvPr>
        </p:nvSpPr>
        <p:spPr/>
        <p:txBody>
          <a:bodyPr/>
          <a:lstStyle/>
          <a:p>
            <a:r>
              <a:rPr lang="en-US" altLang="zh-CN"/>
              <a:t>1.5 </a:t>
            </a:r>
            <a:r>
              <a:rPr lang="zh-CN" altLang="en-US"/>
              <a:t>软件生命周期</a:t>
            </a:r>
          </a:p>
        </p:txBody>
      </p:sp>
      <p:sp>
        <p:nvSpPr>
          <p:cNvPr id="272387" name="AutoShape 3"/>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订购</a:t>
            </a:r>
          </a:p>
        </p:txBody>
      </p:sp>
      <p:sp>
        <p:nvSpPr>
          <p:cNvPr id="272388" name="AutoShape 4"/>
          <p:cNvSpPr>
            <a:spLocks noChangeArrowheads="1"/>
          </p:cNvSpPr>
          <p:nvPr/>
        </p:nvSpPr>
        <p:spPr bwMode="auto">
          <a:xfrm>
            <a:off x="1841500" y="132715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72389" name="AutoShape 5"/>
          <p:cNvSpPr>
            <a:spLocks noChangeArrowheads="1"/>
          </p:cNvSpPr>
          <p:nvPr/>
        </p:nvSpPr>
        <p:spPr bwMode="auto">
          <a:xfrm>
            <a:off x="4495800" y="1328738"/>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cxnSp>
        <p:nvCxnSpPr>
          <p:cNvPr id="272390" name="AutoShape 6"/>
          <p:cNvCxnSpPr>
            <a:cxnSpLocks noChangeShapeType="1"/>
            <a:stCxn id="272387" idx="3"/>
            <a:endCxn id="272388" idx="1"/>
          </p:cNvCxnSpPr>
          <p:nvPr/>
        </p:nvCxnSpPr>
        <p:spPr bwMode="auto">
          <a:xfrm>
            <a:off x="1295400" y="1550988"/>
            <a:ext cx="546100" cy="4762"/>
          </a:xfrm>
          <a:prstGeom prst="bentConnector3">
            <a:avLst>
              <a:gd name="adj1" fmla="val 50000"/>
            </a:avLst>
          </a:prstGeom>
          <a:noFill/>
          <a:ln w="76200">
            <a:solidFill>
              <a:schemeClr val="accent2"/>
            </a:solidFill>
            <a:miter lim="800000"/>
            <a:headEnd/>
            <a:tailEnd type="triangle" w="med" len="med"/>
          </a:ln>
          <a:effectLst/>
        </p:spPr>
      </p:cxnSp>
      <p:cxnSp>
        <p:nvCxnSpPr>
          <p:cNvPr id="272391" name="AutoShape 7"/>
          <p:cNvCxnSpPr>
            <a:cxnSpLocks noChangeShapeType="1"/>
            <a:stCxn id="272388" idx="3"/>
            <a:endCxn id="272389" idx="1"/>
          </p:cNvCxnSpPr>
          <p:nvPr/>
        </p:nvCxnSpPr>
        <p:spPr bwMode="auto">
          <a:xfrm>
            <a:off x="4051300" y="1555750"/>
            <a:ext cx="444500" cy="1588"/>
          </a:xfrm>
          <a:prstGeom prst="bentConnector3">
            <a:avLst>
              <a:gd name="adj1" fmla="val 50000"/>
            </a:avLst>
          </a:prstGeom>
          <a:noFill/>
          <a:ln w="76200">
            <a:solidFill>
              <a:schemeClr val="accent2"/>
            </a:solidFill>
            <a:miter lim="800000"/>
            <a:headEnd/>
            <a:tailEnd type="triangle" w="med" len="med"/>
          </a:ln>
          <a:effectLst/>
        </p:spPr>
      </p:cxnSp>
      <p:sp>
        <p:nvSpPr>
          <p:cNvPr id="272392" name="AutoShape 8"/>
          <p:cNvSpPr>
            <a:spLocks noChangeArrowheads="1"/>
          </p:cNvSpPr>
          <p:nvPr/>
        </p:nvSpPr>
        <p:spPr bwMode="auto">
          <a:xfrm>
            <a:off x="7162800" y="1143000"/>
            <a:ext cx="1752600" cy="8382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a:p>
            <a:pPr algn="ctr">
              <a:spcBef>
                <a:spcPct val="0"/>
              </a:spcBef>
              <a:buClrTx/>
              <a:buSzTx/>
              <a:buFontTx/>
              <a:buNone/>
            </a:pPr>
            <a:r>
              <a:rPr lang="zh-CN" altLang="en-US" sz="2200">
                <a:solidFill>
                  <a:srgbClr val="CC0000"/>
                </a:solidFill>
              </a:rPr>
              <a:t>报告</a:t>
            </a:r>
          </a:p>
        </p:txBody>
      </p:sp>
      <p:cxnSp>
        <p:nvCxnSpPr>
          <p:cNvPr id="272393" name="AutoShape 9"/>
          <p:cNvCxnSpPr>
            <a:cxnSpLocks noChangeShapeType="1"/>
            <a:stCxn id="272389" idx="3"/>
            <a:endCxn id="272392" idx="1"/>
          </p:cNvCxnSpPr>
          <p:nvPr/>
        </p:nvCxnSpPr>
        <p:spPr bwMode="auto">
          <a:xfrm>
            <a:off x="6705600" y="1557338"/>
            <a:ext cx="457200" cy="4762"/>
          </a:xfrm>
          <a:prstGeom prst="bentConnector3">
            <a:avLst>
              <a:gd name="adj1" fmla="val 50000"/>
            </a:avLst>
          </a:prstGeom>
          <a:noFill/>
          <a:ln w="76200">
            <a:solidFill>
              <a:srgbClr val="FF9900"/>
            </a:solidFill>
            <a:miter lim="800000"/>
            <a:headEnd/>
            <a:tailEnd type="triangle" w="med" len="med"/>
          </a:ln>
          <a:effectLst/>
        </p:spPr>
      </p:cxnSp>
      <p:sp>
        <p:nvSpPr>
          <p:cNvPr id="272394" name="AutoShape 10"/>
          <p:cNvSpPr>
            <a:spLocks noChangeArrowheads="1"/>
          </p:cNvSpPr>
          <p:nvPr/>
        </p:nvSpPr>
        <p:spPr bwMode="auto">
          <a:xfrm>
            <a:off x="1828800" y="22860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cxnSp>
        <p:nvCxnSpPr>
          <p:cNvPr id="272395" name="AutoShape 11"/>
          <p:cNvCxnSpPr>
            <a:cxnSpLocks noChangeShapeType="1"/>
            <a:stCxn id="272389" idx="2"/>
            <a:endCxn id="272394" idx="0"/>
          </p:cNvCxnSpPr>
          <p:nvPr/>
        </p:nvCxnSpPr>
        <p:spPr bwMode="auto">
          <a:xfrm rot="5400000">
            <a:off x="4017169" y="702469"/>
            <a:ext cx="500062" cy="2667000"/>
          </a:xfrm>
          <a:prstGeom prst="bentConnector3">
            <a:avLst>
              <a:gd name="adj1" fmla="val 49843"/>
            </a:avLst>
          </a:prstGeom>
          <a:noFill/>
          <a:ln w="76200">
            <a:solidFill>
              <a:schemeClr val="accent2"/>
            </a:solidFill>
            <a:miter lim="800000"/>
            <a:headEnd/>
            <a:tailEnd type="triangle" w="med" len="med"/>
          </a:ln>
          <a:effectLst/>
        </p:spPr>
      </p:cxnSp>
      <p:cxnSp>
        <p:nvCxnSpPr>
          <p:cNvPr id="272396" name="AutoShape 12"/>
          <p:cNvCxnSpPr>
            <a:cxnSpLocks noChangeShapeType="1"/>
            <a:stCxn id="272394" idx="3"/>
            <a:endCxn id="272413" idx="1"/>
          </p:cNvCxnSpPr>
          <p:nvPr/>
        </p:nvCxnSpPr>
        <p:spPr bwMode="auto">
          <a:xfrm>
            <a:off x="4038600" y="2514600"/>
            <a:ext cx="2635250" cy="4763"/>
          </a:xfrm>
          <a:prstGeom prst="bentConnector3">
            <a:avLst>
              <a:gd name="adj1" fmla="val 50000"/>
            </a:avLst>
          </a:prstGeom>
          <a:noFill/>
          <a:ln w="76200">
            <a:solidFill>
              <a:srgbClr val="FF9900"/>
            </a:solidFill>
            <a:miter lim="800000"/>
            <a:headEnd/>
            <a:tailEnd type="triangle" w="med" len="med"/>
          </a:ln>
          <a:effectLst/>
        </p:spPr>
      </p:cxnSp>
      <p:sp>
        <p:nvSpPr>
          <p:cNvPr id="272397" name="AutoShape 13"/>
          <p:cNvSpPr>
            <a:spLocks noChangeArrowheads="1"/>
          </p:cNvSpPr>
          <p:nvPr/>
        </p:nvSpPr>
        <p:spPr bwMode="auto">
          <a:xfrm>
            <a:off x="2514600" y="3157538"/>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cxnSp>
        <p:nvCxnSpPr>
          <p:cNvPr id="272398" name="AutoShape 14"/>
          <p:cNvCxnSpPr>
            <a:cxnSpLocks noChangeShapeType="1"/>
            <a:stCxn id="272394" idx="2"/>
            <a:endCxn id="272397" idx="0"/>
          </p:cNvCxnSpPr>
          <p:nvPr/>
        </p:nvCxnSpPr>
        <p:spPr bwMode="auto">
          <a:xfrm rot="16200000" flipH="1">
            <a:off x="3069431" y="2607469"/>
            <a:ext cx="414338" cy="685800"/>
          </a:xfrm>
          <a:prstGeom prst="bentConnector3">
            <a:avLst>
              <a:gd name="adj1" fmla="val 25667"/>
            </a:avLst>
          </a:prstGeom>
          <a:noFill/>
          <a:ln w="76200">
            <a:solidFill>
              <a:schemeClr val="accent2"/>
            </a:solidFill>
            <a:miter lim="800000"/>
            <a:headEnd/>
            <a:tailEnd type="triangle" w="med" len="med"/>
          </a:ln>
          <a:effectLst/>
        </p:spPr>
      </p:cxnSp>
      <p:sp>
        <p:nvSpPr>
          <p:cNvPr id="272399" name="AutoShape 15"/>
          <p:cNvSpPr>
            <a:spLocks noChangeArrowheads="1"/>
          </p:cNvSpPr>
          <p:nvPr/>
        </p:nvSpPr>
        <p:spPr bwMode="auto">
          <a:xfrm>
            <a:off x="6705600" y="31242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概要设计报告</a:t>
            </a:r>
          </a:p>
        </p:txBody>
      </p:sp>
      <p:cxnSp>
        <p:nvCxnSpPr>
          <p:cNvPr id="272400" name="AutoShape 16"/>
          <p:cNvCxnSpPr>
            <a:cxnSpLocks noChangeShapeType="1"/>
            <a:stCxn id="272397" idx="3"/>
            <a:endCxn id="272399" idx="1"/>
          </p:cNvCxnSpPr>
          <p:nvPr/>
        </p:nvCxnSpPr>
        <p:spPr bwMode="auto">
          <a:xfrm>
            <a:off x="4724400" y="3386138"/>
            <a:ext cx="1981200" cy="4762"/>
          </a:xfrm>
          <a:prstGeom prst="bentConnector3">
            <a:avLst>
              <a:gd name="adj1" fmla="val 50000"/>
            </a:avLst>
          </a:prstGeom>
          <a:noFill/>
          <a:ln w="76200">
            <a:solidFill>
              <a:srgbClr val="FF9900"/>
            </a:solidFill>
            <a:miter lim="800000"/>
            <a:headEnd/>
            <a:tailEnd type="triangle" w="med" len="med"/>
          </a:ln>
          <a:effectLst/>
        </p:spPr>
      </p:cxnSp>
      <p:sp>
        <p:nvSpPr>
          <p:cNvPr id="272401" name="AutoShape 17"/>
          <p:cNvSpPr>
            <a:spLocks noChangeArrowheads="1"/>
          </p:cNvSpPr>
          <p:nvPr/>
        </p:nvSpPr>
        <p:spPr bwMode="auto">
          <a:xfrm>
            <a:off x="3276600" y="4005263"/>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72402" name="AutoShape 18"/>
          <p:cNvSpPr>
            <a:spLocks noChangeArrowheads="1"/>
          </p:cNvSpPr>
          <p:nvPr/>
        </p:nvSpPr>
        <p:spPr bwMode="auto">
          <a:xfrm>
            <a:off x="6705600" y="39624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详细设计报告</a:t>
            </a:r>
          </a:p>
        </p:txBody>
      </p:sp>
      <p:cxnSp>
        <p:nvCxnSpPr>
          <p:cNvPr id="272403" name="AutoShape 19"/>
          <p:cNvCxnSpPr>
            <a:cxnSpLocks noChangeShapeType="1"/>
            <a:stCxn id="272401" idx="3"/>
            <a:endCxn id="272402" idx="1"/>
          </p:cNvCxnSpPr>
          <p:nvPr/>
        </p:nvCxnSpPr>
        <p:spPr bwMode="auto">
          <a:xfrm flipV="1">
            <a:off x="5486400" y="4229100"/>
            <a:ext cx="1219200" cy="4763"/>
          </a:xfrm>
          <a:prstGeom prst="bentConnector3">
            <a:avLst>
              <a:gd name="adj1" fmla="val 50000"/>
            </a:avLst>
          </a:prstGeom>
          <a:noFill/>
          <a:ln w="76200">
            <a:solidFill>
              <a:srgbClr val="FF9900"/>
            </a:solidFill>
            <a:miter lim="800000"/>
            <a:headEnd/>
            <a:tailEnd type="triangle" w="med" len="med"/>
          </a:ln>
          <a:effectLst/>
        </p:spPr>
      </p:cxnSp>
      <p:cxnSp>
        <p:nvCxnSpPr>
          <p:cNvPr id="272404" name="AutoShape 20"/>
          <p:cNvCxnSpPr>
            <a:cxnSpLocks noChangeShapeType="1"/>
            <a:stCxn id="272397" idx="2"/>
            <a:endCxn id="272401" idx="0"/>
          </p:cNvCxnSpPr>
          <p:nvPr/>
        </p:nvCxnSpPr>
        <p:spPr bwMode="auto">
          <a:xfrm rot="16200000" flipH="1">
            <a:off x="3805237" y="3429001"/>
            <a:ext cx="390525" cy="762000"/>
          </a:xfrm>
          <a:prstGeom prst="bentConnector3">
            <a:avLst>
              <a:gd name="adj1" fmla="val 27639"/>
            </a:avLst>
          </a:prstGeom>
          <a:noFill/>
          <a:ln w="76200">
            <a:solidFill>
              <a:schemeClr val="accent2"/>
            </a:solidFill>
            <a:miter lim="800000"/>
            <a:headEnd/>
            <a:tailEnd type="triangle" w="med" len="med"/>
          </a:ln>
          <a:effectLst/>
        </p:spPr>
      </p:cxnSp>
      <p:sp>
        <p:nvSpPr>
          <p:cNvPr id="272405" name="AutoShape 21"/>
          <p:cNvSpPr>
            <a:spLocks noChangeArrowheads="1"/>
          </p:cNvSpPr>
          <p:nvPr/>
        </p:nvSpPr>
        <p:spPr bwMode="auto">
          <a:xfrm>
            <a:off x="4038600" y="48006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cxnSp>
        <p:nvCxnSpPr>
          <p:cNvPr id="272406" name="AutoShape 22"/>
          <p:cNvCxnSpPr>
            <a:cxnSpLocks noChangeShapeType="1"/>
            <a:stCxn id="272401" idx="2"/>
            <a:endCxn id="272405" idx="0"/>
          </p:cNvCxnSpPr>
          <p:nvPr/>
        </p:nvCxnSpPr>
        <p:spPr bwMode="auto">
          <a:xfrm rot="16200000" flipH="1">
            <a:off x="4593431" y="4250532"/>
            <a:ext cx="338137" cy="762000"/>
          </a:xfrm>
          <a:prstGeom prst="bentConnector3">
            <a:avLst>
              <a:gd name="adj1" fmla="val 49764"/>
            </a:avLst>
          </a:prstGeom>
          <a:noFill/>
          <a:ln w="76200">
            <a:solidFill>
              <a:schemeClr val="accent2"/>
            </a:solidFill>
            <a:miter lim="800000"/>
            <a:headEnd/>
            <a:tailEnd type="triangle" w="med" len="med"/>
          </a:ln>
          <a:effectLst/>
        </p:spPr>
      </p:cxnSp>
      <p:sp>
        <p:nvSpPr>
          <p:cNvPr id="272407" name="AutoShape 23"/>
          <p:cNvSpPr>
            <a:spLocks noChangeArrowheads="1"/>
          </p:cNvSpPr>
          <p:nvPr/>
        </p:nvSpPr>
        <p:spPr bwMode="auto">
          <a:xfrm>
            <a:off x="4800600" y="560705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72408" name="AutoShape 24"/>
          <p:cNvCxnSpPr>
            <a:cxnSpLocks noChangeShapeType="1"/>
            <a:stCxn id="272405" idx="2"/>
            <a:endCxn id="272407" idx="0"/>
          </p:cNvCxnSpPr>
          <p:nvPr/>
        </p:nvCxnSpPr>
        <p:spPr bwMode="auto">
          <a:xfrm rot="16200000" flipH="1">
            <a:off x="5349875" y="5051425"/>
            <a:ext cx="349250" cy="762000"/>
          </a:xfrm>
          <a:prstGeom prst="bentConnector3">
            <a:avLst>
              <a:gd name="adj1" fmla="val 50000"/>
            </a:avLst>
          </a:prstGeom>
          <a:noFill/>
          <a:ln w="76200">
            <a:solidFill>
              <a:schemeClr val="accent2"/>
            </a:solidFill>
            <a:miter lim="800000"/>
            <a:headEnd/>
            <a:tailEnd type="triangle" w="med" len="med"/>
          </a:ln>
          <a:effectLst/>
        </p:spPr>
      </p:cxnSp>
      <p:sp>
        <p:nvSpPr>
          <p:cNvPr id="272409" name="AutoShape 25"/>
          <p:cNvSpPr>
            <a:spLocks noChangeArrowheads="1"/>
          </p:cNvSpPr>
          <p:nvPr/>
        </p:nvSpPr>
        <p:spPr bwMode="auto">
          <a:xfrm>
            <a:off x="762000" y="4767263"/>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源程序清单</a:t>
            </a:r>
          </a:p>
        </p:txBody>
      </p:sp>
      <p:cxnSp>
        <p:nvCxnSpPr>
          <p:cNvPr id="272410" name="AutoShape 26"/>
          <p:cNvCxnSpPr>
            <a:cxnSpLocks noChangeShapeType="1"/>
            <a:stCxn id="272405" idx="1"/>
            <a:endCxn id="272409" idx="3"/>
          </p:cNvCxnSpPr>
          <p:nvPr/>
        </p:nvCxnSpPr>
        <p:spPr bwMode="auto">
          <a:xfrm rot="10800000" flipV="1">
            <a:off x="2971800" y="5029200"/>
            <a:ext cx="1066800" cy="4763"/>
          </a:xfrm>
          <a:prstGeom prst="bentConnector3">
            <a:avLst>
              <a:gd name="adj1" fmla="val 50000"/>
            </a:avLst>
          </a:prstGeom>
          <a:noFill/>
          <a:ln w="76200">
            <a:solidFill>
              <a:srgbClr val="FF9900"/>
            </a:solidFill>
            <a:miter lim="800000"/>
            <a:headEnd/>
            <a:tailEnd type="triangle" w="med" len="med"/>
          </a:ln>
          <a:effectLst/>
        </p:spPr>
      </p:cxnSp>
      <p:sp>
        <p:nvSpPr>
          <p:cNvPr id="272411" name="AutoShape 27"/>
          <p:cNvSpPr>
            <a:spLocks noChangeArrowheads="1"/>
          </p:cNvSpPr>
          <p:nvPr/>
        </p:nvSpPr>
        <p:spPr bwMode="auto">
          <a:xfrm>
            <a:off x="762000" y="55626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测试报告</a:t>
            </a:r>
          </a:p>
        </p:txBody>
      </p:sp>
      <p:cxnSp>
        <p:nvCxnSpPr>
          <p:cNvPr id="272412" name="AutoShape 28"/>
          <p:cNvCxnSpPr>
            <a:cxnSpLocks noChangeShapeType="1"/>
            <a:stCxn id="272407" idx="1"/>
            <a:endCxn id="272411" idx="3"/>
          </p:cNvCxnSpPr>
          <p:nvPr/>
        </p:nvCxnSpPr>
        <p:spPr bwMode="auto">
          <a:xfrm rot="10800000">
            <a:off x="2971800" y="5829300"/>
            <a:ext cx="1828800" cy="6350"/>
          </a:xfrm>
          <a:prstGeom prst="bentConnector3">
            <a:avLst>
              <a:gd name="adj1" fmla="val 50000"/>
            </a:avLst>
          </a:prstGeom>
          <a:noFill/>
          <a:ln w="76200">
            <a:solidFill>
              <a:srgbClr val="FF9900"/>
            </a:solidFill>
            <a:miter lim="800000"/>
            <a:headEnd/>
            <a:tailEnd type="triangle" w="med" len="med"/>
          </a:ln>
          <a:effectLst/>
        </p:spPr>
      </p:cxnSp>
      <p:sp>
        <p:nvSpPr>
          <p:cNvPr id="272413" name="AutoShape 29"/>
          <p:cNvSpPr>
            <a:spLocks noChangeArrowheads="1"/>
          </p:cNvSpPr>
          <p:nvPr/>
        </p:nvSpPr>
        <p:spPr bwMode="auto">
          <a:xfrm>
            <a:off x="6673850" y="2252663"/>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需求分析报告</a:t>
            </a:r>
          </a:p>
        </p:txBody>
      </p:sp>
      <p:sp>
        <p:nvSpPr>
          <p:cNvPr id="272414" name="AutoShape 30"/>
          <p:cNvSpPr>
            <a:spLocks noChangeArrowheads="1"/>
          </p:cNvSpPr>
          <p:nvPr/>
        </p:nvSpPr>
        <p:spPr bwMode="auto">
          <a:xfrm>
            <a:off x="7696200" y="5334000"/>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运行</a:t>
            </a:r>
          </a:p>
        </p:txBody>
      </p:sp>
      <p:cxnSp>
        <p:nvCxnSpPr>
          <p:cNvPr id="272415" name="AutoShape 31"/>
          <p:cNvCxnSpPr>
            <a:cxnSpLocks noChangeShapeType="1"/>
            <a:stCxn id="272407" idx="3"/>
            <a:endCxn id="272414" idx="1"/>
          </p:cNvCxnSpPr>
          <p:nvPr/>
        </p:nvCxnSpPr>
        <p:spPr bwMode="auto">
          <a:xfrm flipV="1">
            <a:off x="7010400" y="5829300"/>
            <a:ext cx="685800" cy="6350"/>
          </a:xfrm>
          <a:prstGeom prst="bentConnector3">
            <a:avLst>
              <a:gd name="adj1" fmla="val 50000"/>
            </a:avLst>
          </a:prstGeom>
          <a:noFill/>
          <a:ln w="76200">
            <a:solidFill>
              <a:schemeClr val="accent2"/>
            </a:solidFill>
            <a:miter lim="800000"/>
            <a:headEnd/>
            <a:tailEnd type="triangle" w="med" len="med"/>
          </a:ln>
          <a:effectLst/>
        </p:spPr>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AE94F7D3-2E34-4B04-91AF-FFECB5779090}" type="datetime1">
              <a:rPr lang="zh-CN" altLang="en-US"/>
              <a:pPr/>
              <a:t>2019/11/7</a:t>
            </a:fld>
            <a:endParaRPr lang="en-US" altLang="zh-CN"/>
          </a:p>
        </p:txBody>
      </p:sp>
      <p:sp>
        <p:nvSpPr>
          <p:cNvPr id="23" name="灯片编号占位符 4"/>
          <p:cNvSpPr>
            <a:spLocks noGrp="1"/>
          </p:cNvSpPr>
          <p:nvPr>
            <p:ph type="sldNum" sz="quarter" idx="11"/>
          </p:nvPr>
        </p:nvSpPr>
        <p:spPr/>
        <p:txBody>
          <a:bodyPr/>
          <a:lstStyle/>
          <a:p>
            <a:fld id="{8C0C4370-47C5-46A4-B396-D36B14931281}" type="slidenum">
              <a:rPr lang="en-US" altLang="zh-CN"/>
              <a:pPr/>
              <a:t>82</a:t>
            </a:fld>
            <a:endParaRPr lang="en-US" altLang="zh-CN"/>
          </a:p>
        </p:txBody>
      </p:sp>
      <p:sp>
        <p:nvSpPr>
          <p:cNvPr id="193538" name="Rectangle 2"/>
          <p:cNvSpPr>
            <a:spLocks noGrp="1" noChangeArrowheads="1"/>
          </p:cNvSpPr>
          <p:nvPr>
            <p:ph type="title"/>
          </p:nvPr>
        </p:nvSpPr>
        <p:spPr/>
        <p:txBody>
          <a:bodyPr/>
          <a:lstStyle/>
          <a:p>
            <a:r>
              <a:rPr lang="en-US" altLang="zh-CN"/>
              <a:t>1.5 </a:t>
            </a:r>
            <a:r>
              <a:rPr lang="zh-CN" altLang="en-US"/>
              <a:t>软件生命周期</a:t>
            </a:r>
          </a:p>
        </p:txBody>
      </p:sp>
      <p:sp>
        <p:nvSpPr>
          <p:cNvPr id="193539" name="Rectangle 3"/>
          <p:cNvSpPr>
            <a:spLocks noGrp="1" noChangeArrowheads="1"/>
          </p:cNvSpPr>
          <p:nvPr>
            <p:ph type="body" idx="1"/>
          </p:nvPr>
        </p:nvSpPr>
        <p:spPr/>
        <p:txBody>
          <a:bodyPr/>
          <a:lstStyle/>
          <a:p>
            <a:r>
              <a:rPr lang="zh-CN" altLang="en-US">
                <a:solidFill>
                  <a:srgbClr val="CC0000"/>
                </a:solidFill>
              </a:rPr>
              <a:t>软件生命周期各阶段工作总结</a:t>
            </a:r>
          </a:p>
          <a:p>
            <a:pPr lvl="1"/>
            <a:endParaRPr lang="zh-CN" altLang="en-US"/>
          </a:p>
          <a:p>
            <a:endParaRPr lang="en-US" altLang="zh-CN"/>
          </a:p>
        </p:txBody>
      </p:sp>
      <p:sp>
        <p:nvSpPr>
          <p:cNvPr id="193540" name="AutoShape 4"/>
          <p:cNvSpPr>
            <a:spLocks noChangeArrowheads="1"/>
          </p:cNvSpPr>
          <p:nvPr/>
        </p:nvSpPr>
        <p:spPr bwMode="auto">
          <a:xfrm>
            <a:off x="609600" y="2209800"/>
            <a:ext cx="685800" cy="3657600"/>
          </a:xfrm>
          <a:prstGeom prst="roundRect">
            <a:avLst>
              <a:gd name="adj" fmla="val 16667"/>
            </a:avLst>
          </a:prstGeom>
          <a:noFill/>
          <a:ln w="9525" algn="ctr">
            <a:solidFill>
              <a:schemeClr val="tx1"/>
            </a:solidFill>
            <a:round/>
            <a:headEnd/>
            <a:tailEnd/>
          </a:ln>
          <a:effectLst/>
        </p:spPr>
        <p:txBody>
          <a:bodyPr wrap="none" anchor="ctr"/>
          <a:lstStyle/>
          <a:p>
            <a:pPr algn="ctr">
              <a:spcBef>
                <a:spcPct val="0"/>
              </a:spcBef>
              <a:buClrTx/>
              <a:buSzTx/>
              <a:buFontTx/>
              <a:buNone/>
            </a:pPr>
            <a:r>
              <a:rPr lang="zh-CN" altLang="en-US" sz="2400"/>
              <a:t>软</a:t>
            </a:r>
          </a:p>
          <a:p>
            <a:pPr algn="ctr">
              <a:spcBef>
                <a:spcPct val="0"/>
              </a:spcBef>
              <a:buClrTx/>
              <a:buSzTx/>
              <a:buFontTx/>
              <a:buNone/>
            </a:pPr>
            <a:r>
              <a:rPr lang="zh-CN" altLang="en-US" sz="2400"/>
              <a:t>件</a:t>
            </a:r>
          </a:p>
          <a:p>
            <a:pPr algn="ctr">
              <a:spcBef>
                <a:spcPct val="0"/>
              </a:spcBef>
              <a:buClrTx/>
              <a:buSzTx/>
              <a:buFontTx/>
              <a:buNone/>
            </a:pPr>
            <a:r>
              <a:rPr lang="zh-CN" altLang="en-US" sz="2400"/>
              <a:t>生</a:t>
            </a:r>
          </a:p>
          <a:p>
            <a:pPr algn="ctr">
              <a:spcBef>
                <a:spcPct val="0"/>
              </a:spcBef>
              <a:buClrTx/>
              <a:buSzTx/>
              <a:buFontTx/>
              <a:buNone/>
            </a:pPr>
            <a:r>
              <a:rPr lang="zh-CN" altLang="en-US" sz="2400"/>
              <a:t>命</a:t>
            </a:r>
          </a:p>
          <a:p>
            <a:pPr algn="ctr">
              <a:spcBef>
                <a:spcPct val="0"/>
              </a:spcBef>
              <a:buClrTx/>
              <a:buSzTx/>
              <a:buFontTx/>
              <a:buNone/>
            </a:pPr>
            <a:r>
              <a:rPr lang="zh-CN" altLang="en-US" sz="2400"/>
              <a:t>周</a:t>
            </a:r>
          </a:p>
          <a:p>
            <a:pPr algn="ctr">
              <a:spcBef>
                <a:spcPct val="0"/>
              </a:spcBef>
              <a:buClrTx/>
              <a:buSzTx/>
              <a:buFontTx/>
              <a:buNone/>
            </a:pPr>
            <a:r>
              <a:rPr lang="zh-CN" altLang="en-US" sz="2400"/>
              <a:t>期</a:t>
            </a:r>
          </a:p>
        </p:txBody>
      </p:sp>
      <p:sp>
        <p:nvSpPr>
          <p:cNvPr id="193541" name="AutoShape 5"/>
          <p:cNvSpPr>
            <a:spLocks noChangeArrowheads="1"/>
          </p:cNvSpPr>
          <p:nvPr/>
        </p:nvSpPr>
        <p:spPr bwMode="auto">
          <a:xfrm>
            <a:off x="1295400" y="22098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193542" name="AutoShape 6"/>
          <p:cNvSpPr>
            <a:spLocks noChangeArrowheads="1"/>
          </p:cNvSpPr>
          <p:nvPr/>
        </p:nvSpPr>
        <p:spPr bwMode="auto">
          <a:xfrm>
            <a:off x="1295400" y="2667000"/>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193543" name="AutoShape 7"/>
          <p:cNvSpPr>
            <a:spLocks noChangeArrowheads="1"/>
          </p:cNvSpPr>
          <p:nvPr/>
        </p:nvSpPr>
        <p:spPr bwMode="auto">
          <a:xfrm>
            <a:off x="1295400" y="31242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193544" name="AutoShape 8"/>
          <p:cNvSpPr>
            <a:spLocks noChangeArrowheads="1"/>
          </p:cNvSpPr>
          <p:nvPr/>
        </p:nvSpPr>
        <p:spPr bwMode="auto">
          <a:xfrm>
            <a:off x="1295400" y="35814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193545" name="AutoShape 9"/>
          <p:cNvSpPr>
            <a:spLocks noChangeArrowheads="1"/>
          </p:cNvSpPr>
          <p:nvPr/>
        </p:nvSpPr>
        <p:spPr bwMode="auto">
          <a:xfrm>
            <a:off x="1295400" y="40386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193546" name="AutoShape 10"/>
          <p:cNvSpPr>
            <a:spLocks noChangeArrowheads="1"/>
          </p:cNvSpPr>
          <p:nvPr/>
        </p:nvSpPr>
        <p:spPr bwMode="auto">
          <a:xfrm>
            <a:off x="1295400" y="44958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193547" name="AutoShape 11"/>
          <p:cNvSpPr>
            <a:spLocks noChangeArrowheads="1"/>
          </p:cNvSpPr>
          <p:nvPr/>
        </p:nvSpPr>
        <p:spPr bwMode="auto">
          <a:xfrm>
            <a:off x="1295400" y="4953000"/>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sp>
        <p:nvSpPr>
          <p:cNvPr id="193548" name="AutoShape 12"/>
          <p:cNvSpPr>
            <a:spLocks noChangeArrowheads="1"/>
          </p:cNvSpPr>
          <p:nvPr/>
        </p:nvSpPr>
        <p:spPr bwMode="auto">
          <a:xfrm>
            <a:off x="1295400" y="5410200"/>
            <a:ext cx="22098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运行与维护</a:t>
            </a:r>
          </a:p>
        </p:txBody>
      </p:sp>
      <p:sp>
        <p:nvSpPr>
          <p:cNvPr id="193549" name="AutoShape 13"/>
          <p:cNvSpPr>
            <a:spLocks noChangeArrowheads="1"/>
          </p:cNvSpPr>
          <p:nvPr/>
        </p:nvSpPr>
        <p:spPr bwMode="auto">
          <a:xfrm>
            <a:off x="3505200" y="17526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a:solidFill>
                  <a:srgbClr val="CC0000"/>
                </a:solidFill>
              </a:rPr>
              <a:t>关键问题</a:t>
            </a:r>
          </a:p>
        </p:txBody>
      </p:sp>
      <p:sp>
        <p:nvSpPr>
          <p:cNvPr id="193550" name="AutoShape 14"/>
          <p:cNvSpPr>
            <a:spLocks noChangeArrowheads="1"/>
          </p:cNvSpPr>
          <p:nvPr/>
        </p:nvSpPr>
        <p:spPr bwMode="auto">
          <a:xfrm>
            <a:off x="3505200" y="22098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a:t>问题是什么</a:t>
            </a:r>
            <a:r>
              <a:rPr lang="zh-CN" altLang="en-US" sz="2200">
                <a:solidFill>
                  <a:srgbClr val="CC0000"/>
                </a:solidFill>
              </a:rPr>
              <a:t>？</a:t>
            </a:r>
          </a:p>
        </p:txBody>
      </p:sp>
      <p:sp>
        <p:nvSpPr>
          <p:cNvPr id="193551" name="AutoShape 15"/>
          <p:cNvSpPr>
            <a:spLocks noChangeArrowheads="1"/>
          </p:cNvSpPr>
          <p:nvPr/>
        </p:nvSpPr>
        <p:spPr bwMode="auto">
          <a:xfrm>
            <a:off x="3505200" y="26670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a:t>有可行的解</a:t>
            </a:r>
            <a:r>
              <a:rPr lang="zh-CN" altLang="en-US" sz="2200">
                <a:solidFill>
                  <a:srgbClr val="CC0000"/>
                </a:solidFill>
              </a:rPr>
              <a:t>？</a:t>
            </a:r>
          </a:p>
        </p:txBody>
      </p:sp>
      <p:sp>
        <p:nvSpPr>
          <p:cNvPr id="193552" name="AutoShape 16"/>
          <p:cNvSpPr>
            <a:spLocks noChangeArrowheads="1"/>
          </p:cNvSpPr>
          <p:nvPr/>
        </p:nvSpPr>
        <p:spPr bwMode="auto">
          <a:xfrm>
            <a:off x="3505200" y="31242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dirty="0"/>
              <a:t>系统必须做什么，</a:t>
            </a:r>
            <a:r>
              <a:rPr lang="zh-CN" altLang="en-US" sz="2200" dirty="0">
                <a:solidFill>
                  <a:srgbClr val="C00000"/>
                </a:solidFill>
              </a:rPr>
              <a:t>要求哪些功能</a:t>
            </a:r>
            <a:r>
              <a:rPr lang="zh-CN" altLang="en-US" sz="2200" dirty="0">
                <a:solidFill>
                  <a:srgbClr val="CC0000"/>
                </a:solidFill>
              </a:rPr>
              <a:t>？</a:t>
            </a:r>
          </a:p>
        </p:txBody>
      </p:sp>
      <p:sp>
        <p:nvSpPr>
          <p:cNvPr id="193553" name="AutoShape 17"/>
          <p:cNvSpPr>
            <a:spLocks noChangeArrowheads="1"/>
          </p:cNvSpPr>
          <p:nvPr/>
        </p:nvSpPr>
        <p:spPr bwMode="auto">
          <a:xfrm>
            <a:off x="3733800" y="35814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dirty="0">
                <a:solidFill>
                  <a:srgbClr val="C00000"/>
                </a:solidFill>
              </a:rPr>
              <a:t>需要哪些模块</a:t>
            </a:r>
            <a:r>
              <a:rPr lang="zh-CN" altLang="en-US" sz="2200" dirty="0"/>
              <a:t>实现上述功能，模块间的关系</a:t>
            </a:r>
            <a:r>
              <a:rPr lang="zh-CN" altLang="en-US" sz="2200" dirty="0">
                <a:solidFill>
                  <a:srgbClr val="CC0000"/>
                </a:solidFill>
              </a:rPr>
              <a:t>？</a:t>
            </a:r>
          </a:p>
        </p:txBody>
      </p:sp>
      <p:sp>
        <p:nvSpPr>
          <p:cNvPr id="193554" name="AutoShape 18"/>
          <p:cNvSpPr>
            <a:spLocks noChangeArrowheads="1"/>
          </p:cNvSpPr>
          <p:nvPr/>
        </p:nvSpPr>
        <p:spPr bwMode="auto">
          <a:xfrm>
            <a:off x="3505200" y="40386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dirty="0">
                <a:solidFill>
                  <a:srgbClr val="C00000"/>
                </a:solidFill>
              </a:rPr>
              <a:t>每个模块</a:t>
            </a:r>
            <a:r>
              <a:rPr lang="zh-CN" altLang="en-US" sz="2200" dirty="0"/>
              <a:t>怎样具体实现</a:t>
            </a:r>
            <a:r>
              <a:rPr lang="zh-CN" altLang="en-US" sz="2200" dirty="0">
                <a:solidFill>
                  <a:srgbClr val="CC0000"/>
                </a:solidFill>
              </a:rPr>
              <a:t>？</a:t>
            </a:r>
          </a:p>
        </p:txBody>
      </p:sp>
      <p:sp>
        <p:nvSpPr>
          <p:cNvPr id="193555" name="AutoShape 19"/>
          <p:cNvSpPr>
            <a:spLocks noChangeArrowheads="1"/>
          </p:cNvSpPr>
          <p:nvPr/>
        </p:nvSpPr>
        <p:spPr bwMode="auto">
          <a:xfrm>
            <a:off x="3505200" y="44958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dirty="0"/>
              <a:t>正确的程序模块</a:t>
            </a:r>
          </a:p>
        </p:txBody>
      </p:sp>
      <p:sp>
        <p:nvSpPr>
          <p:cNvPr id="193556" name="AutoShape 20"/>
          <p:cNvSpPr>
            <a:spLocks noChangeArrowheads="1"/>
          </p:cNvSpPr>
          <p:nvPr/>
        </p:nvSpPr>
        <p:spPr bwMode="auto">
          <a:xfrm>
            <a:off x="3505200" y="49530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a:t>符合要求的软件</a:t>
            </a:r>
          </a:p>
        </p:txBody>
      </p:sp>
      <p:sp>
        <p:nvSpPr>
          <p:cNvPr id="193557" name="AutoShape 21"/>
          <p:cNvSpPr>
            <a:spLocks noChangeArrowheads="1"/>
          </p:cNvSpPr>
          <p:nvPr/>
        </p:nvSpPr>
        <p:spPr bwMode="auto">
          <a:xfrm>
            <a:off x="3505200" y="5410200"/>
            <a:ext cx="5181600" cy="457200"/>
          </a:xfrm>
          <a:prstGeom prst="roundRect">
            <a:avLst>
              <a:gd name="adj" fmla="val 16667"/>
            </a:avLst>
          </a:prstGeom>
          <a:noFill/>
          <a:ln w="9525" algn="ctr">
            <a:noFill/>
            <a:round/>
            <a:headEnd/>
            <a:tailEnd/>
          </a:ln>
          <a:effectLst/>
        </p:spPr>
        <p:txBody>
          <a:bodyPr wrap="none" anchor="ctr"/>
          <a:lstStyle/>
          <a:p>
            <a:pPr algn="ctr">
              <a:spcBef>
                <a:spcPct val="0"/>
              </a:spcBef>
              <a:buClrTx/>
              <a:buSzTx/>
              <a:buFontTx/>
              <a:buNone/>
            </a:pPr>
            <a:r>
              <a:rPr lang="zh-CN" altLang="en-US" sz="2200"/>
              <a:t>维护，保证持久地满足用户需要的软件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3549"/>
                                        </p:tgtEl>
                                        <p:attrNameLst>
                                          <p:attrName>style.visibility</p:attrName>
                                        </p:attrNameLst>
                                      </p:cBhvr>
                                      <p:to>
                                        <p:strVal val="visible"/>
                                      </p:to>
                                    </p:set>
                                    <p:animEffect transition="in" filter="strips(downRight)">
                                      <p:cBhvr>
                                        <p:cTn id="7" dur="500"/>
                                        <p:tgtEl>
                                          <p:spTgt spid="19354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3550"/>
                                        </p:tgtEl>
                                        <p:attrNameLst>
                                          <p:attrName>style.visibility</p:attrName>
                                        </p:attrNameLst>
                                      </p:cBhvr>
                                      <p:to>
                                        <p:strVal val="visible"/>
                                      </p:to>
                                    </p:set>
                                    <p:animEffect transition="in" filter="strips(downRight)">
                                      <p:cBhvr>
                                        <p:cTn id="12" dur="500"/>
                                        <p:tgtEl>
                                          <p:spTgt spid="19355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3551"/>
                                        </p:tgtEl>
                                        <p:attrNameLst>
                                          <p:attrName>style.visibility</p:attrName>
                                        </p:attrNameLst>
                                      </p:cBhvr>
                                      <p:to>
                                        <p:strVal val="visible"/>
                                      </p:to>
                                    </p:set>
                                    <p:animEffect transition="in" filter="strips(downRight)">
                                      <p:cBhvr>
                                        <p:cTn id="17" dur="500"/>
                                        <p:tgtEl>
                                          <p:spTgt spid="19355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93552"/>
                                        </p:tgtEl>
                                        <p:attrNameLst>
                                          <p:attrName>style.visibility</p:attrName>
                                        </p:attrNameLst>
                                      </p:cBhvr>
                                      <p:to>
                                        <p:strVal val="visible"/>
                                      </p:to>
                                    </p:set>
                                    <p:animEffect transition="in" filter="strips(downRight)">
                                      <p:cBhvr>
                                        <p:cTn id="22" dur="500"/>
                                        <p:tgtEl>
                                          <p:spTgt spid="19355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93553"/>
                                        </p:tgtEl>
                                        <p:attrNameLst>
                                          <p:attrName>style.visibility</p:attrName>
                                        </p:attrNameLst>
                                      </p:cBhvr>
                                      <p:to>
                                        <p:strVal val="visible"/>
                                      </p:to>
                                    </p:set>
                                    <p:animEffect transition="in" filter="strips(downRight)">
                                      <p:cBhvr>
                                        <p:cTn id="27" dur="500"/>
                                        <p:tgtEl>
                                          <p:spTgt spid="19355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93554"/>
                                        </p:tgtEl>
                                        <p:attrNameLst>
                                          <p:attrName>style.visibility</p:attrName>
                                        </p:attrNameLst>
                                      </p:cBhvr>
                                      <p:to>
                                        <p:strVal val="visible"/>
                                      </p:to>
                                    </p:set>
                                    <p:animEffect transition="in" filter="strips(downRight)">
                                      <p:cBhvr>
                                        <p:cTn id="32" dur="500"/>
                                        <p:tgtEl>
                                          <p:spTgt spid="19355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93555"/>
                                        </p:tgtEl>
                                        <p:attrNameLst>
                                          <p:attrName>style.visibility</p:attrName>
                                        </p:attrNameLst>
                                      </p:cBhvr>
                                      <p:to>
                                        <p:strVal val="visible"/>
                                      </p:to>
                                    </p:set>
                                    <p:animEffect transition="in" filter="strips(downRight)">
                                      <p:cBhvr>
                                        <p:cTn id="37" dur="500"/>
                                        <p:tgtEl>
                                          <p:spTgt spid="19355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93556"/>
                                        </p:tgtEl>
                                        <p:attrNameLst>
                                          <p:attrName>style.visibility</p:attrName>
                                        </p:attrNameLst>
                                      </p:cBhvr>
                                      <p:to>
                                        <p:strVal val="visible"/>
                                      </p:to>
                                    </p:set>
                                    <p:animEffect transition="in" filter="strips(downRight)">
                                      <p:cBhvr>
                                        <p:cTn id="42" dur="500"/>
                                        <p:tgtEl>
                                          <p:spTgt spid="19355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93557"/>
                                        </p:tgtEl>
                                        <p:attrNameLst>
                                          <p:attrName>style.visibility</p:attrName>
                                        </p:attrNameLst>
                                      </p:cBhvr>
                                      <p:to>
                                        <p:strVal val="visible"/>
                                      </p:to>
                                    </p:set>
                                    <p:animEffect transition="in" filter="strips(downRight)">
                                      <p:cBhvr>
                                        <p:cTn id="47" dur="500"/>
                                        <p:tgtEl>
                                          <p:spTgt spid="19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9" grpId="0"/>
      <p:bldP spid="193550" grpId="0"/>
      <p:bldP spid="193551" grpId="0"/>
      <p:bldP spid="193552" grpId="0"/>
      <p:bldP spid="193553" grpId="0"/>
      <p:bldP spid="193554" grpId="0"/>
      <p:bldP spid="193555" grpId="0"/>
      <p:bldP spid="193556" grpId="0"/>
      <p:bldP spid="1935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half" idx="10"/>
          </p:nvPr>
        </p:nvSpPr>
        <p:spPr/>
        <p:txBody>
          <a:bodyPr/>
          <a:lstStyle/>
          <a:p>
            <a:fld id="{7C225B1B-D966-4E9E-903A-5D395AEC38FB}" type="datetime1">
              <a:rPr lang="zh-CN" altLang="en-US"/>
              <a:pPr/>
              <a:t>2019/11/7</a:t>
            </a:fld>
            <a:endParaRPr lang="en-US" altLang="zh-CN"/>
          </a:p>
        </p:txBody>
      </p:sp>
      <p:sp>
        <p:nvSpPr>
          <p:cNvPr id="13" name="灯片编号占位符 4"/>
          <p:cNvSpPr>
            <a:spLocks noGrp="1"/>
          </p:cNvSpPr>
          <p:nvPr>
            <p:ph type="sldNum" sz="quarter" idx="11"/>
          </p:nvPr>
        </p:nvSpPr>
        <p:spPr/>
        <p:txBody>
          <a:bodyPr/>
          <a:lstStyle/>
          <a:p>
            <a:fld id="{46F77419-DD2A-43CF-A890-D93F4D2CB161}" type="slidenum">
              <a:rPr lang="en-US" altLang="zh-CN"/>
              <a:pPr/>
              <a:t>83</a:t>
            </a:fld>
            <a:endParaRPr lang="en-US" altLang="zh-CN"/>
          </a:p>
        </p:txBody>
      </p:sp>
      <p:sp>
        <p:nvSpPr>
          <p:cNvPr id="270338" name="Rectangle 2"/>
          <p:cNvSpPr>
            <a:spLocks noGrp="1" noChangeArrowheads="1"/>
          </p:cNvSpPr>
          <p:nvPr>
            <p:ph type="title"/>
          </p:nvPr>
        </p:nvSpPr>
        <p:spPr/>
        <p:txBody>
          <a:bodyPr/>
          <a:lstStyle/>
          <a:p>
            <a:r>
              <a:rPr lang="en-US" altLang="zh-CN"/>
              <a:t>1.5 </a:t>
            </a:r>
            <a:r>
              <a:rPr lang="zh-CN" altLang="en-US"/>
              <a:t>软件生命周期</a:t>
            </a:r>
          </a:p>
        </p:txBody>
      </p:sp>
      <p:sp>
        <p:nvSpPr>
          <p:cNvPr id="270339" name="Rectangle 3"/>
          <p:cNvSpPr>
            <a:spLocks noGrp="1" noChangeArrowheads="1"/>
          </p:cNvSpPr>
          <p:nvPr>
            <p:ph type="body" idx="1"/>
          </p:nvPr>
        </p:nvSpPr>
        <p:spPr/>
        <p:txBody>
          <a:bodyPr/>
          <a:lstStyle/>
          <a:p>
            <a:endParaRPr lang="zh-CN" altLang="zh-CN"/>
          </a:p>
        </p:txBody>
      </p:sp>
      <p:sp>
        <p:nvSpPr>
          <p:cNvPr id="270340" name="Rectangle 4"/>
          <p:cNvSpPr>
            <a:spLocks noChangeArrowheads="1"/>
          </p:cNvSpPr>
          <p:nvPr/>
        </p:nvSpPr>
        <p:spPr bwMode="auto">
          <a:xfrm>
            <a:off x="0" y="14811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70341" name="Rectangle 5"/>
          <p:cNvSpPr>
            <a:spLocks noChangeArrowheads="1"/>
          </p:cNvSpPr>
          <p:nvPr/>
        </p:nvSpPr>
        <p:spPr bwMode="auto">
          <a:xfrm>
            <a:off x="0" y="23383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0342" name="Object 6"/>
          <p:cNvGraphicFramePr>
            <a:graphicFrameLocks noChangeAspect="1"/>
          </p:cNvGraphicFramePr>
          <p:nvPr/>
        </p:nvGraphicFramePr>
        <p:xfrm>
          <a:off x="0" y="685800"/>
          <a:ext cx="5267325" cy="2181225"/>
        </p:xfrm>
        <a:graphic>
          <a:graphicData uri="http://schemas.openxmlformats.org/presentationml/2006/ole">
            <mc:AlternateContent xmlns:mc="http://schemas.openxmlformats.org/markup-compatibility/2006">
              <mc:Choice xmlns:v="urn:schemas-microsoft-com:vml" Requires="v">
                <p:oleObj spid="_x0000_s270707" name="Visio" r:id="rId3" imgW="5922312" imgH="2447877" progId="Visio.Drawing.11">
                  <p:embed/>
                </p:oleObj>
              </mc:Choice>
              <mc:Fallback>
                <p:oleObj name="Visio" r:id="rId3" imgW="5922312" imgH="2447877"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5800"/>
                        <a:ext cx="5267325" cy="218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0343" name="Rectangle 7"/>
          <p:cNvSpPr>
            <a:spLocks noChangeArrowheads="1"/>
          </p:cNvSpPr>
          <p:nvPr/>
        </p:nvSpPr>
        <p:spPr bwMode="auto">
          <a:xfrm>
            <a:off x="1371600" y="3124200"/>
            <a:ext cx="1795463" cy="366713"/>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1800">
                <a:solidFill>
                  <a:srgbClr val="0000FF"/>
                </a:solidFill>
                <a:ea typeface="宋体" pitchFamily="2" charset="-122"/>
              </a:rPr>
              <a:t>软件的体系结构</a:t>
            </a:r>
          </a:p>
        </p:txBody>
      </p:sp>
      <p:sp>
        <p:nvSpPr>
          <p:cNvPr id="270344" name="Rectangle 8"/>
          <p:cNvSpPr>
            <a:spLocks noChangeArrowheads="1"/>
          </p:cNvSpPr>
          <p:nvPr/>
        </p:nvSpPr>
        <p:spPr bwMode="auto">
          <a:xfrm>
            <a:off x="0" y="20812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0345" name="Object 9"/>
          <p:cNvGraphicFramePr>
            <a:graphicFrameLocks noChangeAspect="1"/>
          </p:cNvGraphicFramePr>
          <p:nvPr/>
        </p:nvGraphicFramePr>
        <p:xfrm>
          <a:off x="76200" y="3810000"/>
          <a:ext cx="6781800" cy="2498725"/>
        </p:xfrm>
        <a:graphic>
          <a:graphicData uri="http://schemas.openxmlformats.org/presentationml/2006/ole">
            <mc:AlternateContent xmlns:mc="http://schemas.openxmlformats.org/markup-compatibility/2006">
              <mc:Choice xmlns:v="urn:schemas-microsoft-com:vml" Requires="v">
                <p:oleObj spid="_x0000_s270708" name="Visio" r:id="rId5" imgW="10453306" imgH="3771043" progId="Visio.Drawing.11">
                  <p:embed/>
                </p:oleObj>
              </mc:Choice>
              <mc:Fallback>
                <p:oleObj name="Visio" r:id="rId5" imgW="10453306" imgH="3771043" progId="Visio.Drawing.11">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810000"/>
                        <a:ext cx="6781800" cy="249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0346" name="Rectangle 10"/>
          <p:cNvSpPr>
            <a:spLocks noChangeArrowheads="1"/>
          </p:cNvSpPr>
          <p:nvPr/>
        </p:nvSpPr>
        <p:spPr bwMode="auto">
          <a:xfrm>
            <a:off x="0" y="14811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0347" name="Object 11"/>
          <p:cNvGraphicFramePr>
            <a:graphicFrameLocks noChangeAspect="1"/>
          </p:cNvGraphicFramePr>
          <p:nvPr/>
        </p:nvGraphicFramePr>
        <p:xfrm>
          <a:off x="4953000" y="1422400"/>
          <a:ext cx="4267200" cy="3149600"/>
        </p:xfrm>
        <a:graphic>
          <a:graphicData uri="http://schemas.openxmlformats.org/presentationml/2006/ole">
            <mc:AlternateContent xmlns:mc="http://schemas.openxmlformats.org/markup-compatibility/2006">
              <mc:Choice xmlns:v="urn:schemas-microsoft-com:vml" Requires="v">
                <p:oleObj spid="_x0000_s270709" name="Visio" r:id="rId7" imgW="6516386" imgH="4819460" progId="Visio.Drawing.11">
                  <p:embed/>
                </p:oleObj>
              </mc:Choice>
              <mc:Fallback>
                <p:oleObj name="Visio" r:id="rId7" imgW="6516386" imgH="4819460" progId="Visio.Drawing.11">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1422400"/>
                        <a:ext cx="4267200" cy="314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AutoShape 8"/>
          <p:cNvSpPr>
            <a:spLocks noChangeArrowheads="1"/>
          </p:cNvSpPr>
          <p:nvPr/>
        </p:nvSpPr>
        <p:spPr bwMode="auto">
          <a:xfrm>
            <a:off x="3848100" y="1164968"/>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dirty="0">
                <a:solidFill>
                  <a:srgbClr val="CC0000"/>
                </a:solidFill>
              </a:rPr>
              <a:t>概要设计</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4481394-A127-473B-912D-222FBE94BF7A}"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FB628C2-D823-4B15-91EE-F5B30173AA40}" type="slidenum">
              <a:rPr lang="en-US" altLang="zh-CN"/>
              <a:pPr/>
              <a:t>84</a:t>
            </a:fld>
            <a:endParaRPr lang="en-US" altLang="zh-CN"/>
          </a:p>
        </p:txBody>
      </p:sp>
      <p:sp>
        <p:nvSpPr>
          <p:cNvPr id="271362" name="Rectangle 2"/>
          <p:cNvSpPr>
            <a:spLocks noGrp="1" noChangeArrowheads="1"/>
          </p:cNvSpPr>
          <p:nvPr>
            <p:ph type="title"/>
          </p:nvPr>
        </p:nvSpPr>
        <p:spPr/>
        <p:txBody>
          <a:bodyPr/>
          <a:lstStyle/>
          <a:p>
            <a:r>
              <a:rPr lang="en-US" altLang="zh-CN"/>
              <a:t>1.5 </a:t>
            </a:r>
            <a:r>
              <a:rPr lang="zh-CN" altLang="en-US"/>
              <a:t>软件生命周期</a:t>
            </a:r>
          </a:p>
        </p:txBody>
      </p:sp>
      <p:graphicFrame>
        <p:nvGraphicFramePr>
          <p:cNvPr id="271363" name="Object 3"/>
          <p:cNvGraphicFramePr>
            <a:graphicFrameLocks noGrp="1" noChangeAspect="1"/>
          </p:cNvGraphicFramePr>
          <p:nvPr>
            <p:ph idx="1"/>
          </p:nvPr>
        </p:nvGraphicFramePr>
        <p:xfrm>
          <a:off x="838200" y="1312863"/>
          <a:ext cx="8153400" cy="4859337"/>
        </p:xfrm>
        <a:graphic>
          <a:graphicData uri="http://schemas.openxmlformats.org/presentationml/2006/ole">
            <mc:AlternateContent xmlns:mc="http://schemas.openxmlformats.org/markup-compatibility/2006">
              <mc:Choice xmlns:v="urn:schemas-microsoft-com:vml" Requires="v">
                <p:oleObj spid="_x0000_s271485" name="Visio" r:id="rId3" imgW="4454866" imgH="2653652" progId="Visio.Drawing.11">
                  <p:embed/>
                </p:oleObj>
              </mc:Choice>
              <mc:Fallback>
                <p:oleObj name="Visio" r:id="rId3" imgW="4454866" imgH="2653652"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12863"/>
                        <a:ext cx="815340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8"/>
          <p:cNvSpPr>
            <a:spLocks noChangeArrowheads="1"/>
          </p:cNvSpPr>
          <p:nvPr/>
        </p:nvSpPr>
        <p:spPr bwMode="auto">
          <a:xfrm>
            <a:off x="6107113" y="1341216"/>
            <a:ext cx="22098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dirty="0">
                <a:solidFill>
                  <a:srgbClr val="CC0000"/>
                </a:solidFill>
              </a:rPr>
              <a:t>概要设计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box(in)">
                                      <p:cBhvr>
                                        <p:cTn id="7"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6897C18A-ADD8-4461-A343-A8471DEC1C03}" type="datetime1">
              <a:rPr lang="zh-CN" altLang="en-US"/>
              <a:pPr/>
              <a:t>2019/11/7</a:t>
            </a:fld>
            <a:endParaRPr lang="en-US" altLang="zh-CN"/>
          </a:p>
        </p:txBody>
      </p:sp>
      <p:sp>
        <p:nvSpPr>
          <p:cNvPr id="7" name="灯片编号占位符 4"/>
          <p:cNvSpPr>
            <a:spLocks noGrp="1"/>
          </p:cNvSpPr>
          <p:nvPr>
            <p:ph type="sldNum" sz="quarter" idx="11"/>
          </p:nvPr>
        </p:nvSpPr>
        <p:spPr/>
        <p:txBody>
          <a:bodyPr/>
          <a:lstStyle/>
          <a:p>
            <a:fld id="{E0FDF2CE-BA36-4092-B86D-AA65898334C0}" type="slidenum">
              <a:rPr lang="en-US" altLang="zh-CN"/>
              <a:pPr/>
              <a:t>85</a:t>
            </a:fld>
            <a:endParaRPr lang="en-US" altLang="zh-CN"/>
          </a:p>
        </p:txBody>
      </p:sp>
      <p:sp>
        <p:nvSpPr>
          <p:cNvPr id="195586" name="Rectangle 2"/>
          <p:cNvSpPr>
            <a:spLocks noGrp="1" noChangeArrowheads="1"/>
          </p:cNvSpPr>
          <p:nvPr>
            <p:ph type="title"/>
          </p:nvPr>
        </p:nvSpPr>
        <p:spPr/>
        <p:txBody>
          <a:bodyPr/>
          <a:lstStyle/>
          <a:p>
            <a:r>
              <a:rPr lang="en-US" altLang="zh-CN"/>
              <a:t>1.6 </a:t>
            </a:r>
            <a:r>
              <a:rPr lang="zh-CN" altLang="en-US"/>
              <a:t>软件开发模型</a:t>
            </a:r>
          </a:p>
        </p:txBody>
      </p:sp>
      <p:sp>
        <p:nvSpPr>
          <p:cNvPr id="195587" name="Rectangle 3"/>
          <p:cNvSpPr>
            <a:spLocks noGrp="1" noChangeArrowheads="1"/>
          </p:cNvSpPr>
          <p:nvPr>
            <p:ph type="body" idx="1"/>
          </p:nvPr>
        </p:nvSpPr>
        <p:spPr/>
        <p:txBody>
          <a:bodyPr/>
          <a:lstStyle/>
          <a:p>
            <a:r>
              <a:rPr lang="zh-CN" altLang="en-US" u="sng" dirty="0">
                <a:solidFill>
                  <a:srgbClr val="CC0000"/>
                </a:solidFill>
              </a:rPr>
              <a:t>软件开发模型</a:t>
            </a:r>
          </a:p>
          <a:p>
            <a:pPr lvl="1"/>
            <a:r>
              <a:rPr lang="zh-CN" altLang="en-US" dirty="0"/>
              <a:t>对</a:t>
            </a:r>
            <a:r>
              <a:rPr lang="zh-CN" altLang="en-US" i="1" dirty="0">
                <a:solidFill>
                  <a:srgbClr val="0000FF"/>
                </a:solidFill>
              </a:rPr>
              <a:t>软件过程</a:t>
            </a:r>
            <a:r>
              <a:rPr lang="zh-CN" altLang="en-US" dirty="0"/>
              <a:t>的建模</a:t>
            </a:r>
          </a:p>
          <a:p>
            <a:pPr lvl="2"/>
            <a:r>
              <a:rPr lang="zh-CN" altLang="en-US" dirty="0">
                <a:solidFill>
                  <a:srgbClr val="0000FF"/>
                </a:solidFill>
              </a:rPr>
              <a:t>任务及执行顺序</a:t>
            </a:r>
            <a:r>
              <a:rPr lang="zh-CN" altLang="en-US" dirty="0"/>
              <a:t>；</a:t>
            </a:r>
          </a:p>
          <a:p>
            <a:pPr lvl="2"/>
            <a:r>
              <a:rPr lang="zh-CN" altLang="en-US" dirty="0"/>
              <a:t> 目标：</a:t>
            </a:r>
            <a:r>
              <a:rPr lang="zh-CN" altLang="en-US" dirty="0">
                <a:solidFill>
                  <a:srgbClr val="0000FF"/>
                </a:solidFill>
              </a:rPr>
              <a:t>保证质量</a:t>
            </a:r>
            <a:r>
              <a:rPr lang="zh-CN" altLang="en-US" dirty="0"/>
              <a:t>和</a:t>
            </a:r>
            <a:r>
              <a:rPr lang="zh-CN" altLang="en-US" dirty="0">
                <a:solidFill>
                  <a:srgbClr val="0000FF"/>
                </a:solidFill>
              </a:rPr>
              <a:t>适应需求变化（加强</a:t>
            </a:r>
            <a:r>
              <a:rPr lang="zh-CN" altLang="en-US" dirty="0" smtClean="0">
                <a:solidFill>
                  <a:srgbClr val="0000FF"/>
                </a:solidFill>
              </a:rPr>
              <a:t>产品</a:t>
            </a:r>
            <a:r>
              <a:rPr lang="zh-CN" altLang="en-US" dirty="0">
                <a:solidFill>
                  <a:srgbClr val="0000FF"/>
                </a:solidFill>
              </a:rPr>
              <a:t>控制</a:t>
            </a:r>
            <a:r>
              <a:rPr lang="zh-CN" altLang="en-US" dirty="0" smtClean="0">
                <a:solidFill>
                  <a:srgbClr val="0000FF"/>
                </a:solidFill>
              </a:rPr>
              <a:t>）</a:t>
            </a:r>
            <a:endParaRPr lang="zh-CN" altLang="en-US" dirty="0">
              <a:solidFill>
                <a:srgbClr val="0000FF"/>
              </a:solidFill>
            </a:endParaRPr>
          </a:p>
          <a:p>
            <a:pPr lvl="1"/>
            <a:r>
              <a:rPr lang="zh-CN" altLang="en-US" dirty="0">
                <a:solidFill>
                  <a:srgbClr val="CC0000"/>
                </a:solidFill>
              </a:rPr>
              <a:t>主要模型：</a:t>
            </a:r>
          </a:p>
          <a:p>
            <a:pPr lvl="2"/>
            <a:r>
              <a:rPr lang="en-US" altLang="zh-CN" dirty="0"/>
              <a:t>1.6.1 </a:t>
            </a:r>
            <a:r>
              <a:rPr lang="zh-CN" altLang="en-US" dirty="0"/>
              <a:t>瀑布模型</a:t>
            </a:r>
          </a:p>
          <a:p>
            <a:pPr lvl="2"/>
            <a:r>
              <a:rPr lang="en-US" altLang="zh-CN" dirty="0"/>
              <a:t>1.6.2 </a:t>
            </a:r>
            <a:r>
              <a:rPr lang="zh-CN" altLang="en-US" dirty="0"/>
              <a:t>原型模型</a:t>
            </a:r>
          </a:p>
          <a:p>
            <a:pPr lvl="2"/>
            <a:r>
              <a:rPr lang="en-US" altLang="zh-CN" dirty="0"/>
              <a:t>1.6.3 </a:t>
            </a:r>
            <a:r>
              <a:rPr lang="zh-CN" altLang="en-US" dirty="0"/>
              <a:t>增量模型</a:t>
            </a:r>
          </a:p>
          <a:p>
            <a:pPr lvl="2"/>
            <a:r>
              <a:rPr lang="en-US" altLang="zh-CN" dirty="0"/>
              <a:t>1.6.4 </a:t>
            </a:r>
            <a:r>
              <a:rPr lang="zh-CN" altLang="en-US" dirty="0"/>
              <a:t>螺旋模型</a:t>
            </a:r>
          </a:p>
        </p:txBody>
      </p:sp>
      <p:sp>
        <p:nvSpPr>
          <p:cNvPr id="195588" name="Oval 4"/>
          <p:cNvSpPr>
            <a:spLocks noChangeArrowheads="1"/>
          </p:cNvSpPr>
          <p:nvPr/>
        </p:nvSpPr>
        <p:spPr bwMode="auto">
          <a:xfrm>
            <a:off x="3810000" y="5029200"/>
            <a:ext cx="5334000" cy="1219200"/>
          </a:xfrm>
          <a:prstGeom prst="ellipse">
            <a:avLst/>
          </a:prstGeom>
          <a:solidFill>
            <a:srgbClr val="FF6600"/>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质量</a:t>
            </a:r>
          </a:p>
        </p:txBody>
      </p:sp>
      <p:sp>
        <p:nvSpPr>
          <p:cNvPr id="195589" name="Oval 5"/>
          <p:cNvSpPr>
            <a:spLocks noChangeArrowheads="1"/>
          </p:cNvSpPr>
          <p:nvPr/>
        </p:nvSpPr>
        <p:spPr bwMode="auto">
          <a:xfrm>
            <a:off x="4191000" y="4648200"/>
            <a:ext cx="4648200" cy="990600"/>
          </a:xfrm>
          <a:prstGeom prst="ellipse">
            <a:avLst/>
          </a:prstGeom>
          <a:solidFill>
            <a:srgbClr val="FF9900"/>
          </a:solidFill>
          <a:ln w="9525">
            <a:solidFill>
              <a:schemeClr val="tx1"/>
            </a:solidFill>
            <a:round/>
            <a:headEnd/>
            <a:tailEnd/>
          </a:ln>
          <a:effectLst/>
        </p:spPr>
        <p:txBody>
          <a:bodyPr wrap="none" anchor="b" anchorCtr="1"/>
          <a:lstStyle/>
          <a:p>
            <a:pPr algn="ctr">
              <a:spcBef>
                <a:spcPct val="0"/>
              </a:spcBef>
              <a:buClrTx/>
              <a:buSzTx/>
              <a:buFontTx/>
              <a:buNone/>
            </a:pPr>
            <a:r>
              <a:rPr lang="zh-CN" altLang="en-US" sz="2400" b="0"/>
              <a:t>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5587">
                                            <p:txEl>
                                              <p:pRg st="3" end="3"/>
                                            </p:txEl>
                                          </p:spTgt>
                                        </p:tgtEl>
                                        <p:attrNameLst>
                                          <p:attrName>style.visibility</p:attrName>
                                        </p:attrNameLst>
                                      </p:cBhvr>
                                      <p:to>
                                        <p:strVal val="visible"/>
                                      </p:to>
                                    </p:set>
                                    <p:anim calcmode="lin" valueType="num">
                                      <p:cBhvr additive="base">
                                        <p:cTn id="25" dur="5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5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5587">
                                            <p:txEl>
                                              <p:pRg st="4" end="4"/>
                                            </p:txEl>
                                          </p:spTgt>
                                        </p:tgtEl>
                                        <p:attrNameLst>
                                          <p:attrName>style.visibility</p:attrName>
                                        </p:attrNameLst>
                                      </p:cBhvr>
                                      <p:to>
                                        <p:strVal val="visible"/>
                                      </p:to>
                                    </p:set>
                                    <p:anim calcmode="lin" valueType="num">
                                      <p:cBhvr additive="base">
                                        <p:cTn id="31" dur="5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5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5587">
                                            <p:txEl>
                                              <p:pRg st="5" end="5"/>
                                            </p:txEl>
                                          </p:spTgt>
                                        </p:tgtEl>
                                        <p:attrNameLst>
                                          <p:attrName>style.visibility</p:attrName>
                                        </p:attrNameLst>
                                      </p:cBhvr>
                                      <p:to>
                                        <p:strVal val="visible"/>
                                      </p:to>
                                    </p:set>
                                    <p:anim calcmode="lin" valueType="num">
                                      <p:cBhvr additive="base">
                                        <p:cTn id="37" dur="500" fill="hold"/>
                                        <p:tgtEl>
                                          <p:spTgt spid="1955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55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5587">
                                            <p:txEl>
                                              <p:pRg st="6" end="6"/>
                                            </p:txEl>
                                          </p:spTgt>
                                        </p:tgtEl>
                                        <p:attrNameLst>
                                          <p:attrName>style.visibility</p:attrName>
                                        </p:attrNameLst>
                                      </p:cBhvr>
                                      <p:to>
                                        <p:strVal val="visible"/>
                                      </p:to>
                                    </p:set>
                                    <p:anim calcmode="lin" valueType="num">
                                      <p:cBhvr additive="base">
                                        <p:cTn id="43" dur="500" fill="hold"/>
                                        <p:tgtEl>
                                          <p:spTgt spid="19558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55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5587">
                                            <p:txEl>
                                              <p:pRg st="7" end="7"/>
                                            </p:txEl>
                                          </p:spTgt>
                                        </p:tgtEl>
                                        <p:attrNameLst>
                                          <p:attrName>style.visibility</p:attrName>
                                        </p:attrNameLst>
                                      </p:cBhvr>
                                      <p:to>
                                        <p:strVal val="visible"/>
                                      </p:to>
                                    </p:set>
                                    <p:anim calcmode="lin" valueType="num">
                                      <p:cBhvr additive="base">
                                        <p:cTn id="49" dur="500" fill="hold"/>
                                        <p:tgtEl>
                                          <p:spTgt spid="19558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55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5587">
                                            <p:txEl>
                                              <p:pRg st="8" end="8"/>
                                            </p:txEl>
                                          </p:spTgt>
                                        </p:tgtEl>
                                        <p:attrNameLst>
                                          <p:attrName>style.visibility</p:attrName>
                                        </p:attrNameLst>
                                      </p:cBhvr>
                                      <p:to>
                                        <p:strVal val="visible"/>
                                      </p:to>
                                    </p:set>
                                    <p:anim calcmode="lin" valueType="num">
                                      <p:cBhvr additive="base">
                                        <p:cTn id="55" dur="500" fill="hold"/>
                                        <p:tgtEl>
                                          <p:spTgt spid="19558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9558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p>
            <a:fld id="{8D0AA94C-DBA5-4C24-BB9F-83A178F7D26F}" type="datetime1">
              <a:rPr lang="zh-CN" altLang="en-US"/>
              <a:pPr/>
              <a:t>2019/11/7</a:t>
            </a:fld>
            <a:endParaRPr lang="en-US" altLang="zh-CN"/>
          </a:p>
        </p:txBody>
      </p:sp>
      <p:sp>
        <p:nvSpPr>
          <p:cNvPr id="7" name="灯片编号占位符 4"/>
          <p:cNvSpPr>
            <a:spLocks noGrp="1"/>
          </p:cNvSpPr>
          <p:nvPr>
            <p:ph type="sldNum" sz="quarter" idx="11"/>
          </p:nvPr>
        </p:nvSpPr>
        <p:spPr/>
        <p:txBody>
          <a:bodyPr/>
          <a:lstStyle/>
          <a:p>
            <a:fld id="{63F88781-8AB1-4D62-87C0-3C5D1AB31266}" type="slidenum">
              <a:rPr lang="en-US" altLang="zh-CN"/>
              <a:pPr/>
              <a:t>86</a:t>
            </a:fld>
            <a:endParaRPr lang="en-US" altLang="zh-CN"/>
          </a:p>
        </p:txBody>
      </p:sp>
      <p:sp>
        <p:nvSpPr>
          <p:cNvPr id="269314" name="Rectangle 2"/>
          <p:cNvSpPr>
            <a:spLocks noGrp="1" noChangeArrowheads="1"/>
          </p:cNvSpPr>
          <p:nvPr>
            <p:ph type="title"/>
          </p:nvPr>
        </p:nvSpPr>
        <p:spPr/>
        <p:txBody>
          <a:bodyPr/>
          <a:lstStyle/>
          <a:p>
            <a:r>
              <a:rPr lang="zh-CN" altLang="en-US"/>
              <a:t>推荐参考书</a:t>
            </a:r>
          </a:p>
        </p:txBody>
      </p:sp>
      <p:sp>
        <p:nvSpPr>
          <p:cNvPr id="269315" name="Rectangle 3"/>
          <p:cNvSpPr>
            <a:spLocks noGrp="1" noChangeArrowheads="1"/>
          </p:cNvSpPr>
          <p:nvPr>
            <p:ph type="body" idx="1"/>
          </p:nvPr>
        </p:nvSpPr>
        <p:spPr/>
        <p:txBody>
          <a:bodyPr/>
          <a:lstStyle/>
          <a:p>
            <a:endParaRPr lang="zh-CN" altLang="zh-CN"/>
          </a:p>
        </p:txBody>
      </p:sp>
      <p:pic>
        <p:nvPicPr>
          <p:cNvPr id="269316" name="Picture 4" descr="20095912552277005"/>
          <p:cNvPicPr>
            <a:picLocks noChangeAspect="1" noChangeArrowheads="1"/>
          </p:cNvPicPr>
          <p:nvPr/>
        </p:nvPicPr>
        <p:blipFill>
          <a:blip r:embed="rId2" cstate="print"/>
          <a:srcRect/>
          <a:stretch>
            <a:fillRect/>
          </a:stretch>
        </p:blipFill>
        <p:spPr bwMode="auto">
          <a:xfrm>
            <a:off x="609600" y="1066800"/>
            <a:ext cx="3975100" cy="5486400"/>
          </a:xfrm>
          <a:prstGeom prst="rect">
            <a:avLst/>
          </a:prstGeom>
          <a:noFill/>
        </p:spPr>
      </p:pic>
      <p:pic>
        <p:nvPicPr>
          <p:cNvPr id="269317" name="Picture 5"/>
          <p:cNvPicPr>
            <a:picLocks noChangeAspect="1" noChangeArrowheads="1"/>
          </p:cNvPicPr>
          <p:nvPr/>
        </p:nvPicPr>
        <p:blipFill>
          <a:blip r:embed="rId3" cstate="print"/>
          <a:srcRect l="24956" t="33247" r="50000" b="12727"/>
          <a:stretch>
            <a:fillRect/>
          </a:stretch>
        </p:blipFill>
        <p:spPr bwMode="auto">
          <a:xfrm>
            <a:off x="4648200" y="1066800"/>
            <a:ext cx="4168775" cy="541020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half" idx="10"/>
          </p:nvPr>
        </p:nvSpPr>
        <p:spPr/>
        <p:txBody>
          <a:bodyPr/>
          <a:lstStyle/>
          <a:p>
            <a:fld id="{B19734F3-871A-4EEF-A4DE-6B0235EC9A1E}" type="datetime1">
              <a:rPr lang="zh-CN" altLang="en-US"/>
              <a:pPr/>
              <a:t>2019/11/7</a:t>
            </a:fld>
            <a:endParaRPr lang="en-US" altLang="zh-CN"/>
          </a:p>
        </p:txBody>
      </p:sp>
      <p:sp>
        <p:nvSpPr>
          <p:cNvPr id="14" name="灯片编号占位符 4"/>
          <p:cNvSpPr>
            <a:spLocks noGrp="1"/>
          </p:cNvSpPr>
          <p:nvPr>
            <p:ph type="sldNum" sz="quarter" idx="11"/>
          </p:nvPr>
        </p:nvSpPr>
        <p:spPr/>
        <p:txBody>
          <a:bodyPr/>
          <a:lstStyle/>
          <a:p>
            <a:fld id="{A6BAFB8E-CF0D-4C71-8288-6854647386C8}" type="slidenum">
              <a:rPr lang="en-US" altLang="zh-CN"/>
              <a:pPr/>
              <a:t>87</a:t>
            </a:fld>
            <a:endParaRPr lang="en-US" altLang="zh-CN"/>
          </a:p>
        </p:txBody>
      </p:sp>
      <p:sp>
        <p:nvSpPr>
          <p:cNvPr id="200706" name="Rectangle 2"/>
          <p:cNvSpPr>
            <a:spLocks noGrp="1" noChangeArrowheads="1"/>
          </p:cNvSpPr>
          <p:nvPr>
            <p:ph type="title"/>
          </p:nvPr>
        </p:nvSpPr>
        <p:spPr/>
        <p:txBody>
          <a:bodyPr/>
          <a:lstStyle/>
          <a:p>
            <a:r>
              <a:rPr lang="en-US" altLang="zh-CN"/>
              <a:t>1.6.1 </a:t>
            </a:r>
            <a:r>
              <a:rPr lang="zh-CN" altLang="en-US"/>
              <a:t>瀑布模型</a:t>
            </a:r>
          </a:p>
        </p:txBody>
      </p:sp>
      <p:sp>
        <p:nvSpPr>
          <p:cNvPr id="200707" name="Rectangle 3"/>
          <p:cNvSpPr>
            <a:spLocks noGrp="1" noChangeArrowheads="1"/>
          </p:cNvSpPr>
          <p:nvPr>
            <p:ph type="body" idx="1"/>
          </p:nvPr>
        </p:nvSpPr>
        <p:spPr/>
        <p:txBody>
          <a:bodyPr/>
          <a:lstStyle/>
          <a:p>
            <a:r>
              <a:rPr lang="en-US" altLang="zh-CN">
                <a:solidFill>
                  <a:srgbClr val="0000FF"/>
                </a:solidFill>
              </a:rPr>
              <a:t>1970</a:t>
            </a:r>
            <a:r>
              <a:rPr lang="zh-CN" altLang="en-US">
                <a:solidFill>
                  <a:srgbClr val="000000"/>
                </a:solidFill>
              </a:rPr>
              <a:t>年</a:t>
            </a:r>
            <a:r>
              <a:rPr lang="en-US" altLang="zh-CN">
                <a:solidFill>
                  <a:srgbClr val="000000"/>
                </a:solidFill>
              </a:rPr>
              <a:t>Winston Royce</a:t>
            </a:r>
            <a:r>
              <a:rPr lang="zh-CN" altLang="en-US">
                <a:solidFill>
                  <a:srgbClr val="000000"/>
                </a:solidFill>
              </a:rPr>
              <a:t>提出了著名的“</a:t>
            </a:r>
            <a:r>
              <a:rPr lang="zh-CN" altLang="en-US">
                <a:solidFill>
                  <a:srgbClr val="CC0000"/>
                </a:solidFill>
              </a:rPr>
              <a:t>瀑布模型</a:t>
            </a:r>
            <a:r>
              <a:rPr lang="zh-CN" altLang="en-US">
                <a:solidFill>
                  <a:srgbClr val="000000"/>
                </a:solidFill>
              </a:rPr>
              <a:t>”，直到</a:t>
            </a:r>
            <a:r>
              <a:rPr lang="en-US" altLang="zh-CN">
                <a:solidFill>
                  <a:srgbClr val="000000"/>
                </a:solidFill>
              </a:rPr>
              <a:t>80</a:t>
            </a:r>
            <a:r>
              <a:rPr lang="zh-CN" altLang="en-US">
                <a:solidFill>
                  <a:srgbClr val="000000"/>
                </a:solidFill>
              </a:rPr>
              <a:t>年代早期，它一直是唯一被广泛采用的软件开发模型。 </a:t>
            </a:r>
          </a:p>
          <a:p>
            <a:endParaRPr lang="en-US" altLang="zh-CN"/>
          </a:p>
        </p:txBody>
      </p:sp>
      <p:pic>
        <p:nvPicPr>
          <p:cNvPr id="200708" name="Picture 4"/>
          <p:cNvPicPr>
            <a:picLocks noChangeAspect="1" noChangeArrowheads="1"/>
          </p:cNvPicPr>
          <p:nvPr/>
        </p:nvPicPr>
        <p:blipFill>
          <a:blip r:embed="rId3" cstate="print"/>
          <a:srcRect/>
          <a:stretch>
            <a:fillRect/>
          </a:stretch>
        </p:blipFill>
        <p:spPr bwMode="auto">
          <a:xfrm>
            <a:off x="304800" y="2514600"/>
            <a:ext cx="8610600" cy="998538"/>
          </a:xfrm>
          <a:prstGeom prst="rect">
            <a:avLst/>
          </a:prstGeom>
          <a:noFill/>
          <a:ln w="38100">
            <a:solidFill>
              <a:srgbClr val="FF0000"/>
            </a:solidFill>
            <a:miter lim="800000"/>
            <a:headEnd/>
            <a:tailEnd/>
          </a:ln>
          <a:effectLst/>
        </p:spPr>
      </p:pic>
      <p:pic>
        <p:nvPicPr>
          <p:cNvPr id="200709" name="Picture 5"/>
          <p:cNvPicPr>
            <a:picLocks noChangeAspect="1" noChangeArrowheads="1"/>
          </p:cNvPicPr>
          <p:nvPr/>
        </p:nvPicPr>
        <p:blipFill>
          <a:blip r:embed="rId4" cstate="print"/>
          <a:srcRect/>
          <a:stretch>
            <a:fillRect/>
          </a:stretch>
        </p:blipFill>
        <p:spPr bwMode="auto">
          <a:xfrm rot="5400000">
            <a:off x="1806575" y="-739775"/>
            <a:ext cx="5530850" cy="9144000"/>
          </a:xfrm>
          <a:prstGeom prst="rect">
            <a:avLst/>
          </a:prstGeom>
          <a:noFill/>
          <a:ln w="9525">
            <a:noFill/>
            <a:miter lim="800000"/>
            <a:headEnd/>
            <a:tailEnd/>
          </a:ln>
          <a:effectLst/>
        </p:spPr>
      </p:pic>
      <p:sp>
        <p:nvSpPr>
          <p:cNvPr id="200710" name="Line 6"/>
          <p:cNvSpPr>
            <a:spLocks noChangeShapeType="1"/>
          </p:cNvSpPr>
          <p:nvPr/>
        </p:nvSpPr>
        <p:spPr bwMode="auto">
          <a:xfrm>
            <a:off x="4343400" y="1981200"/>
            <a:ext cx="3276600" cy="3505200"/>
          </a:xfrm>
          <a:prstGeom prst="line">
            <a:avLst/>
          </a:prstGeom>
          <a:noFill/>
          <a:ln w="76200">
            <a:solidFill>
              <a:srgbClr val="FF6600"/>
            </a:solidFill>
            <a:round/>
            <a:headEnd/>
            <a:tailEnd type="triangle" w="med" len="med"/>
          </a:ln>
          <a:effectLst/>
        </p:spPr>
        <p:txBody>
          <a:bodyPr/>
          <a:lstStyle/>
          <a:p>
            <a:endParaRPr lang="zh-CN" altLang="en-US"/>
          </a:p>
        </p:txBody>
      </p:sp>
      <p:sp>
        <p:nvSpPr>
          <p:cNvPr id="200718" name="Rectangle 14"/>
          <p:cNvSpPr>
            <a:spLocks noChangeArrowheads="1"/>
          </p:cNvSpPr>
          <p:nvPr/>
        </p:nvSpPr>
        <p:spPr bwMode="auto">
          <a:xfrm>
            <a:off x="5867400" y="1371600"/>
            <a:ext cx="1098550" cy="366713"/>
          </a:xfrm>
          <a:prstGeom prst="rect">
            <a:avLst/>
          </a:prstGeom>
          <a:solidFill>
            <a:srgbClr val="FF0000"/>
          </a:solidFill>
          <a:ln w="9525">
            <a:noFill/>
            <a:miter lim="800000"/>
            <a:headEnd/>
            <a:tailEnd/>
          </a:ln>
          <a:effectLst/>
        </p:spPr>
        <p:txBody>
          <a:bodyPr wrap="none">
            <a:spAutoFit/>
          </a:bodyPr>
          <a:lstStyle/>
          <a:p>
            <a:pPr>
              <a:spcBef>
                <a:spcPct val="0"/>
              </a:spcBef>
              <a:buClrTx/>
              <a:buSzTx/>
              <a:buFontTx/>
              <a:buNone/>
            </a:pPr>
            <a:r>
              <a:rPr lang="zh-CN" altLang="en-US" sz="1800" b="0" dirty="0">
                <a:solidFill>
                  <a:schemeClr val="bg1"/>
                </a:solidFill>
                <a:latin typeface="+mn-ea"/>
                <a:ea typeface="+mn-ea"/>
              </a:rPr>
              <a:t>系统需求</a:t>
            </a:r>
          </a:p>
        </p:txBody>
      </p:sp>
      <p:sp>
        <p:nvSpPr>
          <p:cNvPr id="200719" name="Rectangle 15"/>
          <p:cNvSpPr>
            <a:spLocks noChangeArrowheads="1"/>
          </p:cNvSpPr>
          <p:nvPr/>
        </p:nvSpPr>
        <p:spPr bwMode="auto">
          <a:xfrm>
            <a:off x="6553200" y="1905000"/>
            <a:ext cx="1098550" cy="366713"/>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1800" b="0">
                <a:solidFill>
                  <a:schemeClr val="bg1"/>
                </a:solidFill>
                <a:latin typeface="+mn-ea"/>
                <a:ea typeface="+mn-ea"/>
              </a:rPr>
              <a:t>软件需求</a:t>
            </a:r>
          </a:p>
        </p:txBody>
      </p:sp>
      <p:sp>
        <p:nvSpPr>
          <p:cNvPr id="200720" name="Rectangle 16"/>
          <p:cNvSpPr>
            <a:spLocks noChangeArrowheads="1"/>
          </p:cNvSpPr>
          <p:nvPr/>
        </p:nvSpPr>
        <p:spPr bwMode="auto">
          <a:xfrm>
            <a:off x="7467600" y="3138488"/>
            <a:ext cx="1098550" cy="366712"/>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1800" b="0">
                <a:solidFill>
                  <a:schemeClr val="bg1"/>
                </a:solidFill>
                <a:latin typeface="+mn-ea"/>
                <a:ea typeface="+mn-ea"/>
              </a:rPr>
              <a:t>程序设计</a:t>
            </a:r>
          </a:p>
        </p:txBody>
      </p:sp>
      <p:sp>
        <p:nvSpPr>
          <p:cNvPr id="200721" name="Rectangle 17"/>
          <p:cNvSpPr>
            <a:spLocks noChangeArrowheads="1"/>
          </p:cNvSpPr>
          <p:nvPr/>
        </p:nvSpPr>
        <p:spPr bwMode="auto">
          <a:xfrm>
            <a:off x="7010400" y="2514600"/>
            <a:ext cx="641350" cy="366713"/>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1800" b="0">
                <a:solidFill>
                  <a:schemeClr val="bg1"/>
                </a:solidFill>
                <a:latin typeface="+mn-ea"/>
                <a:ea typeface="+mn-ea"/>
              </a:rPr>
              <a:t>分析</a:t>
            </a:r>
          </a:p>
        </p:txBody>
      </p:sp>
      <p:sp>
        <p:nvSpPr>
          <p:cNvPr id="200722" name="Rectangle 18"/>
          <p:cNvSpPr>
            <a:spLocks noChangeArrowheads="1"/>
          </p:cNvSpPr>
          <p:nvPr/>
        </p:nvSpPr>
        <p:spPr bwMode="auto">
          <a:xfrm>
            <a:off x="8001000" y="3824288"/>
            <a:ext cx="641350" cy="366712"/>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1800" b="0">
                <a:solidFill>
                  <a:schemeClr val="bg1"/>
                </a:solidFill>
                <a:latin typeface="+mn-ea"/>
                <a:ea typeface="+mn-ea"/>
              </a:rPr>
              <a:t>编码</a:t>
            </a:r>
          </a:p>
        </p:txBody>
      </p:sp>
      <p:sp>
        <p:nvSpPr>
          <p:cNvPr id="200723" name="Rectangle 19"/>
          <p:cNvSpPr>
            <a:spLocks noChangeArrowheads="1"/>
          </p:cNvSpPr>
          <p:nvPr/>
        </p:nvSpPr>
        <p:spPr bwMode="auto">
          <a:xfrm>
            <a:off x="8502650" y="4419600"/>
            <a:ext cx="641350" cy="366713"/>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1800" b="0">
                <a:solidFill>
                  <a:schemeClr val="bg1"/>
                </a:solidFill>
                <a:latin typeface="+mn-ea"/>
                <a:ea typeface="+mn-ea"/>
              </a:rPr>
              <a:t>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strips(downRight)">
                                      <p:cBhvr>
                                        <p:cTn id="7" dur="500"/>
                                        <p:tgtEl>
                                          <p:spTgt spid="200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00708"/>
                                        </p:tgtEl>
                                        <p:attrNameLst>
                                          <p:attrName>style.visibility</p:attrName>
                                        </p:attrNameLst>
                                      </p:cBhvr>
                                      <p:to>
                                        <p:strVal val="visible"/>
                                      </p:to>
                                    </p:set>
                                    <p:animEffect transition="in" filter="wheel(4)">
                                      <p:cBhvr>
                                        <p:cTn id="12" dur="2000"/>
                                        <p:tgtEl>
                                          <p:spTgt spid="20070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0709"/>
                                        </p:tgtEl>
                                        <p:attrNameLst>
                                          <p:attrName>style.visibility</p:attrName>
                                        </p:attrNameLst>
                                      </p:cBhvr>
                                      <p:to>
                                        <p:strVal val="visible"/>
                                      </p:to>
                                    </p:set>
                                    <p:animEffect transition="in" filter="checkerboard(across)">
                                      <p:cBhvr>
                                        <p:cTn id="17" dur="500"/>
                                        <p:tgtEl>
                                          <p:spTgt spid="20070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0710"/>
                                        </p:tgtEl>
                                        <p:attrNameLst>
                                          <p:attrName>style.visibility</p:attrName>
                                        </p:attrNameLst>
                                      </p:cBhvr>
                                      <p:to>
                                        <p:strVal val="visible"/>
                                      </p:to>
                                    </p:set>
                                    <p:animEffect transition="in" filter="strips(downRight)">
                                      <p:cBhvr>
                                        <p:cTn id="22" dur="1000"/>
                                        <p:tgtEl>
                                          <p:spTgt spid="2007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0718"/>
                                        </p:tgtEl>
                                        <p:attrNameLst>
                                          <p:attrName>style.visibility</p:attrName>
                                        </p:attrNameLst>
                                      </p:cBhvr>
                                      <p:to>
                                        <p:strVal val="visible"/>
                                      </p:to>
                                    </p:set>
                                    <p:animEffect transition="in" filter="strips(downRight)">
                                      <p:cBhvr>
                                        <p:cTn id="27" dur="500"/>
                                        <p:tgtEl>
                                          <p:spTgt spid="20071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0719"/>
                                        </p:tgtEl>
                                        <p:attrNameLst>
                                          <p:attrName>style.visibility</p:attrName>
                                        </p:attrNameLst>
                                      </p:cBhvr>
                                      <p:to>
                                        <p:strVal val="visible"/>
                                      </p:to>
                                    </p:set>
                                    <p:animEffect transition="in" filter="strips(downRight)">
                                      <p:cBhvr>
                                        <p:cTn id="32" dur="500"/>
                                        <p:tgtEl>
                                          <p:spTgt spid="2007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00721"/>
                                        </p:tgtEl>
                                        <p:attrNameLst>
                                          <p:attrName>style.visibility</p:attrName>
                                        </p:attrNameLst>
                                      </p:cBhvr>
                                      <p:to>
                                        <p:strVal val="visible"/>
                                      </p:to>
                                    </p:set>
                                    <p:animEffect transition="in" filter="strips(downRight)">
                                      <p:cBhvr>
                                        <p:cTn id="37" dur="500"/>
                                        <p:tgtEl>
                                          <p:spTgt spid="2007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00720"/>
                                        </p:tgtEl>
                                        <p:attrNameLst>
                                          <p:attrName>style.visibility</p:attrName>
                                        </p:attrNameLst>
                                      </p:cBhvr>
                                      <p:to>
                                        <p:strVal val="visible"/>
                                      </p:to>
                                    </p:set>
                                    <p:animEffect transition="in" filter="strips(downRight)">
                                      <p:cBhvr>
                                        <p:cTn id="42" dur="500"/>
                                        <p:tgtEl>
                                          <p:spTgt spid="20072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00722"/>
                                        </p:tgtEl>
                                        <p:attrNameLst>
                                          <p:attrName>style.visibility</p:attrName>
                                        </p:attrNameLst>
                                      </p:cBhvr>
                                      <p:to>
                                        <p:strVal val="visible"/>
                                      </p:to>
                                    </p:set>
                                    <p:animEffect transition="in" filter="strips(downRight)">
                                      <p:cBhvr>
                                        <p:cTn id="47" dur="500"/>
                                        <p:tgtEl>
                                          <p:spTgt spid="20072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00723"/>
                                        </p:tgtEl>
                                        <p:attrNameLst>
                                          <p:attrName>style.visibility</p:attrName>
                                        </p:attrNameLst>
                                      </p:cBhvr>
                                      <p:to>
                                        <p:strVal val="visible"/>
                                      </p:to>
                                    </p:set>
                                    <p:animEffect transition="in" filter="strips(downRight)">
                                      <p:cBhvr>
                                        <p:cTn id="52" dur="500"/>
                                        <p:tgtEl>
                                          <p:spTgt spid="20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0" grpId="0" animBg="1"/>
      <p:bldP spid="200718" grpId="0" animBg="1"/>
      <p:bldP spid="200719" grpId="0" animBg="1"/>
      <p:bldP spid="200720" grpId="0" animBg="1"/>
      <p:bldP spid="200721" grpId="0" animBg="1"/>
      <p:bldP spid="200722" grpId="0" animBg="1"/>
      <p:bldP spid="2007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B9CCC231-BB1B-42C2-8269-74A1F8B88F97}" type="datetime1">
              <a:rPr lang="zh-CN" altLang="en-US"/>
              <a:pPr/>
              <a:t>2019/11/7</a:t>
            </a:fld>
            <a:endParaRPr lang="en-US" altLang="zh-CN"/>
          </a:p>
        </p:txBody>
      </p:sp>
      <p:sp>
        <p:nvSpPr>
          <p:cNvPr id="27" name="灯片编号占位符 4"/>
          <p:cNvSpPr>
            <a:spLocks noGrp="1"/>
          </p:cNvSpPr>
          <p:nvPr>
            <p:ph type="sldNum" sz="quarter" idx="11"/>
          </p:nvPr>
        </p:nvSpPr>
        <p:spPr/>
        <p:txBody>
          <a:bodyPr/>
          <a:lstStyle/>
          <a:p>
            <a:fld id="{4A048ACF-20EF-4258-B626-D5CF4EE29E82}" type="slidenum">
              <a:rPr lang="en-US" altLang="zh-CN"/>
              <a:pPr/>
              <a:t>88</a:t>
            </a:fld>
            <a:endParaRPr lang="en-US" altLang="zh-CN"/>
          </a:p>
        </p:txBody>
      </p:sp>
      <p:sp>
        <p:nvSpPr>
          <p:cNvPr id="202754" name="Rectangle 2"/>
          <p:cNvSpPr>
            <a:spLocks noGrp="1" noChangeArrowheads="1"/>
          </p:cNvSpPr>
          <p:nvPr>
            <p:ph type="title"/>
          </p:nvPr>
        </p:nvSpPr>
        <p:spPr/>
        <p:txBody>
          <a:bodyPr/>
          <a:lstStyle/>
          <a:p>
            <a:r>
              <a:rPr lang="en-US" altLang="zh-CN"/>
              <a:t>1.6.1 </a:t>
            </a:r>
            <a:r>
              <a:rPr lang="zh-CN" altLang="en-US"/>
              <a:t>瀑布模型</a:t>
            </a:r>
          </a:p>
        </p:txBody>
      </p:sp>
      <p:sp>
        <p:nvSpPr>
          <p:cNvPr id="202755" name="AutoShape 3"/>
          <p:cNvSpPr>
            <a:spLocks noChangeArrowheads="1"/>
          </p:cNvSpPr>
          <p:nvPr/>
        </p:nvSpPr>
        <p:spPr bwMode="auto">
          <a:xfrm>
            <a:off x="447675" y="10668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02756" name="AutoShape 4"/>
          <p:cNvSpPr>
            <a:spLocks noChangeArrowheads="1"/>
          </p:cNvSpPr>
          <p:nvPr/>
        </p:nvSpPr>
        <p:spPr bwMode="auto">
          <a:xfrm>
            <a:off x="1514475" y="16764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02757" name="AutoShape 5"/>
          <p:cNvSpPr>
            <a:spLocks noChangeArrowheads="1"/>
          </p:cNvSpPr>
          <p:nvPr/>
        </p:nvSpPr>
        <p:spPr bwMode="auto">
          <a:xfrm>
            <a:off x="2581275" y="2286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02758" name="AutoShape 6"/>
          <p:cNvSpPr>
            <a:spLocks noChangeArrowheads="1"/>
          </p:cNvSpPr>
          <p:nvPr/>
        </p:nvSpPr>
        <p:spPr bwMode="auto">
          <a:xfrm>
            <a:off x="3648075" y="28956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02759" name="AutoShape 7"/>
          <p:cNvSpPr>
            <a:spLocks noChangeArrowheads="1"/>
          </p:cNvSpPr>
          <p:nvPr/>
        </p:nvSpPr>
        <p:spPr bwMode="auto">
          <a:xfrm>
            <a:off x="4724400" y="35052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02760" name="AutoShape 8"/>
          <p:cNvSpPr>
            <a:spLocks noChangeArrowheads="1"/>
          </p:cNvSpPr>
          <p:nvPr/>
        </p:nvSpPr>
        <p:spPr bwMode="auto">
          <a:xfrm>
            <a:off x="5781675" y="4114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02761" name="AutoShape 9"/>
          <p:cNvSpPr>
            <a:spLocks noChangeArrowheads="1"/>
          </p:cNvSpPr>
          <p:nvPr/>
        </p:nvSpPr>
        <p:spPr bwMode="auto">
          <a:xfrm>
            <a:off x="6848475" y="47244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02762" name="AutoShape 10"/>
          <p:cNvCxnSpPr>
            <a:cxnSpLocks noChangeShapeType="1"/>
            <a:stCxn id="202755" idx="3"/>
            <a:endCxn id="202756" idx="0"/>
          </p:cNvCxnSpPr>
          <p:nvPr/>
        </p:nvCxnSpPr>
        <p:spPr bwMode="auto">
          <a:xfrm>
            <a:off x="2352675" y="1295400"/>
            <a:ext cx="114300" cy="381000"/>
          </a:xfrm>
          <a:prstGeom prst="bentConnector2">
            <a:avLst/>
          </a:prstGeom>
          <a:noFill/>
          <a:ln w="76200">
            <a:solidFill>
              <a:schemeClr val="accent2"/>
            </a:solidFill>
            <a:miter lim="800000"/>
            <a:headEnd/>
            <a:tailEnd type="triangle" w="med" len="med"/>
          </a:ln>
          <a:effectLst/>
        </p:spPr>
      </p:cxnSp>
      <p:cxnSp>
        <p:nvCxnSpPr>
          <p:cNvPr id="202763" name="AutoShape 11"/>
          <p:cNvCxnSpPr>
            <a:cxnSpLocks noChangeShapeType="1"/>
            <a:stCxn id="202756" idx="3"/>
            <a:endCxn id="202757" idx="0"/>
          </p:cNvCxnSpPr>
          <p:nvPr/>
        </p:nvCxnSpPr>
        <p:spPr bwMode="auto">
          <a:xfrm>
            <a:off x="3419475" y="1905000"/>
            <a:ext cx="114300" cy="381000"/>
          </a:xfrm>
          <a:prstGeom prst="bentConnector2">
            <a:avLst/>
          </a:prstGeom>
          <a:noFill/>
          <a:ln w="76200">
            <a:solidFill>
              <a:schemeClr val="accent2"/>
            </a:solidFill>
            <a:miter lim="800000"/>
            <a:headEnd/>
            <a:tailEnd type="triangle" w="med" len="med"/>
          </a:ln>
          <a:effectLst/>
        </p:spPr>
      </p:cxnSp>
      <p:cxnSp>
        <p:nvCxnSpPr>
          <p:cNvPr id="202764" name="AutoShape 12"/>
          <p:cNvCxnSpPr>
            <a:cxnSpLocks noChangeShapeType="1"/>
            <a:stCxn id="202757" idx="3"/>
            <a:endCxn id="202758" idx="0"/>
          </p:cNvCxnSpPr>
          <p:nvPr/>
        </p:nvCxnSpPr>
        <p:spPr bwMode="auto">
          <a:xfrm>
            <a:off x="4486275" y="2514600"/>
            <a:ext cx="114300" cy="381000"/>
          </a:xfrm>
          <a:prstGeom prst="bentConnector2">
            <a:avLst/>
          </a:prstGeom>
          <a:noFill/>
          <a:ln w="76200">
            <a:solidFill>
              <a:schemeClr val="accent2"/>
            </a:solidFill>
            <a:miter lim="800000"/>
            <a:headEnd/>
            <a:tailEnd type="triangle" w="med" len="med"/>
          </a:ln>
          <a:effectLst/>
        </p:spPr>
      </p:cxnSp>
      <p:cxnSp>
        <p:nvCxnSpPr>
          <p:cNvPr id="202765" name="AutoShape 13"/>
          <p:cNvCxnSpPr>
            <a:cxnSpLocks noChangeShapeType="1"/>
            <a:stCxn id="202758" idx="3"/>
            <a:endCxn id="202759" idx="0"/>
          </p:cNvCxnSpPr>
          <p:nvPr/>
        </p:nvCxnSpPr>
        <p:spPr bwMode="auto">
          <a:xfrm>
            <a:off x="5553075" y="3124200"/>
            <a:ext cx="123825" cy="381000"/>
          </a:xfrm>
          <a:prstGeom prst="bentConnector2">
            <a:avLst/>
          </a:prstGeom>
          <a:noFill/>
          <a:ln w="76200">
            <a:solidFill>
              <a:schemeClr val="accent2"/>
            </a:solidFill>
            <a:miter lim="800000"/>
            <a:headEnd/>
            <a:tailEnd type="triangle" w="med" len="med"/>
          </a:ln>
          <a:effectLst/>
        </p:spPr>
      </p:cxnSp>
      <p:cxnSp>
        <p:nvCxnSpPr>
          <p:cNvPr id="202766" name="AutoShape 14"/>
          <p:cNvCxnSpPr>
            <a:cxnSpLocks noChangeShapeType="1"/>
            <a:stCxn id="202759" idx="3"/>
            <a:endCxn id="202760" idx="0"/>
          </p:cNvCxnSpPr>
          <p:nvPr/>
        </p:nvCxnSpPr>
        <p:spPr bwMode="auto">
          <a:xfrm>
            <a:off x="6629400" y="3733800"/>
            <a:ext cx="104775" cy="381000"/>
          </a:xfrm>
          <a:prstGeom prst="bentConnector2">
            <a:avLst/>
          </a:prstGeom>
          <a:noFill/>
          <a:ln w="76200">
            <a:solidFill>
              <a:schemeClr val="accent2"/>
            </a:solidFill>
            <a:miter lim="800000"/>
            <a:headEnd/>
            <a:tailEnd type="triangle" w="med" len="med"/>
          </a:ln>
          <a:effectLst/>
        </p:spPr>
      </p:cxnSp>
      <p:cxnSp>
        <p:nvCxnSpPr>
          <p:cNvPr id="202767" name="AutoShape 15"/>
          <p:cNvCxnSpPr>
            <a:cxnSpLocks noChangeShapeType="1"/>
            <a:stCxn id="202760" idx="3"/>
            <a:endCxn id="202761" idx="0"/>
          </p:cNvCxnSpPr>
          <p:nvPr/>
        </p:nvCxnSpPr>
        <p:spPr bwMode="auto">
          <a:xfrm>
            <a:off x="7686675" y="4343400"/>
            <a:ext cx="114300" cy="381000"/>
          </a:xfrm>
          <a:prstGeom prst="bentConnector2">
            <a:avLst/>
          </a:prstGeom>
          <a:noFill/>
          <a:ln w="76200">
            <a:solidFill>
              <a:schemeClr val="accent2"/>
            </a:solidFill>
            <a:miter lim="800000"/>
            <a:headEnd/>
            <a:tailEnd type="triangle" w="med" len="med"/>
          </a:ln>
          <a:effectLst/>
        </p:spPr>
      </p:cxnSp>
      <p:sp>
        <p:nvSpPr>
          <p:cNvPr id="202768" name="AutoShape 16"/>
          <p:cNvSpPr>
            <a:spLocks noChangeArrowheads="1"/>
          </p:cNvSpPr>
          <p:nvPr/>
        </p:nvSpPr>
        <p:spPr bwMode="auto">
          <a:xfrm>
            <a:off x="6848475" y="5562600"/>
            <a:ext cx="19050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维护</a:t>
            </a:r>
          </a:p>
        </p:txBody>
      </p:sp>
      <p:cxnSp>
        <p:nvCxnSpPr>
          <p:cNvPr id="202770" name="AutoShape 18"/>
          <p:cNvCxnSpPr>
            <a:cxnSpLocks noChangeShapeType="1"/>
            <a:stCxn id="202761" idx="1"/>
            <a:endCxn id="202759" idx="2"/>
          </p:cNvCxnSpPr>
          <p:nvPr/>
        </p:nvCxnSpPr>
        <p:spPr bwMode="auto">
          <a:xfrm rot="10800000">
            <a:off x="5676900" y="3962400"/>
            <a:ext cx="1171575" cy="990600"/>
          </a:xfrm>
          <a:prstGeom prst="bentConnector2">
            <a:avLst/>
          </a:prstGeom>
          <a:noFill/>
          <a:ln w="76200">
            <a:solidFill>
              <a:schemeClr val="accent2"/>
            </a:solidFill>
            <a:miter lim="800000"/>
            <a:headEnd/>
            <a:tailEnd type="triangle" w="med" len="med"/>
          </a:ln>
          <a:effectLst/>
        </p:spPr>
      </p:cxnSp>
      <p:cxnSp>
        <p:nvCxnSpPr>
          <p:cNvPr id="202771" name="AutoShape 19"/>
          <p:cNvCxnSpPr>
            <a:cxnSpLocks noChangeShapeType="1"/>
            <a:stCxn id="202759" idx="1"/>
            <a:endCxn id="202757" idx="1"/>
          </p:cNvCxnSpPr>
          <p:nvPr/>
        </p:nvCxnSpPr>
        <p:spPr bwMode="auto">
          <a:xfrm rot="10800000">
            <a:off x="2581275" y="2514600"/>
            <a:ext cx="2143125" cy="1219200"/>
          </a:xfrm>
          <a:prstGeom prst="bentConnector3">
            <a:avLst>
              <a:gd name="adj1" fmla="val 129630"/>
            </a:avLst>
          </a:prstGeom>
          <a:noFill/>
          <a:ln w="76200">
            <a:solidFill>
              <a:schemeClr val="accent2"/>
            </a:solidFill>
            <a:miter lim="800000"/>
            <a:headEnd/>
            <a:tailEnd type="triangle" w="med" len="med"/>
          </a:ln>
          <a:effectLst/>
        </p:spPr>
      </p:cxnSp>
      <p:sp>
        <p:nvSpPr>
          <p:cNvPr id="202769" name="Rectangle 17"/>
          <p:cNvSpPr>
            <a:spLocks noGrp="1" noChangeArrowheads="1"/>
          </p:cNvSpPr>
          <p:nvPr>
            <p:ph type="body" idx="1"/>
          </p:nvPr>
        </p:nvSpPr>
        <p:spPr>
          <a:xfrm>
            <a:off x="76200" y="3703638"/>
            <a:ext cx="6096000" cy="2849562"/>
          </a:xfrm>
          <a:solidFill>
            <a:srgbClr val="FFFFCC"/>
          </a:solidFill>
          <a:ln/>
        </p:spPr>
        <p:txBody>
          <a:bodyPr/>
          <a:lstStyle/>
          <a:p>
            <a:pPr>
              <a:lnSpc>
                <a:spcPct val="90000"/>
              </a:lnSpc>
            </a:pPr>
            <a:r>
              <a:rPr lang="en-US" altLang="zh-CN" sz="2200" dirty="0">
                <a:solidFill>
                  <a:srgbClr val="0000FF"/>
                </a:solidFill>
              </a:rPr>
              <a:t>【</a:t>
            </a:r>
            <a:r>
              <a:rPr lang="zh-CN" altLang="en-US" sz="2200" dirty="0">
                <a:solidFill>
                  <a:srgbClr val="0000FF"/>
                </a:solidFill>
              </a:rPr>
              <a:t>特点</a:t>
            </a:r>
            <a:r>
              <a:rPr lang="en-US" altLang="zh-CN" sz="2200" dirty="0">
                <a:solidFill>
                  <a:srgbClr val="0000FF"/>
                </a:solidFill>
              </a:rPr>
              <a:t>1 】</a:t>
            </a:r>
            <a:r>
              <a:rPr lang="zh-CN" altLang="en-US" sz="2200" dirty="0"/>
              <a:t>阶段间具有</a:t>
            </a:r>
            <a:r>
              <a:rPr lang="zh-CN" altLang="en-US" sz="2200" dirty="0">
                <a:solidFill>
                  <a:srgbClr val="CC0000"/>
                </a:solidFill>
              </a:rPr>
              <a:t>顺序性</a:t>
            </a:r>
            <a:r>
              <a:rPr lang="zh-CN" altLang="en-US" sz="2200" dirty="0"/>
              <a:t>和</a:t>
            </a:r>
            <a:r>
              <a:rPr lang="zh-CN" altLang="en-US" sz="2200" dirty="0">
                <a:solidFill>
                  <a:srgbClr val="CC0000"/>
                </a:solidFill>
              </a:rPr>
              <a:t>依赖性</a:t>
            </a:r>
            <a:r>
              <a:rPr lang="zh-CN" altLang="en-US" sz="2200" dirty="0"/>
              <a:t>关系</a:t>
            </a:r>
          </a:p>
          <a:p>
            <a:pPr lvl="1">
              <a:lnSpc>
                <a:spcPct val="90000"/>
              </a:lnSpc>
            </a:pPr>
            <a:r>
              <a:rPr lang="zh-CN" altLang="en-US" sz="2200" dirty="0">
                <a:solidFill>
                  <a:srgbClr val="CC0000"/>
                </a:solidFill>
              </a:rPr>
              <a:t>顺序性</a:t>
            </a:r>
          </a:p>
          <a:p>
            <a:pPr lvl="2">
              <a:lnSpc>
                <a:spcPct val="90000"/>
              </a:lnSpc>
            </a:pPr>
            <a:r>
              <a:rPr lang="zh-CN" altLang="en-US" sz="2000" dirty="0"/>
              <a:t>必须待前一阶段的工作完成之后，才能进行下一阶段的工作；</a:t>
            </a:r>
          </a:p>
          <a:p>
            <a:pPr lvl="2">
              <a:lnSpc>
                <a:spcPct val="90000"/>
              </a:lnSpc>
            </a:pPr>
            <a:r>
              <a:rPr lang="zh-CN" altLang="en-US" sz="2000" dirty="0"/>
              <a:t>前一阶段的输出就是后一阶段的输入；</a:t>
            </a:r>
          </a:p>
          <a:p>
            <a:pPr lvl="1">
              <a:lnSpc>
                <a:spcPct val="90000"/>
              </a:lnSpc>
            </a:pPr>
            <a:r>
              <a:rPr lang="zh-CN" altLang="en-US" sz="2200" dirty="0">
                <a:solidFill>
                  <a:srgbClr val="CC0000"/>
                </a:solidFill>
              </a:rPr>
              <a:t>依赖性</a:t>
            </a:r>
          </a:p>
          <a:p>
            <a:pPr lvl="2">
              <a:lnSpc>
                <a:spcPct val="90000"/>
              </a:lnSpc>
            </a:pPr>
            <a:r>
              <a:rPr lang="zh-CN" altLang="en-US" sz="2000" dirty="0"/>
              <a:t>只有前一阶段的输出正确，后一阶段的工作才有可能获得正确的结果。</a:t>
            </a:r>
          </a:p>
        </p:txBody>
      </p:sp>
      <p:sp>
        <p:nvSpPr>
          <p:cNvPr id="202772" name="Rectangle 20"/>
          <p:cNvSpPr>
            <a:spLocks noChangeArrowheads="1"/>
          </p:cNvSpPr>
          <p:nvPr/>
        </p:nvSpPr>
        <p:spPr bwMode="auto">
          <a:xfrm>
            <a:off x="3190875" y="1295400"/>
            <a:ext cx="1206500" cy="396875"/>
          </a:xfrm>
          <a:prstGeom prst="rect">
            <a:avLst/>
          </a:prstGeom>
          <a:solidFill>
            <a:srgbClr val="FF0000"/>
          </a:solidFill>
          <a:ln w="9525">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系统需求</a:t>
            </a:r>
          </a:p>
        </p:txBody>
      </p:sp>
      <p:sp>
        <p:nvSpPr>
          <p:cNvPr id="202773" name="Rectangle 21"/>
          <p:cNvSpPr>
            <a:spLocks noChangeArrowheads="1"/>
          </p:cNvSpPr>
          <p:nvPr/>
        </p:nvSpPr>
        <p:spPr bwMode="auto">
          <a:xfrm>
            <a:off x="4638675" y="2209800"/>
            <a:ext cx="1206500"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软件需求</a:t>
            </a:r>
          </a:p>
        </p:txBody>
      </p:sp>
      <p:sp>
        <p:nvSpPr>
          <p:cNvPr id="202774" name="Rectangle 22"/>
          <p:cNvSpPr>
            <a:spLocks noChangeArrowheads="1"/>
          </p:cNvSpPr>
          <p:nvPr/>
        </p:nvSpPr>
        <p:spPr bwMode="auto">
          <a:xfrm>
            <a:off x="6696075" y="3479800"/>
            <a:ext cx="1206500"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程序设计</a:t>
            </a:r>
          </a:p>
        </p:txBody>
      </p:sp>
      <p:sp>
        <p:nvSpPr>
          <p:cNvPr id="202775" name="Rectangle 23"/>
          <p:cNvSpPr>
            <a:spLocks noChangeArrowheads="1"/>
          </p:cNvSpPr>
          <p:nvPr/>
        </p:nvSpPr>
        <p:spPr bwMode="auto">
          <a:xfrm>
            <a:off x="6238875" y="29464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分析</a:t>
            </a:r>
          </a:p>
        </p:txBody>
      </p:sp>
      <p:sp>
        <p:nvSpPr>
          <p:cNvPr id="202776" name="Rectangle 24"/>
          <p:cNvSpPr>
            <a:spLocks noChangeArrowheads="1"/>
          </p:cNvSpPr>
          <p:nvPr/>
        </p:nvSpPr>
        <p:spPr bwMode="auto">
          <a:xfrm>
            <a:off x="7686675" y="41656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编码</a:t>
            </a:r>
          </a:p>
        </p:txBody>
      </p:sp>
      <p:sp>
        <p:nvSpPr>
          <p:cNvPr id="202777" name="Rectangle 25"/>
          <p:cNvSpPr>
            <a:spLocks noChangeArrowheads="1"/>
          </p:cNvSpPr>
          <p:nvPr/>
        </p:nvSpPr>
        <p:spPr bwMode="auto">
          <a:xfrm>
            <a:off x="8296275" y="47752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2772"/>
                                        </p:tgtEl>
                                        <p:attrNameLst>
                                          <p:attrName>style.visibility</p:attrName>
                                        </p:attrNameLst>
                                      </p:cBhvr>
                                      <p:to>
                                        <p:strVal val="visible"/>
                                      </p:to>
                                    </p:set>
                                    <p:animEffect transition="in" filter="strips(downRight)">
                                      <p:cBhvr>
                                        <p:cTn id="7" dur="500"/>
                                        <p:tgtEl>
                                          <p:spTgt spid="20277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2773"/>
                                        </p:tgtEl>
                                        <p:attrNameLst>
                                          <p:attrName>style.visibility</p:attrName>
                                        </p:attrNameLst>
                                      </p:cBhvr>
                                      <p:to>
                                        <p:strVal val="visible"/>
                                      </p:to>
                                    </p:set>
                                    <p:animEffect transition="in" filter="strips(downRight)">
                                      <p:cBhvr>
                                        <p:cTn id="12" dur="500"/>
                                        <p:tgtEl>
                                          <p:spTgt spid="20277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2775"/>
                                        </p:tgtEl>
                                        <p:attrNameLst>
                                          <p:attrName>style.visibility</p:attrName>
                                        </p:attrNameLst>
                                      </p:cBhvr>
                                      <p:to>
                                        <p:strVal val="visible"/>
                                      </p:to>
                                    </p:set>
                                    <p:animEffect transition="in" filter="strips(downRight)">
                                      <p:cBhvr>
                                        <p:cTn id="17" dur="500"/>
                                        <p:tgtEl>
                                          <p:spTgt spid="20277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02774"/>
                                        </p:tgtEl>
                                        <p:attrNameLst>
                                          <p:attrName>style.visibility</p:attrName>
                                        </p:attrNameLst>
                                      </p:cBhvr>
                                      <p:to>
                                        <p:strVal val="visible"/>
                                      </p:to>
                                    </p:set>
                                    <p:animEffect transition="in" filter="strips(downRight)">
                                      <p:cBhvr>
                                        <p:cTn id="22" dur="500"/>
                                        <p:tgtEl>
                                          <p:spTgt spid="20277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02776"/>
                                        </p:tgtEl>
                                        <p:attrNameLst>
                                          <p:attrName>style.visibility</p:attrName>
                                        </p:attrNameLst>
                                      </p:cBhvr>
                                      <p:to>
                                        <p:strVal val="visible"/>
                                      </p:to>
                                    </p:set>
                                    <p:animEffect transition="in" filter="strips(downRight)">
                                      <p:cBhvr>
                                        <p:cTn id="27" dur="500"/>
                                        <p:tgtEl>
                                          <p:spTgt spid="20277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02777"/>
                                        </p:tgtEl>
                                        <p:attrNameLst>
                                          <p:attrName>style.visibility</p:attrName>
                                        </p:attrNameLst>
                                      </p:cBhvr>
                                      <p:to>
                                        <p:strVal val="visible"/>
                                      </p:to>
                                    </p:set>
                                    <p:animEffect transition="in" filter="strips(downRight)">
                                      <p:cBhvr>
                                        <p:cTn id="32" dur="500"/>
                                        <p:tgtEl>
                                          <p:spTgt spid="20277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202770"/>
                                        </p:tgtEl>
                                        <p:attrNameLst>
                                          <p:attrName>style.visibility</p:attrName>
                                        </p:attrNameLst>
                                      </p:cBhvr>
                                      <p:to>
                                        <p:strVal val="visible"/>
                                      </p:to>
                                    </p:set>
                                    <p:animEffect transition="in" filter="strips(upRight)">
                                      <p:cBhvr>
                                        <p:cTn id="37" dur="500"/>
                                        <p:tgtEl>
                                          <p:spTgt spid="20277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202771"/>
                                        </p:tgtEl>
                                        <p:attrNameLst>
                                          <p:attrName>style.visibility</p:attrName>
                                        </p:attrNameLst>
                                      </p:cBhvr>
                                      <p:to>
                                        <p:strVal val="visible"/>
                                      </p:to>
                                    </p:set>
                                    <p:animEffect transition="in" filter="strips(upRight)">
                                      <p:cBhvr>
                                        <p:cTn id="42" dur="500"/>
                                        <p:tgtEl>
                                          <p:spTgt spid="20277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202769">
                                            <p:bg/>
                                          </p:spTgt>
                                        </p:tgtEl>
                                        <p:attrNameLst>
                                          <p:attrName>style.visibility</p:attrName>
                                        </p:attrNameLst>
                                      </p:cBhvr>
                                      <p:to>
                                        <p:strVal val="visible"/>
                                      </p:to>
                                    </p:set>
                                    <p:animEffect transition="in" filter="strips(downRight)">
                                      <p:cBhvr>
                                        <p:cTn id="47" dur="500"/>
                                        <p:tgtEl>
                                          <p:spTgt spid="202769">
                                            <p:bg/>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02769">
                                            <p:txEl>
                                              <p:pRg st="0" end="0"/>
                                            </p:txEl>
                                          </p:spTgt>
                                        </p:tgtEl>
                                        <p:attrNameLst>
                                          <p:attrName>style.visibility</p:attrName>
                                        </p:attrNameLst>
                                      </p:cBhvr>
                                      <p:to>
                                        <p:strVal val="visible"/>
                                      </p:to>
                                    </p:set>
                                    <p:animEffect transition="in" filter="strips(downRight)">
                                      <p:cBhvr>
                                        <p:cTn id="52" dur="500"/>
                                        <p:tgtEl>
                                          <p:spTgt spid="20276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02769">
                                            <p:txEl>
                                              <p:pRg st="1" end="1"/>
                                            </p:txEl>
                                          </p:spTgt>
                                        </p:tgtEl>
                                        <p:attrNameLst>
                                          <p:attrName>style.visibility</p:attrName>
                                        </p:attrNameLst>
                                      </p:cBhvr>
                                      <p:to>
                                        <p:strVal val="visible"/>
                                      </p:to>
                                    </p:set>
                                    <p:animEffect transition="in" filter="strips(downRight)">
                                      <p:cBhvr>
                                        <p:cTn id="57" dur="500"/>
                                        <p:tgtEl>
                                          <p:spTgt spid="20276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02769">
                                            <p:txEl>
                                              <p:pRg st="2" end="2"/>
                                            </p:txEl>
                                          </p:spTgt>
                                        </p:tgtEl>
                                        <p:attrNameLst>
                                          <p:attrName>style.visibility</p:attrName>
                                        </p:attrNameLst>
                                      </p:cBhvr>
                                      <p:to>
                                        <p:strVal val="visible"/>
                                      </p:to>
                                    </p:set>
                                    <p:animEffect transition="in" filter="strips(downRight)">
                                      <p:cBhvr>
                                        <p:cTn id="62" dur="500"/>
                                        <p:tgtEl>
                                          <p:spTgt spid="20276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02769">
                                            <p:txEl>
                                              <p:pRg st="3" end="3"/>
                                            </p:txEl>
                                          </p:spTgt>
                                        </p:tgtEl>
                                        <p:attrNameLst>
                                          <p:attrName>style.visibility</p:attrName>
                                        </p:attrNameLst>
                                      </p:cBhvr>
                                      <p:to>
                                        <p:strVal val="visible"/>
                                      </p:to>
                                    </p:set>
                                    <p:animEffect transition="in" filter="strips(downRight)">
                                      <p:cBhvr>
                                        <p:cTn id="67" dur="500"/>
                                        <p:tgtEl>
                                          <p:spTgt spid="20276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02769">
                                            <p:txEl>
                                              <p:pRg st="4" end="4"/>
                                            </p:txEl>
                                          </p:spTgt>
                                        </p:tgtEl>
                                        <p:attrNameLst>
                                          <p:attrName>style.visibility</p:attrName>
                                        </p:attrNameLst>
                                      </p:cBhvr>
                                      <p:to>
                                        <p:strVal val="visible"/>
                                      </p:to>
                                    </p:set>
                                    <p:animEffect transition="in" filter="strips(downRight)">
                                      <p:cBhvr>
                                        <p:cTn id="72" dur="500"/>
                                        <p:tgtEl>
                                          <p:spTgt spid="202769">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grpId="0" nodeType="clickEffect">
                                  <p:stCondLst>
                                    <p:cond delay="0"/>
                                  </p:stCondLst>
                                  <p:childTnLst>
                                    <p:set>
                                      <p:cBhvr>
                                        <p:cTn id="76" dur="1" fill="hold">
                                          <p:stCondLst>
                                            <p:cond delay="0"/>
                                          </p:stCondLst>
                                        </p:cTn>
                                        <p:tgtEl>
                                          <p:spTgt spid="202769">
                                            <p:txEl>
                                              <p:pRg st="5" end="5"/>
                                            </p:txEl>
                                          </p:spTgt>
                                        </p:tgtEl>
                                        <p:attrNameLst>
                                          <p:attrName>style.visibility</p:attrName>
                                        </p:attrNameLst>
                                      </p:cBhvr>
                                      <p:to>
                                        <p:strVal val="visible"/>
                                      </p:to>
                                    </p:set>
                                    <p:animEffect transition="in" filter="strips(downRight)">
                                      <p:cBhvr>
                                        <p:cTn id="77" dur="500"/>
                                        <p:tgtEl>
                                          <p:spTgt spid="202769">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grpId="1" nodeType="clickEffect">
                                  <p:stCondLst>
                                    <p:cond delay="0"/>
                                  </p:stCondLst>
                                  <p:childTnLst>
                                    <p:anim calcmode="lin" valueType="num">
                                      <p:cBhvr additive="base">
                                        <p:cTn id="81" dur="500"/>
                                        <p:tgtEl>
                                          <p:spTgt spid="202769">
                                            <p:txEl>
                                              <p:pRg st="0" end="0"/>
                                            </p:txEl>
                                          </p:spTgt>
                                        </p:tgtEl>
                                        <p:attrNameLst>
                                          <p:attrName>ppt_x</p:attrName>
                                        </p:attrNameLst>
                                      </p:cBhvr>
                                      <p:tavLst>
                                        <p:tav tm="0">
                                          <p:val>
                                            <p:strVal val="ppt_x"/>
                                          </p:val>
                                        </p:tav>
                                        <p:tav tm="100000">
                                          <p:val>
                                            <p:strVal val="ppt_x"/>
                                          </p:val>
                                        </p:tav>
                                      </p:tavLst>
                                    </p:anim>
                                    <p:anim calcmode="lin" valueType="num">
                                      <p:cBhvr additive="base">
                                        <p:cTn id="82" dur="500"/>
                                        <p:tgtEl>
                                          <p:spTgt spid="202769">
                                            <p:txEl>
                                              <p:pRg st="0" end="0"/>
                                            </p:txEl>
                                          </p:spTgt>
                                        </p:tgtEl>
                                        <p:attrNameLst>
                                          <p:attrName>ppt_y</p:attrName>
                                        </p:attrNameLst>
                                      </p:cBhvr>
                                      <p:tavLst>
                                        <p:tav tm="0">
                                          <p:val>
                                            <p:strVal val="ppt_y"/>
                                          </p:val>
                                        </p:tav>
                                        <p:tav tm="100000">
                                          <p:val>
                                            <p:strVal val="1+ppt_h/2"/>
                                          </p:val>
                                        </p:tav>
                                      </p:tavLst>
                                    </p:anim>
                                    <p:set>
                                      <p:cBhvr>
                                        <p:cTn id="83" dur="1" fill="hold">
                                          <p:stCondLst>
                                            <p:cond delay="499"/>
                                          </p:stCondLst>
                                        </p:cTn>
                                        <p:tgtEl>
                                          <p:spTgt spid="202769">
                                            <p:txEl>
                                              <p:pRg st="0" end="0"/>
                                            </p:txEl>
                                          </p:spTgt>
                                        </p:tgtEl>
                                        <p:attrNameLst>
                                          <p:attrName>style.visibility</p:attrName>
                                        </p:attrNameLst>
                                      </p:cBhvr>
                                      <p:to>
                                        <p:strVal val="hidden"/>
                                      </p:to>
                                    </p:set>
                                  </p:childTnLst>
                                </p:cTn>
                              </p:par>
                              <p:par>
                                <p:cTn id="84" presetID="2" presetClass="exit" presetSubtype="4" fill="hold" grpId="1" nodeType="withEffect">
                                  <p:stCondLst>
                                    <p:cond delay="0"/>
                                  </p:stCondLst>
                                  <p:childTnLst>
                                    <p:anim calcmode="lin" valueType="num">
                                      <p:cBhvr additive="base">
                                        <p:cTn id="85" dur="500"/>
                                        <p:tgtEl>
                                          <p:spTgt spid="202769">
                                            <p:txEl>
                                              <p:pRg st="1" end="1"/>
                                            </p:txEl>
                                          </p:spTgt>
                                        </p:tgtEl>
                                        <p:attrNameLst>
                                          <p:attrName>ppt_x</p:attrName>
                                        </p:attrNameLst>
                                      </p:cBhvr>
                                      <p:tavLst>
                                        <p:tav tm="0">
                                          <p:val>
                                            <p:strVal val="ppt_x"/>
                                          </p:val>
                                        </p:tav>
                                        <p:tav tm="100000">
                                          <p:val>
                                            <p:strVal val="ppt_x"/>
                                          </p:val>
                                        </p:tav>
                                      </p:tavLst>
                                    </p:anim>
                                    <p:anim calcmode="lin" valueType="num">
                                      <p:cBhvr additive="base">
                                        <p:cTn id="86" dur="500"/>
                                        <p:tgtEl>
                                          <p:spTgt spid="202769">
                                            <p:txEl>
                                              <p:pRg st="1" end="1"/>
                                            </p:txEl>
                                          </p:spTgt>
                                        </p:tgtEl>
                                        <p:attrNameLst>
                                          <p:attrName>ppt_y</p:attrName>
                                        </p:attrNameLst>
                                      </p:cBhvr>
                                      <p:tavLst>
                                        <p:tav tm="0">
                                          <p:val>
                                            <p:strVal val="ppt_y"/>
                                          </p:val>
                                        </p:tav>
                                        <p:tav tm="100000">
                                          <p:val>
                                            <p:strVal val="1+ppt_h/2"/>
                                          </p:val>
                                        </p:tav>
                                      </p:tavLst>
                                    </p:anim>
                                    <p:set>
                                      <p:cBhvr>
                                        <p:cTn id="87" dur="1" fill="hold">
                                          <p:stCondLst>
                                            <p:cond delay="499"/>
                                          </p:stCondLst>
                                        </p:cTn>
                                        <p:tgtEl>
                                          <p:spTgt spid="202769">
                                            <p:txEl>
                                              <p:pRg st="1" end="1"/>
                                            </p:txEl>
                                          </p:spTgt>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02769">
                                            <p:txEl>
                                              <p:pRg st="2" end="2"/>
                                            </p:txEl>
                                          </p:spTgt>
                                        </p:tgtEl>
                                        <p:attrNameLst>
                                          <p:attrName>ppt_x</p:attrName>
                                        </p:attrNameLst>
                                      </p:cBhvr>
                                      <p:tavLst>
                                        <p:tav tm="0">
                                          <p:val>
                                            <p:strVal val="ppt_x"/>
                                          </p:val>
                                        </p:tav>
                                        <p:tav tm="100000">
                                          <p:val>
                                            <p:strVal val="ppt_x"/>
                                          </p:val>
                                        </p:tav>
                                      </p:tavLst>
                                    </p:anim>
                                    <p:anim calcmode="lin" valueType="num">
                                      <p:cBhvr additive="base">
                                        <p:cTn id="90" dur="500"/>
                                        <p:tgtEl>
                                          <p:spTgt spid="202769">
                                            <p:txEl>
                                              <p:pRg st="2" end="2"/>
                                            </p:txEl>
                                          </p:spTgt>
                                        </p:tgtEl>
                                        <p:attrNameLst>
                                          <p:attrName>ppt_y</p:attrName>
                                        </p:attrNameLst>
                                      </p:cBhvr>
                                      <p:tavLst>
                                        <p:tav tm="0">
                                          <p:val>
                                            <p:strVal val="ppt_y"/>
                                          </p:val>
                                        </p:tav>
                                        <p:tav tm="100000">
                                          <p:val>
                                            <p:strVal val="1+ppt_h/2"/>
                                          </p:val>
                                        </p:tav>
                                      </p:tavLst>
                                    </p:anim>
                                    <p:set>
                                      <p:cBhvr>
                                        <p:cTn id="91" dur="1" fill="hold">
                                          <p:stCondLst>
                                            <p:cond delay="499"/>
                                          </p:stCondLst>
                                        </p:cTn>
                                        <p:tgtEl>
                                          <p:spTgt spid="202769">
                                            <p:txEl>
                                              <p:pRg st="2" end="2"/>
                                            </p:txEl>
                                          </p:spTgt>
                                        </p:tgtEl>
                                        <p:attrNameLst>
                                          <p:attrName>style.visibility</p:attrName>
                                        </p:attrNameLst>
                                      </p:cBhvr>
                                      <p:to>
                                        <p:strVal val="hidden"/>
                                      </p:to>
                                    </p:set>
                                  </p:childTnLst>
                                </p:cTn>
                              </p:par>
                              <p:par>
                                <p:cTn id="92" presetID="2" presetClass="exit" presetSubtype="4" fill="hold" grpId="1" nodeType="withEffect">
                                  <p:stCondLst>
                                    <p:cond delay="0"/>
                                  </p:stCondLst>
                                  <p:childTnLst>
                                    <p:anim calcmode="lin" valueType="num">
                                      <p:cBhvr additive="base">
                                        <p:cTn id="93" dur="500"/>
                                        <p:tgtEl>
                                          <p:spTgt spid="202769">
                                            <p:txEl>
                                              <p:pRg st="3" end="3"/>
                                            </p:txEl>
                                          </p:spTgt>
                                        </p:tgtEl>
                                        <p:attrNameLst>
                                          <p:attrName>ppt_x</p:attrName>
                                        </p:attrNameLst>
                                      </p:cBhvr>
                                      <p:tavLst>
                                        <p:tav tm="0">
                                          <p:val>
                                            <p:strVal val="ppt_x"/>
                                          </p:val>
                                        </p:tav>
                                        <p:tav tm="100000">
                                          <p:val>
                                            <p:strVal val="ppt_x"/>
                                          </p:val>
                                        </p:tav>
                                      </p:tavLst>
                                    </p:anim>
                                    <p:anim calcmode="lin" valueType="num">
                                      <p:cBhvr additive="base">
                                        <p:cTn id="94" dur="500"/>
                                        <p:tgtEl>
                                          <p:spTgt spid="202769">
                                            <p:txEl>
                                              <p:pRg st="3" end="3"/>
                                            </p:txEl>
                                          </p:spTgt>
                                        </p:tgtEl>
                                        <p:attrNameLst>
                                          <p:attrName>ppt_y</p:attrName>
                                        </p:attrNameLst>
                                      </p:cBhvr>
                                      <p:tavLst>
                                        <p:tav tm="0">
                                          <p:val>
                                            <p:strVal val="ppt_y"/>
                                          </p:val>
                                        </p:tav>
                                        <p:tav tm="100000">
                                          <p:val>
                                            <p:strVal val="1+ppt_h/2"/>
                                          </p:val>
                                        </p:tav>
                                      </p:tavLst>
                                    </p:anim>
                                    <p:set>
                                      <p:cBhvr>
                                        <p:cTn id="95" dur="1" fill="hold">
                                          <p:stCondLst>
                                            <p:cond delay="499"/>
                                          </p:stCondLst>
                                        </p:cTn>
                                        <p:tgtEl>
                                          <p:spTgt spid="202769">
                                            <p:txEl>
                                              <p:pRg st="3" end="3"/>
                                            </p:txEl>
                                          </p:spTgt>
                                        </p:tgtEl>
                                        <p:attrNameLst>
                                          <p:attrName>style.visibility</p:attrName>
                                        </p:attrNameLst>
                                      </p:cBhvr>
                                      <p:to>
                                        <p:strVal val="hidden"/>
                                      </p:to>
                                    </p:set>
                                  </p:childTnLst>
                                </p:cTn>
                              </p:par>
                              <p:par>
                                <p:cTn id="96" presetID="2" presetClass="exit" presetSubtype="4" fill="hold" grpId="1" nodeType="withEffect">
                                  <p:stCondLst>
                                    <p:cond delay="0"/>
                                  </p:stCondLst>
                                  <p:childTnLst>
                                    <p:anim calcmode="lin" valueType="num">
                                      <p:cBhvr additive="base">
                                        <p:cTn id="97" dur="500"/>
                                        <p:tgtEl>
                                          <p:spTgt spid="202769">
                                            <p:txEl>
                                              <p:pRg st="4" end="4"/>
                                            </p:txEl>
                                          </p:spTgt>
                                        </p:tgtEl>
                                        <p:attrNameLst>
                                          <p:attrName>ppt_x</p:attrName>
                                        </p:attrNameLst>
                                      </p:cBhvr>
                                      <p:tavLst>
                                        <p:tav tm="0">
                                          <p:val>
                                            <p:strVal val="ppt_x"/>
                                          </p:val>
                                        </p:tav>
                                        <p:tav tm="100000">
                                          <p:val>
                                            <p:strVal val="ppt_x"/>
                                          </p:val>
                                        </p:tav>
                                      </p:tavLst>
                                    </p:anim>
                                    <p:anim calcmode="lin" valueType="num">
                                      <p:cBhvr additive="base">
                                        <p:cTn id="98" dur="500"/>
                                        <p:tgtEl>
                                          <p:spTgt spid="202769">
                                            <p:txEl>
                                              <p:pRg st="4" end="4"/>
                                            </p:txEl>
                                          </p:spTgt>
                                        </p:tgtEl>
                                        <p:attrNameLst>
                                          <p:attrName>ppt_y</p:attrName>
                                        </p:attrNameLst>
                                      </p:cBhvr>
                                      <p:tavLst>
                                        <p:tav tm="0">
                                          <p:val>
                                            <p:strVal val="ppt_y"/>
                                          </p:val>
                                        </p:tav>
                                        <p:tav tm="100000">
                                          <p:val>
                                            <p:strVal val="1+ppt_h/2"/>
                                          </p:val>
                                        </p:tav>
                                      </p:tavLst>
                                    </p:anim>
                                    <p:set>
                                      <p:cBhvr>
                                        <p:cTn id="99" dur="1" fill="hold">
                                          <p:stCondLst>
                                            <p:cond delay="499"/>
                                          </p:stCondLst>
                                        </p:cTn>
                                        <p:tgtEl>
                                          <p:spTgt spid="202769">
                                            <p:txEl>
                                              <p:pRg st="4" end="4"/>
                                            </p:txEl>
                                          </p:spTgt>
                                        </p:tgtEl>
                                        <p:attrNameLst>
                                          <p:attrName>style.visibility</p:attrName>
                                        </p:attrNameLst>
                                      </p:cBhvr>
                                      <p:to>
                                        <p:strVal val="hidden"/>
                                      </p:to>
                                    </p:set>
                                  </p:childTnLst>
                                </p:cTn>
                              </p:par>
                              <p:par>
                                <p:cTn id="100" presetID="2" presetClass="exit" presetSubtype="4" fill="hold" grpId="1" nodeType="withEffect">
                                  <p:stCondLst>
                                    <p:cond delay="0"/>
                                  </p:stCondLst>
                                  <p:childTnLst>
                                    <p:anim calcmode="lin" valueType="num">
                                      <p:cBhvr additive="base">
                                        <p:cTn id="101" dur="500"/>
                                        <p:tgtEl>
                                          <p:spTgt spid="202769">
                                            <p:txEl>
                                              <p:pRg st="5" end="5"/>
                                            </p:txEl>
                                          </p:spTgt>
                                        </p:tgtEl>
                                        <p:attrNameLst>
                                          <p:attrName>ppt_x</p:attrName>
                                        </p:attrNameLst>
                                      </p:cBhvr>
                                      <p:tavLst>
                                        <p:tav tm="0">
                                          <p:val>
                                            <p:strVal val="ppt_x"/>
                                          </p:val>
                                        </p:tav>
                                        <p:tav tm="100000">
                                          <p:val>
                                            <p:strVal val="ppt_x"/>
                                          </p:val>
                                        </p:tav>
                                      </p:tavLst>
                                    </p:anim>
                                    <p:anim calcmode="lin" valueType="num">
                                      <p:cBhvr additive="base">
                                        <p:cTn id="102" dur="500"/>
                                        <p:tgtEl>
                                          <p:spTgt spid="202769">
                                            <p:txEl>
                                              <p:pRg st="5" end="5"/>
                                            </p:txEl>
                                          </p:spTgt>
                                        </p:tgtEl>
                                        <p:attrNameLst>
                                          <p:attrName>ppt_y</p:attrName>
                                        </p:attrNameLst>
                                      </p:cBhvr>
                                      <p:tavLst>
                                        <p:tav tm="0">
                                          <p:val>
                                            <p:strVal val="ppt_y"/>
                                          </p:val>
                                        </p:tav>
                                        <p:tav tm="100000">
                                          <p:val>
                                            <p:strVal val="1+ppt_h/2"/>
                                          </p:val>
                                        </p:tav>
                                      </p:tavLst>
                                    </p:anim>
                                    <p:set>
                                      <p:cBhvr>
                                        <p:cTn id="103" dur="1" fill="hold">
                                          <p:stCondLst>
                                            <p:cond delay="499"/>
                                          </p:stCondLst>
                                        </p:cTn>
                                        <p:tgtEl>
                                          <p:spTgt spid="202769">
                                            <p:txEl>
                                              <p:pRg st="5" end="5"/>
                                            </p:txEl>
                                          </p:spTgt>
                                        </p:tgtEl>
                                        <p:attrNameLst>
                                          <p:attrName>style.visibility</p:attrName>
                                        </p:attrNameLst>
                                      </p:cBhvr>
                                      <p:to>
                                        <p:strVal val="hidden"/>
                                      </p:to>
                                    </p:set>
                                  </p:childTnLst>
                                </p:cTn>
                              </p:par>
                              <p:par>
                                <p:cTn id="104" presetID="2" presetClass="exit" presetSubtype="4" fill="hold" grpId="1" nodeType="withEffect">
                                  <p:stCondLst>
                                    <p:cond delay="0"/>
                                  </p:stCondLst>
                                  <p:childTnLst>
                                    <p:anim calcmode="lin" valueType="num">
                                      <p:cBhvr additive="base">
                                        <p:cTn id="105" dur="500"/>
                                        <p:tgtEl>
                                          <p:spTgt spid="202769">
                                            <p:bg/>
                                          </p:spTgt>
                                        </p:tgtEl>
                                        <p:attrNameLst>
                                          <p:attrName>ppt_x</p:attrName>
                                        </p:attrNameLst>
                                      </p:cBhvr>
                                      <p:tavLst>
                                        <p:tav tm="0">
                                          <p:val>
                                            <p:strVal val="ppt_x"/>
                                          </p:val>
                                        </p:tav>
                                        <p:tav tm="100000">
                                          <p:val>
                                            <p:strVal val="ppt_x"/>
                                          </p:val>
                                        </p:tav>
                                      </p:tavLst>
                                    </p:anim>
                                    <p:anim calcmode="lin" valueType="num">
                                      <p:cBhvr additive="base">
                                        <p:cTn id="106" dur="500"/>
                                        <p:tgtEl>
                                          <p:spTgt spid="202769">
                                            <p:bg/>
                                          </p:spTgt>
                                        </p:tgtEl>
                                        <p:attrNameLst>
                                          <p:attrName>ppt_y</p:attrName>
                                        </p:attrNameLst>
                                      </p:cBhvr>
                                      <p:tavLst>
                                        <p:tav tm="0">
                                          <p:val>
                                            <p:strVal val="ppt_y"/>
                                          </p:val>
                                        </p:tav>
                                        <p:tav tm="100000">
                                          <p:val>
                                            <p:strVal val="1+ppt_h/2"/>
                                          </p:val>
                                        </p:tav>
                                      </p:tavLst>
                                    </p:anim>
                                    <p:set>
                                      <p:cBhvr>
                                        <p:cTn id="107" dur="1" fill="hold">
                                          <p:stCondLst>
                                            <p:cond delay="499"/>
                                          </p:stCondLst>
                                        </p:cTn>
                                        <p:tgtEl>
                                          <p:spTgt spid="202769">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9" grpId="0" build="p" animBg="1"/>
      <p:bldP spid="202769" grpId="1" uiExpand="1" build="p" animBg="1"/>
      <p:bldP spid="202772" grpId="0" animBg="1"/>
      <p:bldP spid="202773" grpId="0" animBg="1"/>
      <p:bldP spid="202774" grpId="0" animBg="1"/>
      <p:bldP spid="202775" grpId="0" animBg="1"/>
      <p:bldP spid="202776" grpId="0" animBg="1"/>
      <p:bldP spid="20277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p:cNvSpPr>
            <a:spLocks noGrp="1"/>
          </p:cNvSpPr>
          <p:nvPr>
            <p:ph type="dt" sz="half" idx="10"/>
          </p:nvPr>
        </p:nvSpPr>
        <p:spPr/>
        <p:txBody>
          <a:bodyPr/>
          <a:lstStyle/>
          <a:p>
            <a:fld id="{21E4C4AE-4E27-471B-BD15-3426F66B8AA7}" type="datetime1">
              <a:rPr lang="zh-CN" altLang="en-US"/>
              <a:pPr/>
              <a:t>2019/11/7</a:t>
            </a:fld>
            <a:endParaRPr lang="en-US" altLang="zh-CN"/>
          </a:p>
        </p:txBody>
      </p:sp>
      <p:sp>
        <p:nvSpPr>
          <p:cNvPr id="27" name="灯片编号占位符 4"/>
          <p:cNvSpPr>
            <a:spLocks noGrp="1"/>
          </p:cNvSpPr>
          <p:nvPr>
            <p:ph type="sldNum" sz="quarter" idx="11"/>
          </p:nvPr>
        </p:nvSpPr>
        <p:spPr/>
        <p:txBody>
          <a:bodyPr/>
          <a:lstStyle/>
          <a:p>
            <a:fld id="{800F7A38-9FD8-497A-A8EE-DD38E679EB12}" type="slidenum">
              <a:rPr lang="en-US" altLang="zh-CN"/>
              <a:pPr/>
              <a:t>89</a:t>
            </a:fld>
            <a:endParaRPr lang="en-US" altLang="zh-CN"/>
          </a:p>
        </p:txBody>
      </p:sp>
      <p:sp>
        <p:nvSpPr>
          <p:cNvPr id="204802" name="Rectangle 2"/>
          <p:cNvSpPr>
            <a:spLocks noGrp="1" noChangeArrowheads="1"/>
          </p:cNvSpPr>
          <p:nvPr>
            <p:ph type="title"/>
          </p:nvPr>
        </p:nvSpPr>
        <p:spPr/>
        <p:txBody>
          <a:bodyPr/>
          <a:lstStyle/>
          <a:p>
            <a:r>
              <a:rPr lang="en-US" altLang="zh-CN"/>
              <a:t>1.6.1 </a:t>
            </a:r>
            <a:r>
              <a:rPr lang="zh-CN" altLang="en-US"/>
              <a:t>瀑布模型</a:t>
            </a:r>
          </a:p>
        </p:txBody>
      </p:sp>
      <p:sp>
        <p:nvSpPr>
          <p:cNvPr id="204803" name="AutoShape 3"/>
          <p:cNvSpPr>
            <a:spLocks noChangeArrowheads="1"/>
          </p:cNvSpPr>
          <p:nvPr/>
        </p:nvSpPr>
        <p:spPr bwMode="auto">
          <a:xfrm>
            <a:off x="304800" y="12954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04804" name="AutoShape 4"/>
          <p:cNvSpPr>
            <a:spLocks noChangeArrowheads="1"/>
          </p:cNvSpPr>
          <p:nvPr/>
        </p:nvSpPr>
        <p:spPr bwMode="auto">
          <a:xfrm>
            <a:off x="1371600" y="19050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04805" name="AutoShape 5"/>
          <p:cNvSpPr>
            <a:spLocks noChangeArrowheads="1"/>
          </p:cNvSpPr>
          <p:nvPr/>
        </p:nvSpPr>
        <p:spPr bwMode="auto">
          <a:xfrm>
            <a:off x="2438400" y="25146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04806" name="AutoShape 6"/>
          <p:cNvSpPr>
            <a:spLocks noChangeArrowheads="1"/>
          </p:cNvSpPr>
          <p:nvPr/>
        </p:nvSpPr>
        <p:spPr bwMode="auto">
          <a:xfrm>
            <a:off x="3505200" y="31242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04807" name="AutoShape 7"/>
          <p:cNvSpPr>
            <a:spLocks noChangeArrowheads="1"/>
          </p:cNvSpPr>
          <p:nvPr/>
        </p:nvSpPr>
        <p:spPr bwMode="auto">
          <a:xfrm>
            <a:off x="4581525" y="3733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04808" name="AutoShape 8"/>
          <p:cNvSpPr>
            <a:spLocks noChangeArrowheads="1"/>
          </p:cNvSpPr>
          <p:nvPr/>
        </p:nvSpPr>
        <p:spPr bwMode="auto">
          <a:xfrm>
            <a:off x="5638800" y="43434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04809" name="AutoShape 9"/>
          <p:cNvSpPr>
            <a:spLocks noChangeArrowheads="1"/>
          </p:cNvSpPr>
          <p:nvPr/>
        </p:nvSpPr>
        <p:spPr bwMode="auto">
          <a:xfrm>
            <a:off x="6705600" y="4953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04810" name="AutoShape 10"/>
          <p:cNvCxnSpPr>
            <a:cxnSpLocks noChangeShapeType="1"/>
            <a:stCxn id="204803" idx="3"/>
            <a:endCxn id="204804" idx="0"/>
          </p:cNvCxnSpPr>
          <p:nvPr/>
        </p:nvCxnSpPr>
        <p:spPr bwMode="auto">
          <a:xfrm>
            <a:off x="2209800" y="1524000"/>
            <a:ext cx="114300" cy="381000"/>
          </a:xfrm>
          <a:prstGeom prst="bentConnector2">
            <a:avLst/>
          </a:prstGeom>
          <a:noFill/>
          <a:ln w="76200">
            <a:solidFill>
              <a:schemeClr val="accent2"/>
            </a:solidFill>
            <a:miter lim="800000"/>
            <a:headEnd/>
            <a:tailEnd type="triangle" w="med" len="med"/>
          </a:ln>
          <a:effectLst/>
        </p:spPr>
      </p:cxnSp>
      <p:cxnSp>
        <p:nvCxnSpPr>
          <p:cNvPr id="204811" name="AutoShape 11"/>
          <p:cNvCxnSpPr>
            <a:cxnSpLocks noChangeShapeType="1"/>
            <a:stCxn id="204804" idx="3"/>
            <a:endCxn id="204805" idx="0"/>
          </p:cNvCxnSpPr>
          <p:nvPr/>
        </p:nvCxnSpPr>
        <p:spPr bwMode="auto">
          <a:xfrm>
            <a:off x="3276600" y="2133600"/>
            <a:ext cx="114300" cy="381000"/>
          </a:xfrm>
          <a:prstGeom prst="bentConnector2">
            <a:avLst/>
          </a:prstGeom>
          <a:noFill/>
          <a:ln w="76200">
            <a:solidFill>
              <a:schemeClr val="accent2"/>
            </a:solidFill>
            <a:miter lim="800000"/>
            <a:headEnd/>
            <a:tailEnd type="triangle" w="med" len="med"/>
          </a:ln>
          <a:effectLst/>
        </p:spPr>
      </p:cxnSp>
      <p:cxnSp>
        <p:nvCxnSpPr>
          <p:cNvPr id="204812" name="AutoShape 12"/>
          <p:cNvCxnSpPr>
            <a:cxnSpLocks noChangeShapeType="1"/>
            <a:stCxn id="204805" idx="3"/>
            <a:endCxn id="204806" idx="0"/>
          </p:cNvCxnSpPr>
          <p:nvPr/>
        </p:nvCxnSpPr>
        <p:spPr bwMode="auto">
          <a:xfrm>
            <a:off x="4343400" y="2743200"/>
            <a:ext cx="114300" cy="381000"/>
          </a:xfrm>
          <a:prstGeom prst="bentConnector2">
            <a:avLst/>
          </a:prstGeom>
          <a:noFill/>
          <a:ln w="76200">
            <a:solidFill>
              <a:schemeClr val="accent2"/>
            </a:solidFill>
            <a:miter lim="800000"/>
            <a:headEnd/>
            <a:tailEnd type="triangle" w="med" len="med"/>
          </a:ln>
          <a:effectLst/>
        </p:spPr>
      </p:cxnSp>
      <p:cxnSp>
        <p:nvCxnSpPr>
          <p:cNvPr id="204813" name="AutoShape 13"/>
          <p:cNvCxnSpPr>
            <a:cxnSpLocks noChangeShapeType="1"/>
            <a:stCxn id="204806" idx="3"/>
            <a:endCxn id="204807" idx="0"/>
          </p:cNvCxnSpPr>
          <p:nvPr/>
        </p:nvCxnSpPr>
        <p:spPr bwMode="auto">
          <a:xfrm>
            <a:off x="5410200" y="3352800"/>
            <a:ext cx="123825" cy="381000"/>
          </a:xfrm>
          <a:prstGeom prst="bentConnector2">
            <a:avLst/>
          </a:prstGeom>
          <a:noFill/>
          <a:ln w="76200">
            <a:solidFill>
              <a:schemeClr val="accent2"/>
            </a:solidFill>
            <a:miter lim="800000"/>
            <a:headEnd/>
            <a:tailEnd type="triangle" w="med" len="med"/>
          </a:ln>
          <a:effectLst/>
        </p:spPr>
      </p:cxnSp>
      <p:cxnSp>
        <p:nvCxnSpPr>
          <p:cNvPr id="204814" name="AutoShape 14"/>
          <p:cNvCxnSpPr>
            <a:cxnSpLocks noChangeShapeType="1"/>
            <a:stCxn id="204807" idx="3"/>
            <a:endCxn id="204808" idx="0"/>
          </p:cNvCxnSpPr>
          <p:nvPr/>
        </p:nvCxnSpPr>
        <p:spPr bwMode="auto">
          <a:xfrm>
            <a:off x="6486525" y="3962400"/>
            <a:ext cx="104775" cy="381000"/>
          </a:xfrm>
          <a:prstGeom prst="bentConnector2">
            <a:avLst/>
          </a:prstGeom>
          <a:noFill/>
          <a:ln w="76200">
            <a:solidFill>
              <a:schemeClr val="accent2"/>
            </a:solidFill>
            <a:miter lim="800000"/>
            <a:headEnd/>
            <a:tailEnd type="triangle" w="med" len="med"/>
          </a:ln>
          <a:effectLst/>
        </p:spPr>
      </p:cxnSp>
      <p:cxnSp>
        <p:nvCxnSpPr>
          <p:cNvPr id="204815" name="AutoShape 15"/>
          <p:cNvCxnSpPr>
            <a:cxnSpLocks noChangeShapeType="1"/>
            <a:stCxn id="204808" idx="3"/>
            <a:endCxn id="204809" idx="0"/>
          </p:cNvCxnSpPr>
          <p:nvPr/>
        </p:nvCxnSpPr>
        <p:spPr bwMode="auto">
          <a:xfrm>
            <a:off x="7543800" y="4572000"/>
            <a:ext cx="114300" cy="381000"/>
          </a:xfrm>
          <a:prstGeom prst="bentConnector2">
            <a:avLst/>
          </a:prstGeom>
          <a:noFill/>
          <a:ln w="76200">
            <a:solidFill>
              <a:schemeClr val="accent2"/>
            </a:solidFill>
            <a:miter lim="800000"/>
            <a:headEnd/>
            <a:tailEnd type="triangle" w="med" len="med"/>
          </a:ln>
          <a:effectLst/>
        </p:spPr>
      </p:cxnSp>
      <p:sp>
        <p:nvSpPr>
          <p:cNvPr id="204816" name="AutoShape 16"/>
          <p:cNvSpPr>
            <a:spLocks noChangeArrowheads="1"/>
          </p:cNvSpPr>
          <p:nvPr/>
        </p:nvSpPr>
        <p:spPr bwMode="auto">
          <a:xfrm>
            <a:off x="6705600" y="5791200"/>
            <a:ext cx="19050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维护</a:t>
            </a:r>
          </a:p>
        </p:txBody>
      </p:sp>
      <p:cxnSp>
        <p:nvCxnSpPr>
          <p:cNvPr id="204820" name="AutoShape 20"/>
          <p:cNvCxnSpPr>
            <a:cxnSpLocks noChangeShapeType="1"/>
          </p:cNvCxnSpPr>
          <p:nvPr/>
        </p:nvCxnSpPr>
        <p:spPr bwMode="auto">
          <a:xfrm rot="10800000">
            <a:off x="5534025" y="4191000"/>
            <a:ext cx="1171575" cy="990600"/>
          </a:xfrm>
          <a:prstGeom prst="bentConnector2">
            <a:avLst/>
          </a:prstGeom>
          <a:noFill/>
          <a:ln w="76200">
            <a:solidFill>
              <a:schemeClr val="accent2"/>
            </a:solidFill>
            <a:miter lim="800000"/>
            <a:headEnd/>
            <a:tailEnd type="triangle" w="med" len="med"/>
          </a:ln>
          <a:effectLst/>
        </p:spPr>
      </p:cxnSp>
      <p:cxnSp>
        <p:nvCxnSpPr>
          <p:cNvPr id="204821" name="AutoShape 21"/>
          <p:cNvCxnSpPr>
            <a:cxnSpLocks noChangeShapeType="1"/>
          </p:cNvCxnSpPr>
          <p:nvPr/>
        </p:nvCxnSpPr>
        <p:spPr bwMode="auto">
          <a:xfrm rot="10800000">
            <a:off x="2438400" y="2743200"/>
            <a:ext cx="2143125" cy="1219200"/>
          </a:xfrm>
          <a:prstGeom prst="bentConnector3">
            <a:avLst>
              <a:gd name="adj1" fmla="val 129630"/>
            </a:avLst>
          </a:prstGeom>
          <a:noFill/>
          <a:ln w="76200">
            <a:solidFill>
              <a:schemeClr val="accent2"/>
            </a:solidFill>
            <a:miter lim="800000"/>
            <a:headEnd/>
            <a:tailEnd type="triangle" w="med" len="med"/>
          </a:ln>
          <a:effectLst/>
        </p:spPr>
      </p:cxnSp>
      <p:sp>
        <p:nvSpPr>
          <p:cNvPr id="204822" name="Rectangle 22"/>
          <p:cNvSpPr>
            <a:spLocks noChangeArrowheads="1"/>
          </p:cNvSpPr>
          <p:nvPr/>
        </p:nvSpPr>
        <p:spPr bwMode="auto">
          <a:xfrm>
            <a:off x="3048000" y="1524000"/>
            <a:ext cx="1206500" cy="396875"/>
          </a:xfrm>
          <a:prstGeom prst="rect">
            <a:avLst/>
          </a:prstGeom>
          <a:solidFill>
            <a:srgbClr val="FF0000"/>
          </a:solidFill>
          <a:ln w="9525">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系统需求</a:t>
            </a:r>
          </a:p>
        </p:txBody>
      </p:sp>
      <p:sp>
        <p:nvSpPr>
          <p:cNvPr id="204823" name="Rectangle 23"/>
          <p:cNvSpPr>
            <a:spLocks noChangeArrowheads="1"/>
          </p:cNvSpPr>
          <p:nvPr/>
        </p:nvSpPr>
        <p:spPr bwMode="auto">
          <a:xfrm>
            <a:off x="4495800" y="2438400"/>
            <a:ext cx="1206500"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软件需求</a:t>
            </a:r>
          </a:p>
        </p:txBody>
      </p:sp>
      <p:sp>
        <p:nvSpPr>
          <p:cNvPr id="204824" name="Rectangle 24"/>
          <p:cNvSpPr>
            <a:spLocks noChangeArrowheads="1"/>
          </p:cNvSpPr>
          <p:nvPr/>
        </p:nvSpPr>
        <p:spPr bwMode="auto">
          <a:xfrm>
            <a:off x="6553200" y="3708400"/>
            <a:ext cx="1206500"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程序设计</a:t>
            </a:r>
          </a:p>
        </p:txBody>
      </p:sp>
      <p:sp>
        <p:nvSpPr>
          <p:cNvPr id="204825" name="Rectangle 25"/>
          <p:cNvSpPr>
            <a:spLocks noChangeArrowheads="1"/>
          </p:cNvSpPr>
          <p:nvPr/>
        </p:nvSpPr>
        <p:spPr bwMode="auto">
          <a:xfrm>
            <a:off x="6096000" y="31750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分析</a:t>
            </a:r>
          </a:p>
        </p:txBody>
      </p:sp>
      <p:sp>
        <p:nvSpPr>
          <p:cNvPr id="204826" name="Rectangle 26"/>
          <p:cNvSpPr>
            <a:spLocks noChangeArrowheads="1"/>
          </p:cNvSpPr>
          <p:nvPr/>
        </p:nvSpPr>
        <p:spPr bwMode="auto">
          <a:xfrm>
            <a:off x="7543800" y="43942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编码</a:t>
            </a:r>
          </a:p>
        </p:txBody>
      </p:sp>
      <p:sp>
        <p:nvSpPr>
          <p:cNvPr id="204827" name="Rectangle 27"/>
          <p:cNvSpPr>
            <a:spLocks noChangeArrowheads="1"/>
          </p:cNvSpPr>
          <p:nvPr/>
        </p:nvSpPr>
        <p:spPr bwMode="auto">
          <a:xfrm>
            <a:off x="8153400" y="5003800"/>
            <a:ext cx="695325" cy="396875"/>
          </a:xfrm>
          <a:prstGeom prst="rect">
            <a:avLst/>
          </a:prstGeom>
          <a:solidFill>
            <a:srgbClr val="FF0000"/>
          </a:solidFill>
          <a:ln w="9525" algn="ctr">
            <a:noFill/>
            <a:miter lim="800000"/>
            <a:headEnd/>
            <a:tailEnd/>
          </a:ln>
          <a:effectLst/>
        </p:spPr>
        <p:txBody>
          <a:bodyPr wrap="none">
            <a:spAutoFit/>
          </a:bodyPr>
          <a:lstStyle/>
          <a:p>
            <a:pPr>
              <a:spcBef>
                <a:spcPct val="0"/>
              </a:spcBef>
              <a:buClrTx/>
              <a:buSzTx/>
              <a:buFontTx/>
              <a:buNone/>
            </a:pPr>
            <a:r>
              <a:rPr lang="zh-CN" altLang="en-US" sz="2000">
                <a:solidFill>
                  <a:schemeClr val="bg1"/>
                </a:solidFill>
              </a:rPr>
              <a:t>测试</a:t>
            </a:r>
          </a:p>
        </p:txBody>
      </p:sp>
      <p:sp>
        <p:nvSpPr>
          <p:cNvPr id="204817" name="Rectangle 17"/>
          <p:cNvSpPr>
            <a:spLocks noGrp="1" noChangeArrowheads="1"/>
          </p:cNvSpPr>
          <p:nvPr>
            <p:ph type="body" idx="1"/>
          </p:nvPr>
        </p:nvSpPr>
        <p:spPr>
          <a:xfrm>
            <a:off x="0" y="4953000"/>
            <a:ext cx="6096000" cy="1630363"/>
          </a:xfrm>
          <a:solidFill>
            <a:srgbClr val="FFFFCC"/>
          </a:solidFill>
          <a:ln/>
        </p:spPr>
        <p:txBody>
          <a:bodyPr/>
          <a:lstStyle/>
          <a:p>
            <a:r>
              <a:rPr lang="en-US" altLang="zh-CN" sz="2600" dirty="0">
                <a:solidFill>
                  <a:srgbClr val="0000FF"/>
                </a:solidFill>
              </a:rPr>
              <a:t>【</a:t>
            </a:r>
            <a:r>
              <a:rPr lang="zh-CN" altLang="en-US" sz="2600" dirty="0">
                <a:solidFill>
                  <a:srgbClr val="0000FF"/>
                </a:solidFill>
              </a:rPr>
              <a:t>特点</a:t>
            </a:r>
            <a:r>
              <a:rPr lang="en-US" altLang="zh-CN" sz="2600" dirty="0">
                <a:solidFill>
                  <a:srgbClr val="0000FF"/>
                </a:solidFill>
              </a:rPr>
              <a:t>2 】</a:t>
            </a:r>
            <a:r>
              <a:rPr lang="zh-CN" altLang="en-US" sz="2600" dirty="0">
                <a:solidFill>
                  <a:srgbClr val="CC0000"/>
                </a:solidFill>
              </a:rPr>
              <a:t>推迟</a:t>
            </a:r>
            <a:r>
              <a:rPr lang="zh-CN" altLang="en-US" sz="2600" dirty="0" smtClean="0">
                <a:solidFill>
                  <a:srgbClr val="CC0000"/>
                </a:solidFill>
              </a:rPr>
              <a:t>实现</a:t>
            </a:r>
            <a:endParaRPr lang="en-US" altLang="zh-CN" sz="2600" dirty="0" smtClean="0">
              <a:solidFill>
                <a:srgbClr val="CC0000"/>
              </a:solidFill>
            </a:endParaRPr>
          </a:p>
          <a:p>
            <a:r>
              <a:rPr lang="zh-CN" altLang="en-US" sz="2400" dirty="0" smtClean="0"/>
              <a:t>磨刀不误砍柴工</a:t>
            </a:r>
            <a:r>
              <a:rPr lang="en-US" altLang="zh-CN" sz="2400" dirty="0" smtClean="0"/>
              <a:t>, </a:t>
            </a:r>
            <a:r>
              <a:rPr lang="zh-CN" altLang="en-US" sz="2400" dirty="0" smtClean="0"/>
              <a:t>欲速则不达</a:t>
            </a:r>
            <a:endParaRPr lang="zh-CN" altLang="en-US" sz="2400" dirty="0"/>
          </a:p>
          <a:p>
            <a:pPr marL="0" indent="0">
              <a:buNone/>
            </a:pPr>
            <a:endParaRPr lang="zh-CN" altLang="en-US" sz="2600"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17">
                                            <p:bg/>
                                          </p:spTgt>
                                        </p:tgtEl>
                                        <p:attrNameLst>
                                          <p:attrName>style.visibility</p:attrName>
                                        </p:attrNameLst>
                                      </p:cBhvr>
                                      <p:to>
                                        <p:strVal val="visible"/>
                                      </p:to>
                                    </p:set>
                                    <p:animEffect transition="in" filter="strips(downRight)">
                                      <p:cBhvr>
                                        <p:cTn id="7" dur="500"/>
                                        <p:tgtEl>
                                          <p:spTgt spid="204817">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4817">
                                            <p:txEl>
                                              <p:pRg st="0" end="0"/>
                                            </p:txEl>
                                          </p:spTgt>
                                        </p:tgtEl>
                                        <p:attrNameLst>
                                          <p:attrName>style.visibility</p:attrName>
                                        </p:attrNameLst>
                                      </p:cBhvr>
                                      <p:to>
                                        <p:strVal val="visible"/>
                                      </p:to>
                                    </p:set>
                                    <p:animEffect transition="in" filter="strips(downRight)">
                                      <p:cBhvr>
                                        <p:cTn id="12" dur="500"/>
                                        <p:tgtEl>
                                          <p:spTgt spid="2048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04817">
                                            <p:txEl>
                                              <p:pRg st="1" end="1"/>
                                            </p:txEl>
                                          </p:spTgt>
                                        </p:tgtEl>
                                        <p:attrNameLst>
                                          <p:attrName>style.visibility</p:attrName>
                                        </p:attrNameLst>
                                      </p:cBhvr>
                                      <p:to>
                                        <p:strVal val="visible"/>
                                      </p:to>
                                    </p:set>
                                    <p:animEffect transition="in" filter="strips(downRight)">
                                      <p:cBhvr>
                                        <p:cTn id="17" dur="500"/>
                                        <p:tgtEl>
                                          <p:spTgt spid="2048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7"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half" idx="10"/>
          </p:nvPr>
        </p:nvSpPr>
        <p:spPr/>
        <p:txBody>
          <a:bodyPr/>
          <a:lstStyle/>
          <a:p>
            <a:fld id="{7F12BC1E-E21B-4D2E-8493-233842536EE6}" type="datetime1">
              <a:rPr lang="zh-CN" altLang="en-US"/>
              <a:pPr/>
              <a:t>2019/11/7</a:t>
            </a:fld>
            <a:endParaRPr lang="en-US" altLang="zh-CN"/>
          </a:p>
        </p:txBody>
      </p:sp>
      <p:sp>
        <p:nvSpPr>
          <p:cNvPr id="12" name="灯片编号占位符 4"/>
          <p:cNvSpPr>
            <a:spLocks noGrp="1"/>
          </p:cNvSpPr>
          <p:nvPr>
            <p:ph type="sldNum" sz="quarter" idx="11"/>
          </p:nvPr>
        </p:nvSpPr>
        <p:spPr/>
        <p:txBody>
          <a:bodyPr/>
          <a:lstStyle/>
          <a:p>
            <a:fld id="{584D5E24-8CF5-41A3-B8B8-1788489895B9}" type="slidenum">
              <a:rPr lang="en-US" altLang="zh-CN"/>
              <a:pPr/>
              <a:t>9</a:t>
            </a:fld>
            <a:endParaRPr lang="en-US" altLang="zh-CN"/>
          </a:p>
        </p:txBody>
      </p:sp>
      <p:sp>
        <p:nvSpPr>
          <p:cNvPr id="253954" name="Rectangle 2"/>
          <p:cNvSpPr>
            <a:spLocks noGrp="1" noChangeArrowheads="1"/>
          </p:cNvSpPr>
          <p:nvPr>
            <p:ph type="title"/>
          </p:nvPr>
        </p:nvSpPr>
        <p:spPr/>
        <p:txBody>
          <a:bodyPr/>
          <a:lstStyle/>
          <a:p>
            <a:r>
              <a:rPr lang="zh-CN" altLang="en-US"/>
              <a:t>从国内市场看软件（</a:t>
            </a:r>
            <a:r>
              <a:rPr lang="en-US" altLang="zh-CN"/>
              <a:t>1</a:t>
            </a:r>
            <a:r>
              <a:rPr lang="zh-CN" altLang="en-US"/>
              <a:t>）</a:t>
            </a:r>
          </a:p>
        </p:txBody>
      </p:sp>
      <p:grpSp>
        <p:nvGrpSpPr>
          <p:cNvPr id="2" name="Group 9"/>
          <p:cNvGrpSpPr>
            <a:grpSpLocks/>
          </p:cNvGrpSpPr>
          <p:nvPr/>
        </p:nvGrpSpPr>
        <p:grpSpPr bwMode="auto">
          <a:xfrm>
            <a:off x="-114300" y="609600"/>
            <a:ext cx="9372600" cy="6248400"/>
            <a:chOff x="-144" y="432"/>
            <a:chExt cx="5904" cy="3936"/>
          </a:xfrm>
        </p:grpSpPr>
        <p:pic>
          <p:nvPicPr>
            <p:cNvPr id="253959" name="Picture 7" descr="1"/>
            <p:cNvPicPr>
              <a:picLocks noChangeAspect="1" noChangeArrowheads="1"/>
            </p:cNvPicPr>
            <p:nvPr/>
          </p:nvPicPr>
          <p:blipFill>
            <a:blip r:embed="rId2" cstate="print">
              <a:clrChange>
                <a:clrFrom>
                  <a:srgbClr val="FFFFFF"/>
                </a:clrFrom>
                <a:clrTo>
                  <a:srgbClr val="FFFFFF">
                    <a:alpha val="0"/>
                  </a:srgbClr>
                </a:clrTo>
              </a:clrChange>
            </a:blip>
            <a:srcRect t="7292" r="3906" b="7292"/>
            <a:stretch>
              <a:fillRect/>
            </a:stretch>
          </p:blipFill>
          <p:spPr bwMode="auto">
            <a:xfrm>
              <a:off x="-144" y="432"/>
              <a:ext cx="5904" cy="3936"/>
            </a:xfrm>
            <a:prstGeom prst="rect">
              <a:avLst/>
            </a:prstGeom>
            <a:noFill/>
          </p:spPr>
        </p:pic>
        <p:sp>
          <p:nvSpPr>
            <p:cNvPr id="253960" name="AutoShape 8"/>
            <p:cNvSpPr>
              <a:spLocks noChangeArrowheads="1"/>
            </p:cNvSpPr>
            <p:nvPr/>
          </p:nvSpPr>
          <p:spPr bwMode="auto">
            <a:xfrm>
              <a:off x="2640" y="3648"/>
              <a:ext cx="576" cy="240"/>
            </a:xfrm>
            <a:prstGeom prst="irregularSeal2">
              <a:avLst/>
            </a:prstGeom>
            <a:solidFill>
              <a:schemeClr val="accent1"/>
            </a:solidFill>
            <a:ln w="9525">
              <a:solidFill>
                <a:schemeClr val="tx1"/>
              </a:solidFill>
              <a:miter lim="800000"/>
              <a:headEnd/>
              <a:tailEnd/>
            </a:ln>
            <a:effectLst/>
          </p:spPr>
          <p:txBody>
            <a:bodyPr wrap="none" anchor="ctr"/>
            <a:lstStyle/>
            <a:p>
              <a:pPr algn="ctr">
                <a:spcBef>
                  <a:spcPct val="0"/>
                </a:spcBef>
                <a:buClrTx/>
                <a:buSzTx/>
                <a:buFontTx/>
                <a:buNone/>
              </a:pPr>
              <a:endParaRPr lang="zh-CN" altLang="zh-CN" sz="1800" b="0">
                <a:ea typeface="宋体" pitchFamily="2" charset="-122"/>
              </a:endParaRPr>
            </a:p>
          </p:txBody>
        </p:sp>
      </p:grpSp>
      <p:pic>
        <p:nvPicPr>
          <p:cNvPr id="253962" name="Picture 10" descr="2"/>
          <p:cNvPicPr>
            <a:picLocks noChangeAspect="1" noChangeArrowheads="1"/>
          </p:cNvPicPr>
          <p:nvPr/>
        </p:nvPicPr>
        <p:blipFill>
          <a:blip r:embed="rId3" cstate="print"/>
          <a:srcRect/>
          <a:stretch>
            <a:fillRect/>
          </a:stretch>
        </p:blipFill>
        <p:spPr bwMode="auto">
          <a:xfrm>
            <a:off x="228600" y="1219200"/>
            <a:ext cx="8686800" cy="4883150"/>
          </a:xfrm>
          <a:prstGeom prst="rect">
            <a:avLst/>
          </a:prstGeom>
          <a:noFill/>
        </p:spPr>
      </p:pic>
      <p:sp>
        <p:nvSpPr>
          <p:cNvPr id="13" name="内容占位符 12"/>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3962"/>
                                        </p:tgtEl>
                                        <p:attrNameLst>
                                          <p:attrName>style.visibility</p:attrName>
                                        </p:attrNameLst>
                                      </p:cBhvr>
                                      <p:to>
                                        <p:strVal val="visible"/>
                                      </p:to>
                                    </p:set>
                                    <p:anim calcmode="lin" valueType="num">
                                      <p:cBhvr additive="base">
                                        <p:cTn id="19" dur="500" fill="hold"/>
                                        <p:tgtEl>
                                          <p:spTgt spid="253962"/>
                                        </p:tgtEl>
                                        <p:attrNameLst>
                                          <p:attrName>ppt_x</p:attrName>
                                        </p:attrNameLst>
                                      </p:cBhvr>
                                      <p:tavLst>
                                        <p:tav tm="0">
                                          <p:val>
                                            <p:strVal val="#ppt_x"/>
                                          </p:val>
                                        </p:tav>
                                        <p:tav tm="100000">
                                          <p:val>
                                            <p:strVal val="#ppt_x"/>
                                          </p:val>
                                        </p:tav>
                                      </p:tavLst>
                                    </p:anim>
                                    <p:anim calcmode="lin" valueType="num">
                                      <p:cBhvr additive="base">
                                        <p:cTn id="20" dur="500" fill="hold"/>
                                        <p:tgtEl>
                                          <p:spTgt spid="2539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53962"/>
                                        </p:tgtEl>
                                        <p:attrNameLst>
                                          <p:attrName>ppt_x</p:attrName>
                                        </p:attrNameLst>
                                      </p:cBhvr>
                                      <p:tavLst>
                                        <p:tav tm="0">
                                          <p:val>
                                            <p:strVal val="ppt_x"/>
                                          </p:val>
                                        </p:tav>
                                        <p:tav tm="100000">
                                          <p:val>
                                            <p:strVal val="ppt_x"/>
                                          </p:val>
                                        </p:tav>
                                      </p:tavLst>
                                    </p:anim>
                                    <p:anim calcmode="lin" valueType="num">
                                      <p:cBhvr additive="base">
                                        <p:cTn id="25" dur="500"/>
                                        <p:tgtEl>
                                          <p:spTgt spid="253962"/>
                                        </p:tgtEl>
                                        <p:attrNameLst>
                                          <p:attrName>ppt_y</p:attrName>
                                        </p:attrNameLst>
                                      </p:cBhvr>
                                      <p:tavLst>
                                        <p:tav tm="0">
                                          <p:val>
                                            <p:strVal val="ppt_y"/>
                                          </p:val>
                                        </p:tav>
                                        <p:tav tm="100000">
                                          <p:val>
                                            <p:strVal val="1+ppt_h/2"/>
                                          </p:val>
                                        </p:tav>
                                      </p:tavLst>
                                    </p:anim>
                                    <p:set>
                                      <p:cBhvr>
                                        <p:cTn id="26" dur="1" fill="hold">
                                          <p:stCondLst>
                                            <p:cond delay="4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C17F8D3C-76A7-479A-B529-7921CED6B59A}" type="datetime1">
              <a:rPr lang="zh-CN" altLang="en-US"/>
              <a:pPr/>
              <a:t>2019/11/7</a:t>
            </a:fld>
            <a:endParaRPr lang="en-US" altLang="zh-CN"/>
          </a:p>
        </p:txBody>
      </p:sp>
      <p:sp>
        <p:nvSpPr>
          <p:cNvPr id="23" name="灯片编号占位符 4"/>
          <p:cNvSpPr>
            <a:spLocks noGrp="1"/>
          </p:cNvSpPr>
          <p:nvPr>
            <p:ph type="sldNum" sz="quarter" idx="11"/>
          </p:nvPr>
        </p:nvSpPr>
        <p:spPr/>
        <p:txBody>
          <a:bodyPr/>
          <a:lstStyle/>
          <a:p>
            <a:fld id="{16AD1AFA-8325-4F0B-93A8-04187A60DE51}" type="slidenum">
              <a:rPr lang="en-US" altLang="zh-CN"/>
              <a:pPr/>
              <a:t>90</a:t>
            </a:fld>
            <a:endParaRPr lang="en-US" altLang="zh-CN"/>
          </a:p>
        </p:txBody>
      </p:sp>
      <p:sp>
        <p:nvSpPr>
          <p:cNvPr id="196610" name="Rectangle 2"/>
          <p:cNvSpPr>
            <a:spLocks noGrp="1" noChangeArrowheads="1"/>
          </p:cNvSpPr>
          <p:nvPr>
            <p:ph type="title"/>
          </p:nvPr>
        </p:nvSpPr>
        <p:spPr/>
        <p:txBody>
          <a:bodyPr/>
          <a:lstStyle/>
          <a:p>
            <a:r>
              <a:rPr lang="en-US" altLang="zh-CN"/>
              <a:t>“ </a:t>
            </a:r>
            <a:r>
              <a:rPr lang="zh-CN" altLang="en-US"/>
              <a:t>边做边改模型 ”</a:t>
            </a:r>
          </a:p>
        </p:txBody>
      </p:sp>
      <p:sp>
        <p:nvSpPr>
          <p:cNvPr id="196611" name="Rectangle 3"/>
          <p:cNvSpPr>
            <a:spLocks noGrp="1" noChangeArrowheads="1"/>
          </p:cNvSpPr>
          <p:nvPr>
            <p:ph type="body" idx="1"/>
          </p:nvPr>
        </p:nvSpPr>
        <p:spPr>
          <a:xfrm>
            <a:off x="457200" y="4191000"/>
            <a:ext cx="8229600" cy="2392363"/>
          </a:xfrm>
        </p:spPr>
        <p:txBody>
          <a:bodyPr/>
          <a:lstStyle/>
          <a:p>
            <a:r>
              <a:rPr lang="en-US" altLang="zh-CN" sz="2400">
                <a:solidFill>
                  <a:srgbClr val="0000FF"/>
                </a:solidFill>
              </a:rPr>
              <a:t>【</a:t>
            </a:r>
            <a:r>
              <a:rPr lang="zh-CN" altLang="en-US" sz="2400">
                <a:solidFill>
                  <a:srgbClr val="0000FF"/>
                </a:solidFill>
                <a:latin typeface="宋体" pitchFamily="2" charset="-122"/>
              </a:rPr>
              <a:t>开发过程</a:t>
            </a:r>
            <a:r>
              <a:rPr lang="en-US" altLang="zh-CN" sz="2400">
                <a:solidFill>
                  <a:srgbClr val="0000FF"/>
                </a:solidFill>
              </a:rPr>
              <a:t>】</a:t>
            </a:r>
            <a:endParaRPr lang="en-US" altLang="zh-CN" sz="2400">
              <a:solidFill>
                <a:srgbClr val="0000FF"/>
              </a:solidFill>
              <a:latin typeface="宋体" pitchFamily="2" charset="-122"/>
            </a:endParaRPr>
          </a:p>
          <a:p>
            <a:pPr lvl="1"/>
            <a:r>
              <a:rPr lang="zh-CN" altLang="zh-CN" sz="2200">
                <a:solidFill>
                  <a:srgbClr val="0000FF"/>
                </a:solidFill>
              </a:rPr>
              <a:t>⑴</a:t>
            </a:r>
            <a:r>
              <a:rPr lang="zh-CN" altLang="en-US" sz="2200">
                <a:solidFill>
                  <a:srgbClr val="000000"/>
                </a:solidFill>
                <a:latin typeface="宋体" pitchFamily="2" charset="-122"/>
              </a:rPr>
              <a:t>开发人员拿到项目立即根据需求编写程序，调试通过后生成软件的第一个版本；</a:t>
            </a:r>
          </a:p>
          <a:p>
            <a:pPr lvl="1"/>
            <a:r>
              <a:rPr lang="zh-CN" altLang="zh-CN" sz="2200">
                <a:solidFill>
                  <a:srgbClr val="0000FF"/>
                </a:solidFill>
              </a:rPr>
              <a:t>⑵</a:t>
            </a:r>
            <a:r>
              <a:rPr lang="zh-CN" altLang="en-US" sz="2200">
                <a:solidFill>
                  <a:srgbClr val="000000"/>
                </a:solidFill>
                <a:latin typeface="宋体" pitchFamily="2" charset="-122"/>
              </a:rPr>
              <a:t>提供给用户使用后，如果程序出现错误，或者用户提出新的要求，开发人员重新修改代码，直到用户满意为止；</a:t>
            </a:r>
          </a:p>
        </p:txBody>
      </p:sp>
      <p:sp>
        <p:nvSpPr>
          <p:cNvPr id="196612" name="AutoShape 4"/>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订购</a:t>
            </a:r>
          </a:p>
        </p:txBody>
      </p:sp>
      <p:cxnSp>
        <p:nvCxnSpPr>
          <p:cNvPr id="196613" name="AutoShape 5"/>
          <p:cNvCxnSpPr>
            <a:cxnSpLocks noChangeShapeType="1"/>
            <a:stCxn id="196612" idx="3"/>
            <a:endCxn id="196614" idx="1"/>
          </p:cNvCxnSpPr>
          <p:nvPr/>
        </p:nvCxnSpPr>
        <p:spPr bwMode="auto">
          <a:xfrm>
            <a:off x="1295400" y="1550988"/>
            <a:ext cx="685800" cy="1587"/>
          </a:xfrm>
          <a:prstGeom prst="bentConnector3">
            <a:avLst>
              <a:gd name="adj1" fmla="val 50000"/>
            </a:avLst>
          </a:prstGeom>
          <a:noFill/>
          <a:ln w="76200">
            <a:solidFill>
              <a:schemeClr val="accent2"/>
            </a:solidFill>
            <a:miter lim="800000"/>
            <a:headEnd/>
            <a:tailEnd type="triangle" w="med" len="med"/>
          </a:ln>
          <a:effectLst/>
        </p:spPr>
      </p:cxnSp>
      <p:sp>
        <p:nvSpPr>
          <p:cNvPr id="196614" name="AutoShape 6"/>
          <p:cNvSpPr>
            <a:spLocks noChangeArrowheads="1"/>
          </p:cNvSpPr>
          <p:nvPr/>
        </p:nvSpPr>
        <p:spPr bwMode="auto">
          <a:xfrm>
            <a:off x="1981200" y="1323975"/>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cxnSp>
        <p:nvCxnSpPr>
          <p:cNvPr id="196615" name="AutoShape 7"/>
          <p:cNvCxnSpPr>
            <a:cxnSpLocks noChangeShapeType="1"/>
            <a:stCxn id="196616" idx="2"/>
            <a:endCxn id="196619" idx="0"/>
          </p:cNvCxnSpPr>
          <p:nvPr/>
        </p:nvCxnSpPr>
        <p:spPr bwMode="auto">
          <a:xfrm rot="5400000">
            <a:off x="5822156" y="2016920"/>
            <a:ext cx="466725" cy="4762"/>
          </a:xfrm>
          <a:prstGeom prst="bentConnector3">
            <a:avLst>
              <a:gd name="adj1" fmla="val 50000"/>
            </a:avLst>
          </a:prstGeom>
          <a:noFill/>
          <a:ln w="76200">
            <a:solidFill>
              <a:schemeClr val="accent2"/>
            </a:solidFill>
            <a:miter lim="800000"/>
            <a:headEnd/>
            <a:tailEnd type="triangle" w="med" len="med"/>
          </a:ln>
          <a:effectLst/>
        </p:spPr>
      </p:cxnSp>
      <p:sp>
        <p:nvSpPr>
          <p:cNvPr id="196616" name="AutoShape 8"/>
          <p:cNvSpPr>
            <a:spLocks noChangeArrowheads="1"/>
          </p:cNvSpPr>
          <p:nvPr/>
        </p:nvSpPr>
        <p:spPr bwMode="auto">
          <a:xfrm>
            <a:off x="4953000" y="1328738"/>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建立第一版</a:t>
            </a:r>
          </a:p>
        </p:txBody>
      </p:sp>
      <p:cxnSp>
        <p:nvCxnSpPr>
          <p:cNvPr id="196617" name="AutoShape 9"/>
          <p:cNvCxnSpPr>
            <a:cxnSpLocks noChangeShapeType="1"/>
            <a:stCxn id="196614" idx="3"/>
            <a:endCxn id="196616" idx="1"/>
          </p:cNvCxnSpPr>
          <p:nvPr/>
        </p:nvCxnSpPr>
        <p:spPr bwMode="auto">
          <a:xfrm>
            <a:off x="4191000" y="1552575"/>
            <a:ext cx="762000" cy="4763"/>
          </a:xfrm>
          <a:prstGeom prst="bentConnector3">
            <a:avLst>
              <a:gd name="adj1" fmla="val 50000"/>
            </a:avLst>
          </a:prstGeom>
          <a:noFill/>
          <a:ln w="76200">
            <a:solidFill>
              <a:schemeClr val="accent2"/>
            </a:solidFill>
            <a:miter lim="800000"/>
            <a:headEnd/>
            <a:tailEnd type="triangle" w="med" len="med"/>
          </a:ln>
          <a:effectLst/>
        </p:spPr>
      </p:cxnSp>
      <p:sp>
        <p:nvSpPr>
          <p:cNvPr id="196618" name="AutoShape 10"/>
          <p:cNvSpPr>
            <a:spLocks noChangeArrowheads="1"/>
          </p:cNvSpPr>
          <p:nvPr/>
        </p:nvSpPr>
        <p:spPr bwMode="auto">
          <a:xfrm>
            <a:off x="2057400" y="2328863"/>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修改</a:t>
            </a:r>
          </a:p>
        </p:txBody>
      </p:sp>
      <p:sp>
        <p:nvSpPr>
          <p:cNvPr id="196619" name="AutoShape 11"/>
          <p:cNvSpPr>
            <a:spLocks noChangeArrowheads="1"/>
          </p:cNvSpPr>
          <p:nvPr/>
        </p:nvSpPr>
        <p:spPr bwMode="auto">
          <a:xfrm>
            <a:off x="5062538" y="2252663"/>
            <a:ext cx="1981200" cy="609600"/>
          </a:xfrm>
          <a:prstGeom prst="diamond">
            <a:avLst/>
          </a:prstGeom>
          <a:solidFill>
            <a:srgbClr val="FFFF99"/>
          </a:solidFill>
          <a:ln w="9525" algn="ctr">
            <a:solidFill>
              <a:schemeClr val="tx1"/>
            </a:solidFill>
            <a:miter lim="800000"/>
            <a:headEnd/>
            <a:tailEnd/>
          </a:ln>
          <a:effectLst/>
        </p:spPr>
        <p:txBody>
          <a:bodyPr wrap="none" anchor="ctr"/>
          <a:lstStyle/>
          <a:p>
            <a:pPr algn="ctr">
              <a:spcBef>
                <a:spcPct val="0"/>
              </a:spcBef>
              <a:buClrTx/>
              <a:buSzTx/>
              <a:buFontTx/>
              <a:buNone/>
            </a:pPr>
            <a:r>
              <a:rPr lang="zh-CN" altLang="en-US" sz="2200">
                <a:solidFill>
                  <a:srgbClr val="CC0000"/>
                </a:solidFill>
                <a:latin typeface="黑体" pitchFamily="2" charset="-122"/>
              </a:rPr>
              <a:t>客户满意</a:t>
            </a:r>
          </a:p>
        </p:txBody>
      </p:sp>
      <p:grpSp>
        <p:nvGrpSpPr>
          <p:cNvPr id="196620" name="Group 12"/>
          <p:cNvGrpSpPr>
            <a:grpSpLocks/>
          </p:cNvGrpSpPr>
          <p:nvPr/>
        </p:nvGrpSpPr>
        <p:grpSpPr bwMode="auto">
          <a:xfrm>
            <a:off x="4267200" y="2101850"/>
            <a:ext cx="795338" cy="457200"/>
            <a:chOff x="2688" y="1324"/>
            <a:chExt cx="501" cy="288"/>
          </a:xfrm>
        </p:grpSpPr>
        <p:cxnSp>
          <p:nvCxnSpPr>
            <p:cNvPr id="196621" name="AutoShape 13"/>
            <p:cNvCxnSpPr>
              <a:cxnSpLocks noChangeShapeType="1"/>
              <a:stCxn id="196619" idx="1"/>
              <a:endCxn id="196618" idx="3"/>
            </p:cNvCxnSpPr>
            <p:nvPr/>
          </p:nvCxnSpPr>
          <p:spPr bwMode="auto">
            <a:xfrm rot="10800000">
              <a:off x="2688" y="1611"/>
              <a:ext cx="501" cy="0"/>
            </a:xfrm>
            <a:prstGeom prst="straightConnector1">
              <a:avLst/>
            </a:prstGeom>
            <a:noFill/>
            <a:ln w="76200">
              <a:solidFill>
                <a:schemeClr val="accent2"/>
              </a:solidFill>
              <a:round/>
              <a:headEnd/>
              <a:tailEnd type="triangle" w="med" len="med"/>
            </a:ln>
            <a:effectLst/>
          </p:spPr>
        </p:cxnSp>
        <p:sp>
          <p:nvSpPr>
            <p:cNvPr id="196622" name="Rectangle 14"/>
            <p:cNvSpPr>
              <a:spLocks noChangeArrowheads="1"/>
            </p:cNvSpPr>
            <p:nvPr/>
          </p:nvSpPr>
          <p:spPr bwMode="auto">
            <a:xfrm>
              <a:off x="2811" y="1324"/>
              <a:ext cx="308" cy="288"/>
            </a:xfrm>
            <a:prstGeom prst="rect">
              <a:avLst/>
            </a:prstGeom>
            <a:noFill/>
            <a:ln w="9525">
              <a:noFill/>
              <a:miter lim="800000"/>
              <a:headEnd/>
              <a:tailEnd/>
            </a:ln>
            <a:effectLst/>
          </p:spPr>
          <p:txBody>
            <a:bodyPr wrap="none">
              <a:spAutoFit/>
            </a:bodyPr>
            <a:lstStyle/>
            <a:p>
              <a:pPr>
                <a:spcBef>
                  <a:spcPct val="30000"/>
                </a:spcBef>
                <a:buClrTx/>
                <a:buSzTx/>
                <a:buFontTx/>
                <a:buNone/>
              </a:pPr>
              <a:r>
                <a:rPr lang="zh-CN" altLang="en-US" sz="2400">
                  <a:solidFill>
                    <a:srgbClr val="CC0000"/>
                  </a:solidFill>
                </a:rPr>
                <a:t>否</a:t>
              </a:r>
            </a:p>
          </p:txBody>
        </p:sp>
      </p:grpSp>
      <p:cxnSp>
        <p:nvCxnSpPr>
          <p:cNvPr id="196623" name="AutoShape 15"/>
          <p:cNvCxnSpPr>
            <a:cxnSpLocks noChangeShapeType="1"/>
            <a:stCxn id="196618" idx="2"/>
            <a:endCxn id="196619" idx="2"/>
          </p:cNvCxnSpPr>
          <p:nvPr/>
        </p:nvCxnSpPr>
        <p:spPr bwMode="auto">
          <a:xfrm rot="16200000" flipH="1">
            <a:off x="4569619" y="1378744"/>
            <a:ext cx="76200" cy="2890838"/>
          </a:xfrm>
          <a:prstGeom prst="bentConnector3">
            <a:avLst>
              <a:gd name="adj1" fmla="val 691667"/>
            </a:avLst>
          </a:prstGeom>
          <a:noFill/>
          <a:ln w="76200">
            <a:solidFill>
              <a:schemeClr val="accent2"/>
            </a:solidFill>
            <a:miter lim="800000"/>
            <a:headEnd/>
            <a:tailEnd type="triangle" w="med" len="med"/>
          </a:ln>
          <a:effectLst/>
        </p:spPr>
      </p:cxnSp>
      <p:sp>
        <p:nvSpPr>
          <p:cNvPr id="196624" name="AutoShape 16"/>
          <p:cNvSpPr>
            <a:spLocks noChangeArrowheads="1"/>
          </p:cNvSpPr>
          <p:nvPr/>
        </p:nvSpPr>
        <p:spPr bwMode="auto">
          <a:xfrm>
            <a:off x="7848600" y="2057400"/>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运行</a:t>
            </a:r>
          </a:p>
        </p:txBody>
      </p:sp>
      <p:grpSp>
        <p:nvGrpSpPr>
          <p:cNvPr id="196625" name="Group 17"/>
          <p:cNvGrpSpPr>
            <a:grpSpLocks/>
          </p:cNvGrpSpPr>
          <p:nvPr/>
        </p:nvGrpSpPr>
        <p:grpSpPr bwMode="auto">
          <a:xfrm>
            <a:off x="7043738" y="2100263"/>
            <a:ext cx="804862" cy="457200"/>
            <a:chOff x="4437" y="1323"/>
            <a:chExt cx="507" cy="288"/>
          </a:xfrm>
        </p:grpSpPr>
        <p:cxnSp>
          <p:nvCxnSpPr>
            <p:cNvPr id="196626" name="AutoShape 18"/>
            <p:cNvCxnSpPr>
              <a:cxnSpLocks noChangeShapeType="1"/>
              <a:stCxn id="196619" idx="3"/>
              <a:endCxn id="196624" idx="1"/>
            </p:cNvCxnSpPr>
            <p:nvPr/>
          </p:nvCxnSpPr>
          <p:spPr bwMode="auto">
            <a:xfrm flipV="1">
              <a:off x="4437" y="1608"/>
              <a:ext cx="507" cy="3"/>
            </a:xfrm>
            <a:prstGeom prst="bentConnector3">
              <a:avLst>
                <a:gd name="adj1" fmla="val 49903"/>
              </a:avLst>
            </a:prstGeom>
            <a:noFill/>
            <a:ln w="76200">
              <a:solidFill>
                <a:schemeClr val="accent2"/>
              </a:solidFill>
              <a:miter lim="800000"/>
              <a:headEnd/>
              <a:tailEnd type="triangle" w="med" len="med"/>
            </a:ln>
            <a:effectLst/>
          </p:spPr>
        </p:cxnSp>
        <p:sp>
          <p:nvSpPr>
            <p:cNvPr id="196627" name="Rectangle 19"/>
            <p:cNvSpPr>
              <a:spLocks noChangeArrowheads="1"/>
            </p:cNvSpPr>
            <p:nvPr/>
          </p:nvSpPr>
          <p:spPr bwMode="auto">
            <a:xfrm>
              <a:off x="4491" y="1323"/>
              <a:ext cx="309" cy="28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400">
                  <a:solidFill>
                    <a:srgbClr val="CC0000"/>
                  </a:solidFill>
                </a:rPr>
                <a:t>是</a:t>
              </a:r>
            </a:p>
          </p:txBody>
        </p:sp>
      </p:grpSp>
      <p:sp>
        <p:nvSpPr>
          <p:cNvPr id="196628" name="AutoShape 20"/>
          <p:cNvSpPr>
            <a:spLocks noChangeArrowheads="1"/>
          </p:cNvSpPr>
          <p:nvPr/>
        </p:nvSpPr>
        <p:spPr bwMode="auto">
          <a:xfrm>
            <a:off x="1905000" y="2209800"/>
            <a:ext cx="5105400" cy="1219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修改直到用户满意</a:t>
            </a:r>
          </a:p>
        </p:txBody>
      </p:sp>
      <p:cxnSp>
        <p:nvCxnSpPr>
          <p:cNvPr id="196629" name="AutoShape 21"/>
          <p:cNvCxnSpPr>
            <a:cxnSpLocks noChangeShapeType="1"/>
            <a:stCxn id="196624" idx="2"/>
            <a:endCxn id="196628" idx="2"/>
          </p:cNvCxnSpPr>
          <p:nvPr/>
        </p:nvCxnSpPr>
        <p:spPr bwMode="auto">
          <a:xfrm rot="5400000">
            <a:off x="6191250" y="1314450"/>
            <a:ext cx="381000" cy="3848100"/>
          </a:xfrm>
          <a:prstGeom prst="bentConnector3">
            <a:avLst>
              <a:gd name="adj1" fmla="val 249583"/>
            </a:avLst>
          </a:prstGeom>
          <a:noFill/>
          <a:ln w="76200">
            <a:solidFill>
              <a:schemeClr val="accent2"/>
            </a:solidFill>
            <a:prstDash val="dash"/>
            <a:miter lim="800000"/>
            <a:headEnd/>
            <a:tailEnd type="triangl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611">
                                            <p:txEl>
                                              <p:pRg st="2" end="2"/>
                                            </p:txEl>
                                          </p:spTgt>
                                        </p:tgtEl>
                                        <p:attrNameLst>
                                          <p:attrName>style.visibility</p:attrName>
                                        </p:attrNameLst>
                                      </p:cBhvr>
                                      <p:to>
                                        <p:strVal val="visible"/>
                                      </p:to>
                                    </p:set>
                                    <p:anim calcmode="lin" valueType="num">
                                      <p:cBhvr additive="base">
                                        <p:cTn id="19"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96612"/>
                                        </p:tgtEl>
                                        <p:attrNameLst>
                                          <p:attrName>style.visibility</p:attrName>
                                        </p:attrNameLst>
                                      </p:cBhvr>
                                      <p:to>
                                        <p:strVal val="visible"/>
                                      </p:to>
                                    </p:set>
                                    <p:animEffect transition="in" filter="strips(downRight)">
                                      <p:cBhvr>
                                        <p:cTn id="25" dur="500"/>
                                        <p:tgtEl>
                                          <p:spTgt spid="19661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96613"/>
                                        </p:tgtEl>
                                        <p:attrNameLst>
                                          <p:attrName>style.visibility</p:attrName>
                                        </p:attrNameLst>
                                      </p:cBhvr>
                                      <p:to>
                                        <p:strVal val="visible"/>
                                      </p:to>
                                    </p:set>
                                    <p:animEffect transition="in" filter="strips(downRight)">
                                      <p:cBhvr>
                                        <p:cTn id="30" dur="500"/>
                                        <p:tgtEl>
                                          <p:spTgt spid="19661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196614"/>
                                        </p:tgtEl>
                                        <p:attrNameLst>
                                          <p:attrName>style.visibility</p:attrName>
                                        </p:attrNameLst>
                                      </p:cBhvr>
                                      <p:to>
                                        <p:strVal val="visible"/>
                                      </p:to>
                                    </p:set>
                                    <p:animEffect transition="in" filter="strips(downRight)">
                                      <p:cBhvr>
                                        <p:cTn id="35" dur="500"/>
                                        <p:tgtEl>
                                          <p:spTgt spid="19661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196617"/>
                                        </p:tgtEl>
                                        <p:attrNameLst>
                                          <p:attrName>style.visibility</p:attrName>
                                        </p:attrNameLst>
                                      </p:cBhvr>
                                      <p:to>
                                        <p:strVal val="visible"/>
                                      </p:to>
                                    </p:set>
                                    <p:animEffect transition="in" filter="strips(downRight)">
                                      <p:cBhvr>
                                        <p:cTn id="40" dur="500"/>
                                        <p:tgtEl>
                                          <p:spTgt spid="196617"/>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196616"/>
                                        </p:tgtEl>
                                        <p:attrNameLst>
                                          <p:attrName>style.visibility</p:attrName>
                                        </p:attrNameLst>
                                      </p:cBhvr>
                                      <p:to>
                                        <p:strVal val="visible"/>
                                      </p:to>
                                    </p:set>
                                    <p:animEffect transition="in" filter="strips(downRight)">
                                      <p:cBhvr>
                                        <p:cTn id="45" dur="500"/>
                                        <p:tgtEl>
                                          <p:spTgt spid="196616"/>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196615"/>
                                        </p:tgtEl>
                                        <p:attrNameLst>
                                          <p:attrName>style.visibility</p:attrName>
                                        </p:attrNameLst>
                                      </p:cBhvr>
                                      <p:to>
                                        <p:strVal val="visible"/>
                                      </p:to>
                                    </p:set>
                                    <p:animEffect transition="in" filter="strips(downRight)">
                                      <p:cBhvr>
                                        <p:cTn id="50" dur="500"/>
                                        <p:tgtEl>
                                          <p:spTgt spid="196615"/>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9" fill="hold" grpId="0" nodeType="clickEffect">
                                  <p:stCondLst>
                                    <p:cond delay="0"/>
                                  </p:stCondLst>
                                  <p:childTnLst>
                                    <p:set>
                                      <p:cBhvr>
                                        <p:cTn id="54" dur="1" fill="hold">
                                          <p:stCondLst>
                                            <p:cond delay="0"/>
                                          </p:stCondLst>
                                        </p:cTn>
                                        <p:tgtEl>
                                          <p:spTgt spid="196619"/>
                                        </p:tgtEl>
                                        <p:attrNameLst>
                                          <p:attrName>style.visibility</p:attrName>
                                        </p:attrNameLst>
                                      </p:cBhvr>
                                      <p:to>
                                        <p:strVal val="visible"/>
                                      </p:to>
                                    </p:set>
                                    <p:animEffect transition="in" filter="strips(upLeft)">
                                      <p:cBhvr>
                                        <p:cTn id="55" dur="500"/>
                                        <p:tgtEl>
                                          <p:spTgt spid="196619"/>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9" fill="hold" nodeType="clickEffect">
                                  <p:stCondLst>
                                    <p:cond delay="0"/>
                                  </p:stCondLst>
                                  <p:childTnLst>
                                    <p:set>
                                      <p:cBhvr>
                                        <p:cTn id="59" dur="1" fill="hold">
                                          <p:stCondLst>
                                            <p:cond delay="0"/>
                                          </p:stCondLst>
                                        </p:cTn>
                                        <p:tgtEl>
                                          <p:spTgt spid="196620"/>
                                        </p:tgtEl>
                                        <p:attrNameLst>
                                          <p:attrName>style.visibility</p:attrName>
                                        </p:attrNameLst>
                                      </p:cBhvr>
                                      <p:to>
                                        <p:strVal val="visible"/>
                                      </p:to>
                                    </p:set>
                                    <p:animEffect transition="in" filter="strips(upLeft)">
                                      <p:cBhvr>
                                        <p:cTn id="60" dur="500"/>
                                        <p:tgtEl>
                                          <p:spTgt spid="196620"/>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9" fill="hold" grpId="0" nodeType="clickEffect">
                                  <p:stCondLst>
                                    <p:cond delay="0"/>
                                  </p:stCondLst>
                                  <p:childTnLst>
                                    <p:set>
                                      <p:cBhvr>
                                        <p:cTn id="64" dur="1" fill="hold">
                                          <p:stCondLst>
                                            <p:cond delay="0"/>
                                          </p:stCondLst>
                                        </p:cTn>
                                        <p:tgtEl>
                                          <p:spTgt spid="196618"/>
                                        </p:tgtEl>
                                        <p:attrNameLst>
                                          <p:attrName>style.visibility</p:attrName>
                                        </p:attrNameLst>
                                      </p:cBhvr>
                                      <p:to>
                                        <p:strVal val="visible"/>
                                      </p:to>
                                    </p:set>
                                    <p:animEffect transition="in" filter="strips(upLeft)">
                                      <p:cBhvr>
                                        <p:cTn id="65" dur="500"/>
                                        <p:tgtEl>
                                          <p:spTgt spid="19661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96623"/>
                                        </p:tgtEl>
                                        <p:attrNameLst>
                                          <p:attrName>style.visibility</p:attrName>
                                        </p:attrNameLst>
                                      </p:cBhvr>
                                      <p:to>
                                        <p:strVal val="visible"/>
                                      </p:to>
                                    </p:set>
                                    <p:animEffect transition="in" filter="strips(downRight)">
                                      <p:cBhvr>
                                        <p:cTn id="70" dur="500"/>
                                        <p:tgtEl>
                                          <p:spTgt spid="196623"/>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196625"/>
                                        </p:tgtEl>
                                        <p:attrNameLst>
                                          <p:attrName>style.visibility</p:attrName>
                                        </p:attrNameLst>
                                      </p:cBhvr>
                                      <p:to>
                                        <p:strVal val="visible"/>
                                      </p:to>
                                    </p:set>
                                    <p:animEffect transition="in" filter="strips(downRight)">
                                      <p:cBhvr>
                                        <p:cTn id="75" dur="500"/>
                                        <p:tgtEl>
                                          <p:spTgt spid="196625"/>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grpId="0" nodeType="clickEffect">
                                  <p:stCondLst>
                                    <p:cond delay="0"/>
                                  </p:stCondLst>
                                  <p:childTnLst>
                                    <p:set>
                                      <p:cBhvr>
                                        <p:cTn id="79" dur="1" fill="hold">
                                          <p:stCondLst>
                                            <p:cond delay="0"/>
                                          </p:stCondLst>
                                        </p:cTn>
                                        <p:tgtEl>
                                          <p:spTgt spid="196624"/>
                                        </p:tgtEl>
                                        <p:attrNameLst>
                                          <p:attrName>style.visibility</p:attrName>
                                        </p:attrNameLst>
                                      </p:cBhvr>
                                      <p:to>
                                        <p:strVal val="visible"/>
                                      </p:to>
                                    </p:set>
                                    <p:animEffect transition="in" filter="strips(downRight)">
                                      <p:cBhvr>
                                        <p:cTn id="80" dur="500"/>
                                        <p:tgtEl>
                                          <p:spTgt spid="196624"/>
                                        </p:tgtEl>
                                      </p:cBhvr>
                                    </p:animEffect>
                                  </p:childTnLst>
                                </p:cTn>
                              </p:par>
                            </p:childTnLst>
                          </p:cTn>
                        </p:par>
                      </p:childTnLst>
                    </p:cTn>
                  </p:par>
                  <p:par>
                    <p:cTn id="81" fill="hold">
                      <p:stCondLst>
                        <p:cond delay="indefinite"/>
                      </p:stCondLst>
                      <p:childTnLst>
                        <p:par>
                          <p:cTn id="82" fill="hold">
                            <p:stCondLst>
                              <p:cond delay="0"/>
                            </p:stCondLst>
                            <p:childTnLst>
                              <p:par>
                                <p:cTn id="83" presetID="8" presetClass="entr" presetSubtype="16" fill="hold" grpId="0" nodeType="clickEffect">
                                  <p:stCondLst>
                                    <p:cond delay="0"/>
                                  </p:stCondLst>
                                  <p:childTnLst>
                                    <p:set>
                                      <p:cBhvr>
                                        <p:cTn id="84" dur="1" fill="hold">
                                          <p:stCondLst>
                                            <p:cond delay="0"/>
                                          </p:stCondLst>
                                        </p:cTn>
                                        <p:tgtEl>
                                          <p:spTgt spid="196628"/>
                                        </p:tgtEl>
                                        <p:attrNameLst>
                                          <p:attrName>style.visibility</p:attrName>
                                        </p:attrNameLst>
                                      </p:cBhvr>
                                      <p:to>
                                        <p:strVal val="visible"/>
                                      </p:to>
                                    </p:set>
                                    <p:animEffect transition="in" filter="diamond(in)">
                                      <p:cBhvr>
                                        <p:cTn id="85" dur="2000"/>
                                        <p:tgtEl>
                                          <p:spTgt spid="196628"/>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9" fill="hold" nodeType="clickEffect">
                                  <p:stCondLst>
                                    <p:cond delay="0"/>
                                  </p:stCondLst>
                                  <p:childTnLst>
                                    <p:set>
                                      <p:cBhvr>
                                        <p:cTn id="89" dur="1" fill="hold">
                                          <p:stCondLst>
                                            <p:cond delay="0"/>
                                          </p:stCondLst>
                                        </p:cTn>
                                        <p:tgtEl>
                                          <p:spTgt spid="196629"/>
                                        </p:tgtEl>
                                        <p:attrNameLst>
                                          <p:attrName>style.visibility</p:attrName>
                                        </p:attrNameLst>
                                      </p:cBhvr>
                                      <p:to>
                                        <p:strVal val="visible"/>
                                      </p:to>
                                    </p:set>
                                    <p:animEffect transition="in" filter="strips(upLeft)">
                                      <p:cBhvr>
                                        <p:cTn id="90" dur="500"/>
                                        <p:tgtEl>
                                          <p:spTgt spid="196629"/>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1" nodeType="clickEffect">
                                  <p:stCondLst>
                                    <p:cond delay="0"/>
                                  </p:stCondLst>
                                  <p:childTnLst>
                                    <p:anim calcmode="lin" valueType="num">
                                      <p:cBhvr additive="base">
                                        <p:cTn id="94" dur="500"/>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95" dur="500"/>
                                        <p:tgtEl>
                                          <p:spTgt spid="196611">
                                            <p:txEl>
                                              <p:pRg st="0" end="0"/>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196611">
                                            <p:txEl>
                                              <p:pRg st="0" end="0"/>
                                            </p:txEl>
                                          </p:spTgt>
                                        </p:tgtEl>
                                        <p:attrNameLst>
                                          <p:attrName>style.visibility</p:attrName>
                                        </p:attrNameLst>
                                      </p:cBhvr>
                                      <p:to>
                                        <p:strVal val="hidden"/>
                                      </p:to>
                                    </p:set>
                                  </p:childTnLst>
                                </p:cTn>
                              </p:par>
                              <p:par>
                                <p:cTn id="97" presetID="2" presetClass="exit" presetSubtype="4" fill="hold" grpId="1" nodeType="withEffect">
                                  <p:stCondLst>
                                    <p:cond delay="0"/>
                                  </p:stCondLst>
                                  <p:childTnLst>
                                    <p:anim calcmode="lin" valueType="num">
                                      <p:cBhvr additive="base">
                                        <p:cTn id="98" dur="500"/>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99" dur="500"/>
                                        <p:tgtEl>
                                          <p:spTgt spid="196611">
                                            <p:txEl>
                                              <p:pRg st="1" end="1"/>
                                            </p:txEl>
                                          </p:spTgt>
                                        </p:tgtEl>
                                        <p:attrNameLst>
                                          <p:attrName>ppt_y</p:attrName>
                                        </p:attrNameLst>
                                      </p:cBhvr>
                                      <p:tavLst>
                                        <p:tav tm="0">
                                          <p:val>
                                            <p:strVal val="ppt_y"/>
                                          </p:val>
                                        </p:tav>
                                        <p:tav tm="100000">
                                          <p:val>
                                            <p:strVal val="1+ppt_h/2"/>
                                          </p:val>
                                        </p:tav>
                                      </p:tavLst>
                                    </p:anim>
                                    <p:set>
                                      <p:cBhvr>
                                        <p:cTn id="100" dur="1" fill="hold">
                                          <p:stCondLst>
                                            <p:cond delay="499"/>
                                          </p:stCondLst>
                                        </p:cTn>
                                        <p:tgtEl>
                                          <p:spTgt spid="196611">
                                            <p:txEl>
                                              <p:pRg st="1" end="1"/>
                                            </p:txEl>
                                          </p:spTgt>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03" dur="500"/>
                                        <p:tgtEl>
                                          <p:spTgt spid="196611">
                                            <p:txEl>
                                              <p:pRg st="2" end="2"/>
                                            </p:txEl>
                                          </p:spTgt>
                                        </p:tgtEl>
                                        <p:attrNameLst>
                                          <p:attrName>ppt_y</p:attrName>
                                        </p:attrNameLst>
                                      </p:cBhvr>
                                      <p:tavLst>
                                        <p:tav tm="0">
                                          <p:val>
                                            <p:strVal val="ppt_y"/>
                                          </p:val>
                                        </p:tav>
                                        <p:tav tm="100000">
                                          <p:val>
                                            <p:strVal val="1+ppt_h/2"/>
                                          </p:val>
                                        </p:tav>
                                      </p:tavLst>
                                    </p:anim>
                                    <p:set>
                                      <p:cBhvr>
                                        <p:cTn id="104" dur="1" fill="hold">
                                          <p:stCondLst>
                                            <p:cond delay="499"/>
                                          </p:stCondLst>
                                        </p:cTn>
                                        <p:tgtEl>
                                          <p:spTgt spid="196611">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P spid="196611" grpId="1" build="p"/>
      <p:bldP spid="196612" grpId="0" animBg="1"/>
      <p:bldP spid="196614" grpId="0" animBg="1"/>
      <p:bldP spid="196616" grpId="0" animBg="1"/>
      <p:bldP spid="196618" grpId="0" animBg="1"/>
      <p:bldP spid="196619" grpId="0" animBg="1"/>
      <p:bldP spid="196624" grpId="0" animBg="1"/>
      <p:bldP spid="1966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p:cNvSpPr>
            <a:spLocks noGrp="1"/>
          </p:cNvSpPr>
          <p:nvPr>
            <p:ph type="dt" sz="half" idx="10"/>
          </p:nvPr>
        </p:nvSpPr>
        <p:spPr/>
        <p:txBody>
          <a:bodyPr/>
          <a:lstStyle/>
          <a:p>
            <a:fld id="{000899F0-5033-45FB-AE9E-61C0301D8402}" type="datetime1">
              <a:rPr lang="zh-CN" altLang="en-US"/>
              <a:pPr/>
              <a:t>2019/11/7</a:t>
            </a:fld>
            <a:endParaRPr lang="en-US" altLang="zh-CN"/>
          </a:p>
        </p:txBody>
      </p:sp>
      <p:sp>
        <p:nvSpPr>
          <p:cNvPr id="23" name="灯片编号占位符 4"/>
          <p:cNvSpPr>
            <a:spLocks noGrp="1"/>
          </p:cNvSpPr>
          <p:nvPr>
            <p:ph type="sldNum" sz="quarter" idx="11"/>
          </p:nvPr>
        </p:nvSpPr>
        <p:spPr/>
        <p:txBody>
          <a:bodyPr/>
          <a:lstStyle/>
          <a:p>
            <a:fld id="{8B63103D-696C-4B8C-87F9-EBB6F56E8BDE}" type="slidenum">
              <a:rPr lang="en-US" altLang="zh-CN"/>
              <a:pPr/>
              <a:t>91</a:t>
            </a:fld>
            <a:endParaRPr lang="en-US" altLang="zh-CN"/>
          </a:p>
        </p:txBody>
      </p:sp>
      <p:sp>
        <p:nvSpPr>
          <p:cNvPr id="198658" name="Rectangle 2"/>
          <p:cNvSpPr>
            <a:spLocks noGrp="1" noChangeArrowheads="1"/>
          </p:cNvSpPr>
          <p:nvPr>
            <p:ph type="title"/>
          </p:nvPr>
        </p:nvSpPr>
        <p:spPr/>
        <p:txBody>
          <a:bodyPr/>
          <a:lstStyle/>
          <a:p>
            <a:r>
              <a:rPr lang="en-US" altLang="zh-CN"/>
              <a:t>“ </a:t>
            </a:r>
            <a:r>
              <a:rPr lang="zh-CN" altLang="en-US"/>
              <a:t>边做边改模型 ”</a:t>
            </a:r>
          </a:p>
        </p:txBody>
      </p:sp>
      <p:sp>
        <p:nvSpPr>
          <p:cNvPr id="198659" name="AutoShape 3"/>
          <p:cNvSpPr>
            <a:spLocks noChangeArrowheads="1"/>
          </p:cNvSpPr>
          <p:nvPr/>
        </p:nvSpPr>
        <p:spPr bwMode="auto">
          <a:xfrm>
            <a:off x="381000" y="1055688"/>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订购</a:t>
            </a:r>
          </a:p>
        </p:txBody>
      </p:sp>
      <p:cxnSp>
        <p:nvCxnSpPr>
          <p:cNvPr id="198660" name="AutoShape 4"/>
          <p:cNvCxnSpPr>
            <a:cxnSpLocks noChangeShapeType="1"/>
            <a:stCxn id="198659" idx="3"/>
            <a:endCxn id="198661" idx="1"/>
          </p:cNvCxnSpPr>
          <p:nvPr/>
        </p:nvCxnSpPr>
        <p:spPr bwMode="auto">
          <a:xfrm>
            <a:off x="1295400" y="1550988"/>
            <a:ext cx="685800" cy="1587"/>
          </a:xfrm>
          <a:prstGeom prst="bentConnector3">
            <a:avLst>
              <a:gd name="adj1" fmla="val 50000"/>
            </a:avLst>
          </a:prstGeom>
          <a:noFill/>
          <a:ln w="76200">
            <a:solidFill>
              <a:schemeClr val="accent2"/>
            </a:solidFill>
            <a:miter lim="800000"/>
            <a:headEnd/>
            <a:tailEnd type="triangle" w="med" len="med"/>
          </a:ln>
          <a:effectLst/>
        </p:spPr>
      </p:cxnSp>
      <p:sp>
        <p:nvSpPr>
          <p:cNvPr id="198661" name="AutoShape 5"/>
          <p:cNvSpPr>
            <a:spLocks noChangeArrowheads="1"/>
          </p:cNvSpPr>
          <p:nvPr/>
        </p:nvSpPr>
        <p:spPr bwMode="auto">
          <a:xfrm>
            <a:off x="1981200" y="1323975"/>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cxnSp>
        <p:nvCxnSpPr>
          <p:cNvPr id="198662" name="AutoShape 6"/>
          <p:cNvCxnSpPr>
            <a:cxnSpLocks noChangeShapeType="1"/>
            <a:stCxn id="198663" idx="2"/>
            <a:endCxn id="198666" idx="0"/>
          </p:cNvCxnSpPr>
          <p:nvPr/>
        </p:nvCxnSpPr>
        <p:spPr bwMode="auto">
          <a:xfrm rot="5400000">
            <a:off x="5822156" y="2016920"/>
            <a:ext cx="466725" cy="4762"/>
          </a:xfrm>
          <a:prstGeom prst="bentConnector3">
            <a:avLst>
              <a:gd name="adj1" fmla="val 50000"/>
            </a:avLst>
          </a:prstGeom>
          <a:noFill/>
          <a:ln w="76200">
            <a:solidFill>
              <a:schemeClr val="accent2"/>
            </a:solidFill>
            <a:miter lim="800000"/>
            <a:headEnd/>
            <a:tailEnd type="triangle" w="med" len="med"/>
          </a:ln>
          <a:effectLst/>
        </p:spPr>
      </p:cxnSp>
      <p:sp>
        <p:nvSpPr>
          <p:cNvPr id="198663" name="AutoShape 7"/>
          <p:cNvSpPr>
            <a:spLocks noChangeArrowheads="1"/>
          </p:cNvSpPr>
          <p:nvPr/>
        </p:nvSpPr>
        <p:spPr bwMode="auto">
          <a:xfrm>
            <a:off x="4953000" y="1328738"/>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建立第一版</a:t>
            </a:r>
          </a:p>
        </p:txBody>
      </p:sp>
      <p:cxnSp>
        <p:nvCxnSpPr>
          <p:cNvPr id="198664" name="AutoShape 8"/>
          <p:cNvCxnSpPr>
            <a:cxnSpLocks noChangeShapeType="1"/>
            <a:stCxn id="198661" idx="3"/>
            <a:endCxn id="198663" idx="1"/>
          </p:cNvCxnSpPr>
          <p:nvPr/>
        </p:nvCxnSpPr>
        <p:spPr bwMode="auto">
          <a:xfrm>
            <a:off x="4191000" y="1552575"/>
            <a:ext cx="762000" cy="4763"/>
          </a:xfrm>
          <a:prstGeom prst="bentConnector3">
            <a:avLst>
              <a:gd name="adj1" fmla="val 50000"/>
            </a:avLst>
          </a:prstGeom>
          <a:noFill/>
          <a:ln w="76200">
            <a:solidFill>
              <a:schemeClr val="accent2"/>
            </a:solidFill>
            <a:miter lim="800000"/>
            <a:headEnd/>
            <a:tailEnd type="triangle" w="med" len="med"/>
          </a:ln>
          <a:effectLst/>
        </p:spPr>
      </p:cxnSp>
      <p:sp>
        <p:nvSpPr>
          <p:cNvPr id="198665" name="AutoShape 9"/>
          <p:cNvSpPr>
            <a:spLocks noChangeArrowheads="1"/>
          </p:cNvSpPr>
          <p:nvPr/>
        </p:nvSpPr>
        <p:spPr bwMode="auto">
          <a:xfrm>
            <a:off x="2057400" y="2328863"/>
            <a:ext cx="22098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修改</a:t>
            </a:r>
          </a:p>
        </p:txBody>
      </p:sp>
      <p:sp>
        <p:nvSpPr>
          <p:cNvPr id="198666" name="AutoShape 10"/>
          <p:cNvSpPr>
            <a:spLocks noChangeArrowheads="1"/>
          </p:cNvSpPr>
          <p:nvPr/>
        </p:nvSpPr>
        <p:spPr bwMode="auto">
          <a:xfrm>
            <a:off x="5062538" y="2252663"/>
            <a:ext cx="1981200" cy="609600"/>
          </a:xfrm>
          <a:prstGeom prst="diamond">
            <a:avLst/>
          </a:prstGeom>
          <a:solidFill>
            <a:srgbClr val="FFFF99"/>
          </a:solidFill>
          <a:ln w="9525" algn="ctr">
            <a:solidFill>
              <a:schemeClr val="tx1"/>
            </a:solidFill>
            <a:miter lim="800000"/>
            <a:headEnd/>
            <a:tailEnd/>
          </a:ln>
          <a:effectLst/>
        </p:spPr>
        <p:txBody>
          <a:bodyPr wrap="none" anchor="ctr"/>
          <a:lstStyle/>
          <a:p>
            <a:pPr algn="ctr">
              <a:spcBef>
                <a:spcPct val="0"/>
              </a:spcBef>
              <a:buClrTx/>
              <a:buSzTx/>
              <a:buFontTx/>
              <a:buNone/>
            </a:pPr>
            <a:r>
              <a:rPr lang="zh-CN" altLang="en-US" sz="2200">
                <a:solidFill>
                  <a:srgbClr val="CC0000"/>
                </a:solidFill>
                <a:latin typeface="黑体" pitchFamily="2" charset="-122"/>
              </a:rPr>
              <a:t>客户满意</a:t>
            </a:r>
          </a:p>
        </p:txBody>
      </p:sp>
      <p:grpSp>
        <p:nvGrpSpPr>
          <p:cNvPr id="198667" name="Group 11"/>
          <p:cNvGrpSpPr>
            <a:grpSpLocks/>
          </p:cNvGrpSpPr>
          <p:nvPr/>
        </p:nvGrpSpPr>
        <p:grpSpPr bwMode="auto">
          <a:xfrm>
            <a:off x="4267200" y="2101850"/>
            <a:ext cx="795338" cy="457200"/>
            <a:chOff x="2688" y="1324"/>
            <a:chExt cx="501" cy="288"/>
          </a:xfrm>
        </p:grpSpPr>
        <p:cxnSp>
          <p:nvCxnSpPr>
            <p:cNvPr id="198668" name="AutoShape 12"/>
            <p:cNvCxnSpPr>
              <a:cxnSpLocks noChangeShapeType="1"/>
              <a:stCxn id="198666" idx="1"/>
              <a:endCxn id="198665" idx="3"/>
            </p:cNvCxnSpPr>
            <p:nvPr/>
          </p:nvCxnSpPr>
          <p:spPr bwMode="auto">
            <a:xfrm rot="10800000">
              <a:off x="2688" y="1611"/>
              <a:ext cx="501" cy="0"/>
            </a:xfrm>
            <a:prstGeom prst="straightConnector1">
              <a:avLst/>
            </a:prstGeom>
            <a:noFill/>
            <a:ln w="76200">
              <a:solidFill>
                <a:schemeClr val="accent2"/>
              </a:solidFill>
              <a:round/>
              <a:headEnd/>
              <a:tailEnd type="triangle" w="med" len="med"/>
            </a:ln>
            <a:effectLst/>
          </p:spPr>
        </p:cxnSp>
        <p:sp>
          <p:nvSpPr>
            <p:cNvPr id="198669" name="Rectangle 13"/>
            <p:cNvSpPr>
              <a:spLocks noChangeArrowheads="1"/>
            </p:cNvSpPr>
            <p:nvPr/>
          </p:nvSpPr>
          <p:spPr bwMode="auto">
            <a:xfrm>
              <a:off x="2811" y="1324"/>
              <a:ext cx="308" cy="288"/>
            </a:xfrm>
            <a:prstGeom prst="rect">
              <a:avLst/>
            </a:prstGeom>
            <a:noFill/>
            <a:ln w="9525">
              <a:noFill/>
              <a:miter lim="800000"/>
              <a:headEnd/>
              <a:tailEnd/>
            </a:ln>
            <a:effectLst/>
          </p:spPr>
          <p:txBody>
            <a:bodyPr wrap="none">
              <a:spAutoFit/>
            </a:bodyPr>
            <a:lstStyle/>
            <a:p>
              <a:pPr>
                <a:spcBef>
                  <a:spcPct val="30000"/>
                </a:spcBef>
                <a:buClrTx/>
                <a:buSzTx/>
                <a:buFontTx/>
                <a:buNone/>
              </a:pPr>
              <a:r>
                <a:rPr lang="zh-CN" altLang="en-US" sz="2400">
                  <a:solidFill>
                    <a:srgbClr val="CC0000"/>
                  </a:solidFill>
                </a:rPr>
                <a:t>否</a:t>
              </a:r>
            </a:p>
          </p:txBody>
        </p:sp>
      </p:grpSp>
      <p:cxnSp>
        <p:nvCxnSpPr>
          <p:cNvPr id="198670" name="AutoShape 14"/>
          <p:cNvCxnSpPr>
            <a:cxnSpLocks noChangeShapeType="1"/>
            <a:stCxn id="198665" idx="2"/>
            <a:endCxn id="198666" idx="2"/>
          </p:cNvCxnSpPr>
          <p:nvPr/>
        </p:nvCxnSpPr>
        <p:spPr bwMode="auto">
          <a:xfrm rot="16200000" flipH="1">
            <a:off x="4569619" y="1378744"/>
            <a:ext cx="76200" cy="2890838"/>
          </a:xfrm>
          <a:prstGeom prst="bentConnector3">
            <a:avLst>
              <a:gd name="adj1" fmla="val 691667"/>
            </a:avLst>
          </a:prstGeom>
          <a:noFill/>
          <a:ln w="76200">
            <a:solidFill>
              <a:schemeClr val="accent2"/>
            </a:solidFill>
            <a:miter lim="800000"/>
            <a:headEnd/>
            <a:tailEnd type="triangle" w="med" len="med"/>
          </a:ln>
          <a:effectLst/>
        </p:spPr>
      </p:cxnSp>
      <p:sp>
        <p:nvSpPr>
          <p:cNvPr id="198671" name="AutoShape 15"/>
          <p:cNvSpPr>
            <a:spLocks noChangeArrowheads="1"/>
          </p:cNvSpPr>
          <p:nvPr/>
        </p:nvSpPr>
        <p:spPr bwMode="auto">
          <a:xfrm>
            <a:off x="7848600" y="2057400"/>
            <a:ext cx="914400" cy="9906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400">
                <a:solidFill>
                  <a:srgbClr val="CC0000"/>
                </a:solidFill>
                <a:latin typeface="黑体" pitchFamily="2" charset="-122"/>
              </a:rPr>
              <a:t>客户</a:t>
            </a:r>
          </a:p>
          <a:p>
            <a:pPr algn="ctr">
              <a:spcBef>
                <a:spcPct val="0"/>
              </a:spcBef>
              <a:buClrTx/>
              <a:buSzTx/>
              <a:buFontTx/>
              <a:buNone/>
            </a:pPr>
            <a:r>
              <a:rPr lang="zh-CN" altLang="en-US" sz="2400">
                <a:solidFill>
                  <a:srgbClr val="CC0000"/>
                </a:solidFill>
                <a:latin typeface="黑体" pitchFamily="2" charset="-122"/>
              </a:rPr>
              <a:t>运行</a:t>
            </a:r>
          </a:p>
        </p:txBody>
      </p:sp>
      <p:grpSp>
        <p:nvGrpSpPr>
          <p:cNvPr id="198672" name="Group 16"/>
          <p:cNvGrpSpPr>
            <a:grpSpLocks/>
          </p:cNvGrpSpPr>
          <p:nvPr/>
        </p:nvGrpSpPr>
        <p:grpSpPr bwMode="auto">
          <a:xfrm>
            <a:off x="7043738" y="2100263"/>
            <a:ext cx="804862" cy="457200"/>
            <a:chOff x="4437" y="1323"/>
            <a:chExt cx="507" cy="288"/>
          </a:xfrm>
        </p:grpSpPr>
        <p:cxnSp>
          <p:nvCxnSpPr>
            <p:cNvPr id="198673" name="AutoShape 17"/>
            <p:cNvCxnSpPr>
              <a:cxnSpLocks noChangeShapeType="1"/>
              <a:stCxn id="198666" idx="3"/>
              <a:endCxn id="198671" idx="1"/>
            </p:cNvCxnSpPr>
            <p:nvPr/>
          </p:nvCxnSpPr>
          <p:spPr bwMode="auto">
            <a:xfrm flipV="1">
              <a:off x="4437" y="1608"/>
              <a:ext cx="507" cy="3"/>
            </a:xfrm>
            <a:prstGeom prst="bentConnector3">
              <a:avLst>
                <a:gd name="adj1" fmla="val 49903"/>
              </a:avLst>
            </a:prstGeom>
            <a:noFill/>
            <a:ln w="76200">
              <a:solidFill>
                <a:schemeClr val="accent2"/>
              </a:solidFill>
              <a:miter lim="800000"/>
              <a:headEnd/>
              <a:tailEnd type="triangle" w="med" len="med"/>
            </a:ln>
            <a:effectLst/>
          </p:spPr>
        </p:cxnSp>
        <p:sp>
          <p:nvSpPr>
            <p:cNvPr id="198674" name="Rectangle 18"/>
            <p:cNvSpPr>
              <a:spLocks noChangeArrowheads="1"/>
            </p:cNvSpPr>
            <p:nvPr/>
          </p:nvSpPr>
          <p:spPr bwMode="auto">
            <a:xfrm>
              <a:off x="4491" y="1323"/>
              <a:ext cx="309" cy="288"/>
            </a:xfrm>
            <a:prstGeom prst="rect">
              <a:avLst/>
            </a:prstGeom>
            <a:noFill/>
            <a:ln w="9525">
              <a:noFill/>
              <a:miter lim="800000"/>
              <a:headEnd/>
              <a:tailEnd/>
            </a:ln>
            <a:effectLst/>
          </p:spPr>
          <p:txBody>
            <a:bodyPr wrap="none">
              <a:spAutoFit/>
            </a:bodyPr>
            <a:lstStyle/>
            <a:p>
              <a:pPr>
                <a:spcBef>
                  <a:spcPct val="0"/>
                </a:spcBef>
                <a:buClrTx/>
                <a:buSzTx/>
                <a:buFontTx/>
                <a:buNone/>
              </a:pPr>
              <a:r>
                <a:rPr lang="zh-CN" altLang="en-US" sz="2400">
                  <a:solidFill>
                    <a:srgbClr val="CC0000"/>
                  </a:solidFill>
                </a:rPr>
                <a:t>是</a:t>
              </a:r>
            </a:p>
          </p:txBody>
        </p:sp>
      </p:grpSp>
      <p:sp>
        <p:nvSpPr>
          <p:cNvPr id="198675" name="AutoShape 19"/>
          <p:cNvSpPr>
            <a:spLocks noChangeArrowheads="1"/>
          </p:cNvSpPr>
          <p:nvPr/>
        </p:nvSpPr>
        <p:spPr bwMode="auto">
          <a:xfrm>
            <a:off x="1905000" y="2209800"/>
            <a:ext cx="5105400" cy="1219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修改直到用户满意</a:t>
            </a:r>
          </a:p>
        </p:txBody>
      </p:sp>
      <p:cxnSp>
        <p:nvCxnSpPr>
          <p:cNvPr id="198676" name="AutoShape 20"/>
          <p:cNvCxnSpPr>
            <a:cxnSpLocks noChangeShapeType="1"/>
            <a:stCxn id="198671" idx="2"/>
            <a:endCxn id="198675" idx="2"/>
          </p:cNvCxnSpPr>
          <p:nvPr/>
        </p:nvCxnSpPr>
        <p:spPr bwMode="auto">
          <a:xfrm rot="5400000">
            <a:off x="6191250" y="1314450"/>
            <a:ext cx="381000" cy="3848100"/>
          </a:xfrm>
          <a:prstGeom prst="bentConnector3">
            <a:avLst>
              <a:gd name="adj1" fmla="val 249583"/>
            </a:avLst>
          </a:prstGeom>
          <a:noFill/>
          <a:ln w="76200">
            <a:solidFill>
              <a:schemeClr val="accent2"/>
            </a:solidFill>
            <a:prstDash val="dash"/>
            <a:miter lim="800000"/>
            <a:headEnd/>
            <a:tailEnd type="triangle" w="med" len="med"/>
          </a:ln>
          <a:effectLst/>
        </p:spPr>
      </p:cxnSp>
      <p:sp>
        <p:nvSpPr>
          <p:cNvPr id="198677" name="Rectangle 21"/>
          <p:cNvSpPr>
            <a:spLocks noChangeArrowheads="1"/>
          </p:cNvSpPr>
          <p:nvPr/>
        </p:nvSpPr>
        <p:spPr bwMode="auto">
          <a:xfrm>
            <a:off x="304800" y="4114800"/>
            <a:ext cx="8229600" cy="2392363"/>
          </a:xfrm>
          <a:prstGeom prst="rect">
            <a:avLst/>
          </a:prstGeom>
          <a:noFill/>
          <a:ln w="9525">
            <a:noFill/>
            <a:miter lim="800000"/>
            <a:headEnd/>
            <a:tailEnd/>
          </a:ln>
          <a:effectLst/>
        </p:spPr>
        <p:txBody>
          <a:bodyPr/>
          <a:lstStyle/>
          <a:p>
            <a:pPr marL="342900" indent="-342900"/>
            <a:r>
              <a:rPr lang="en-US" altLang="zh-CN" sz="2400">
                <a:solidFill>
                  <a:srgbClr val="0000FF"/>
                </a:solidFill>
              </a:rPr>
              <a:t>【</a:t>
            </a:r>
            <a:r>
              <a:rPr lang="zh-CN" altLang="en-US" sz="2400">
                <a:solidFill>
                  <a:srgbClr val="0000FF"/>
                </a:solidFill>
                <a:latin typeface="宋体" pitchFamily="2" charset="-122"/>
              </a:rPr>
              <a:t>问题</a:t>
            </a:r>
            <a:r>
              <a:rPr lang="en-US" altLang="zh-CN" sz="2400">
                <a:solidFill>
                  <a:srgbClr val="0000FF"/>
                </a:solidFill>
              </a:rPr>
              <a:t>】</a:t>
            </a:r>
            <a:endParaRPr lang="en-US" altLang="zh-CN" sz="2400">
              <a:solidFill>
                <a:srgbClr val="0000FF"/>
              </a:solidFill>
              <a:latin typeface="宋体" pitchFamily="2" charset="-122"/>
            </a:endParaRPr>
          </a:p>
          <a:p>
            <a:pPr marL="742950" lvl="1" indent="-285750">
              <a:buClr>
                <a:schemeClr val="hlink"/>
              </a:buClr>
              <a:buFont typeface="Wingdings" pitchFamily="2" charset="2"/>
              <a:buChar char="n"/>
            </a:pPr>
            <a:r>
              <a:rPr lang="zh-CN" altLang="zh-CN" sz="2200">
                <a:solidFill>
                  <a:srgbClr val="0000FF"/>
                </a:solidFill>
              </a:rPr>
              <a:t>⑴</a:t>
            </a:r>
            <a:r>
              <a:rPr lang="zh-CN" altLang="en-US" sz="2200">
                <a:solidFill>
                  <a:srgbClr val="0000FF"/>
                </a:solidFill>
                <a:latin typeface="宋体" pitchFamily="2" charset="-122"/>
              </a:rPr>
              <a:t>忽略需求环节</a:t>
            </a:r>
            <a:r>
              <a:rPr lang="zh-CN" altLang="en-US" sz="2200">
                <a:solidFill>
                  <a:srgbClr val="000000"/>
                </a:solidFill>
                <a:latin typeface="宋体" pitchFamily="2" charset="-122"/>
              </a:rPr>
              <a:t>，给软件开发带来很大的风险；</a:t>
            </a:r>
          </a:p>
          <a:p>
            <a:pPr marL="742950" lvl="1" indent="-285750">
              <a:buClr>
                <a:schemeClr val="hlink"/>
              </a:buClr>
              <a:buFont typeface="Wingdings" pitchFamily="2" charset="2"/>
              <a:buChar char="n"/>
            </a:pPr>
            <a:r>
              <a:rPr lang="zh-CN" altLang="zh-CN" sz="2200">
                <a:solidFill>
                  <a:srgbClr val="0000FF"/>
                </a:solidFill>
              </a:rPr>
              <a:t>⑵</a:t>
            </a:r>
            <a:r>
              <a:rPr lang="zh-CN" altLang="en-US" sz="2200">
                <a:solidFill>
                  <a:srgbClr val="0000FF"/>
                </a:solidFill>
                <a:latin typeface="宋体" pitchFamily="2" charset="-122"/>
              </a:rPr>
              <a:t>缺少规划和设计环节</a:t>
            </a:r>
            <a:r>
              <a:rPr lang="zh-CN" altLang="en-US" sz="2200">
                <a:solidFill>
                  <a:srgbClr val="000000"/>
                </a:solidFill>
                <a:latin typeface="宋体" pitchFamily="2" charset="-122"/>
              </a:rPr>
              <a:t>，软件的结构随着不断的修改越来越糟，</a:t>
            </a:r>
            <a:r>
              <a:rPr lang="zh-CN" altLang="en-US" sz="2200">
                <a:solidFill>
                  <a:srgbClr val="0000FF"/>
                </a:solidFill>
                <a:latin typeface="宋体" pitchFamily="2" charset="-122"/>
              </a:rPr>
              <a:t>导致无法继续修改</a:t>
            </a:r>
            <a:r>
              <a:rPr lang="zh-CN" altLang="en-US" sz="2200">
                <a:solidFill>
                  <a:srgbClr val="000000"/>
                </a:solidFill>
                <a:latin typeface="宋体" pitchFamily="2" charset="-122"/>
              </a:rPr>
              <a:t>；</a:t>
            </a:r>
          </a:p>
          <a:p>
            <a:pPr marL="742950" lvl="1" indent="-285750">
              <a:buClr>
                <a:schemeClr val="hlink"/>
              </a:buClr>
              <a:buFont typeface="Wingdings" pitchFamily="2" charset="2"/>
              <a:buChar char="n"/>
            </a:pPr>
            <a:r>
              <a:rPr lang="en-US" altLang="zh-CN" sz="2200">
                <a:solidFill>
                  <a:srgbClr val="000000"/>
                </a:solidFill>
                <a:latin typeface="宋体" pitchFamily="2" charset="-122"/>
              </a:rPr>
              <a:t>(3)</a:t>
            </a:r>
            <a:r>
              <a:rPr lang="zh-CN" altLang="en-US" sz="2200">
                <a:solidFill>
                  <a:srgbClr val="000000"/>
                </a:solidFill>
                <a:latin typeface="宋体" pitchFamily="2" charset="-122"/>
              </a:rPr>
              <a:t>没有考虑测试和程序的可维护性，也没有</a:t>
            </a:r>
            <a:r>
              <a:rPr lang="zh-CN" altLang="en-US" sz="2200">
                <a:solidFill>
                  <a:srgbClr val="0000FF"/>
                </a:solidFill>
                <a:latin typeface="宋体" pitchFamily="2" charset="-122"/>
              </a:rPr>
              <a:t>任何文档</a:t>
            </a:r>
            <a:r>
              <a:rPr lang="zh-CN" altLang="en-US" sz="2200">
                <a:solidFill>
                  <a:srgbClr val="000000"/>
                </a:solidFill>
                <a:latin typeface="宋体" pitchFamily="2" charset="-122"/>
              </a:rPr>
              <a:t>，软件的维护十分困难。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77">
                                            <p:txEl>
                                              <p:pRg st="1" end="1"/>
                                            </p:txEl>
                                          </p:spTgt>
                                        </p:tgtEl>
                                        <p:attrNameLst>
                                          <p:attrName>style.visibility</p:attrName>
                                        </p:attrNameLst>
                                      </p:cBhvr>
                                      <p:to>
                                        <p:strVal val="visible"/>
                                      </p:to>
                                    </p:set>
                                    <p:anim calcmode="lin" valueType="num">
                                      <p:cBhvr additive="base">
                                        <p:cTn id="7" dur="500" fill="hold"/>
                                        <p:tgtEl>
                                          <p:spTgt spid="19867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8677">
                                            <p:txEl>
                                              <p:pRg st="2" end="2"/>
                                            </p:txEl>
                                          </p:spTgt>
                                        </p:tgtEl>
                                        <p:attrNameLst>
                                          <p:attrName>style.visibility</p:attrName>
                                        </p:attrNameLst>
                                      </p:cBhvr>
                                      <p:to>
                                        <p:strVal val="visible"/>
                                      </p:to>
                                    </p:set>
                                    <p:anim calcmode="lin" valueType="num">
                                      <p:cBhvr additive="base">
                                        <p:cTn id="13" dur="500" fill="hold"/>
                                        <p:tgtEl>
                                          <p:spTgt spid="19867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86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8677">
                                            <p:txEl>
                                              <p:pRg st="3" end="3"/>
                                            </p:txEl>
                                          </p:spTgt>
                                        </p:tgtEl>
                                        <p:attrNameLst>
                                          <p:attrName>style.visibility</p:attrName>
                                        </p:attrNameLst>
                                      </p:cBhvr>
                                      <p:to>
                                        <p:strVal val="visible"/>
                                      </p:to>
                                    </p:set>
                                    <p:anim calcmode="lin" valueType="num">
                                      <p:cBhvr additive="base">
                                        <p:cTn id="19" dur="500" fill="hold"/>
                                        <p:tgtEl>
                                          <p:spTgt spid="19867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7"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p:cNvSpPr>
            <a:spLocks noGrp="1"/>
          </p:cNvSpPr>
          <p:nvPr>
            <p:ph type="dt" sz="half" idx="10"/>
          </p:nvPr>
        </p:nvSpPr>
        <p:spPr/>
        <p:txBody>
          <a:bodyPr/>
          <a:lstStyle/>
          <a:p>
            <a:fld id="{6B5B464E-3E93-4275-9BBC-67E8576B18EC}" type="datetime1">
              <a:rPr lang="zh-CN" altLang="en-US"/>
              <a:pPr/>
              <a:t>2019/11/7</a:t>
            </a:fld>
            <a:endParaRPr lang="en-US" altLang="zh-CN"/>
          </a:p>
        </p:txBody>
      </p:sp>
      <p:sp>
        <p:nvSpPr>
          <p:cNvPr id="21" name="灯片编号占位符 4"/>
          <p:cNvSpPr>
            <a:spLocks noGrp="1"/>
          </p:cNvSpPr>
          <p:nvPr>
            <p:ph type="sldNum" sz="quarter" idx="11"/>
          </p:nvPr>
        </p:nvSpPr>
        <p:spPr/>
        <p:txBody>
          <a:bodyPr/>
          <a:lstStyle/>
          <a:p>
            <a:fld id="{CA69AD79-3C90-4F99-B0AC-36822A6529EF}" type="slidenum">
              <a:rPr lang="en-US" altLang="zh-CN"/>
              <a:pPr/>
              <a:t>92</a:t>
            </a:fld>
            <a:endParaRPr lang="en-US" altLang="zh-CN"/>
          </a:p>
        </p:txBody>
      </p:sp>
      <p:sp>
        <p:nvSpPr>
          <p:cNvPr id="243714" name="Rectangle 2"/>
          <p:cNvSpPr>
            <a:spLocks noGrp="1" noChangeArrowheads="1"/>
          </p:cNvSpPr>
          <p:nvPr>
            <p:ph type="title"/>
          </p:nvPr>
        </p:nvSpPr>
        <p:spPr/>
        <p:txBody>
          <a:bodyPr/>
          <a:lstStyle/>
          <a:p>
            <a:r>
              <a:rPr lang="en-US" altLang="zh-CN"/>
              <a:t>1.6.1 </a:t>
            </a:r>
            <a:r>
              <a:rPr lang="zh-CN" altLang="en-US"/>
              <a:t>瀑布模型</a:t>
            </a:r>
          </a:p>
        </p:txBody>
      </p:sp>
      <p:sp>
        <p:nvSpPr>
          <p:cNvPr id="243715" name="AutoShape 3"/>
          <p:cNvSpPr>
            <a:spLocks noChangeArrowheads="1"/>
          </p:cNvSpPr>
          <p:nvPr/>
        </p:nvSpPr>
        <p:spPr bwMode="auto">
          <a:xfrm>
            <a:off x="304800" y="12954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43716" name="AutoShape 4"/>
          <p:cNvSpPr>
            <a:spLocks noChangeArrowheads="1"/>
          </p:cNvSpPr>
          <p:nvPr/>
        </p:nvSpPr>
        <p:spPr bwMode="auto">
          <a:xfrm>
            <a:off x="1371600" y="19050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43717" name="AutoShape 5"/>
          <p:cNvSpPr>
            <a:spLocks noChangeArrowheads="1"/>
          </p:cNvSpPr>
          <p:nvPr/>
        </p:nvSpPr>
        <p:spPr bwMode="auto">
          <a:xfrm>
            <a:off x="2438400" y="25146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43718" name="AutoShape 6"/>
          <p:cNvSpPr>
            <a:spLocks noChangeArrowheads="1"/>
          </p:cNvSpPr>
          <p:nvPr/>
        </p:nvSpPr>
        <p:spPr bwMode="auto">
          <a:xfrm>
            <a:off x="3505200" y="31242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43719" name="AutoShape 7"/>
          <p:cNvSpPr>
            <a:spLocks noChangeArrowheads="1"/>
          </p:cNvSpPr>
          <p:nvPr/>
        </p:nvSpPr>
        <p:spPr bwMode="auto">
          <a:xfrm>
            <a:off x="4581525" y="3733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43720" name="AutoShape 8"/>
          <p:cNvSpPr>
            <a:spLocks noChangeArrowheads="1"/>
          </p:cNvSpPr>
          <p:nvPr/>
        </p:nvSpPr>
        <p:spPr bwMode="auto">
          <a:xfrm>
            <a:off x="5638800" y="43434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43721" name="AutoShape 9"/>
          <p:cNvSpPr>
            <a:spLocks noChangeArrowheads="1"/>
          </p:cNvSpPr>
          <p:nvPr/>
        </p:nvSpPr>
        <p:spPr bwMode="auto">
          <a:xfrm>
            <a:off x="6705600" y="4953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43722" name="AutoShape 10"/>
          <p:cNvCxnSpPr>
            <a:cxnSpLocks noChangeShapeType="1"/>
            <a:stCxn id="243715" idx="3"/>
            <a:endCxn id="243716" idx="0"/>
          </p:cNvCxnSpPr>
          <p:nvPr/>
        </p:nvCxnSpPr>
        <p:spPr bwMode="auto">
          <a:xfrm>
            <a:off x="2209800" y="1524000"/>
            <a:ext cx="114300" cy="381000"/>
          </a:xfrm>
          <a:prstGeom prst="bentConnector2">
            <a:avLst/>
          </a:prstGeom>
          <a:noFill/>
          <a:ln w="76200">
            <a:solidFill>
              <a:schemeClr val="accent2"/>
            </a:solidFill>
            <a:miter lim="800000"/>
            <a:headEnd/>
            <a:tailEnd type="triangle" w="med" len="med"/>
          </a:ln>
          <a:effectLst/>
        </p:spPr>
      </p:cxnSp>
      <p:cxnSp>
        <p:nvCxnSpPr>
          <p:cNvPr id="243723" name="AutoShape 11"/>
          <p:cNvCxnSpPr>
            <a:cxnSpLocks noChangeShapeType="1"/>
            <a:stCxn id="243716" idx="3"/>
            <a:endCxn id="243717" idx="0"/>
          </p:cNvCxnSpPr>
          <p:nvPr/>
        </p:nvCxnSpPr>
        <p:spPr bwMode="auto">
          <a:xfrm>
            <a:off x="3276600" y="2133600"/>
            <a:ext cx="114300" cy="381000"/>
          </a:xfrm>
          <a:prstGeom prst="bentConnector2">
            <a:avLst/>
          </a:prstGeom>
          <a:noFill/>
          <a:ln w="76200">
            <a:solidFill>
              <a:schemeClr val="accent2"/>
            </a:solidFill>
            <a:miter lim="800000"/>
            <a:headEnd/>
            <a:tailEnd type="triangle" w="med" len="med"/>
          </a:ln>
          <a:effectLst/>
        </p:spPr>
      </p:cxnSp>
      <p:cxnSp>
        <p:nvCxnSpPr>
          <p:cNvPr id="243724" name="AutoShape 12"/>
          <p:cNvCxnSpPr>
            <a:cxnSpLocks noChangeShapeType="1"/>
            <a:stCxn id="243717" idx="3"/>
            <a:endCxn id="243718" idx="0"/>
          </p:cNvCxnSpPr>
          <p:nvPr/>
        </p:nvCxnSpPr>
        <p:spPr bwMode="auto">
          <a:xfrm>
            <a:off x="4343400" y="2743200"/>
            <a:ext cx="114300" cy="381000"/>
          </a:xfrm>
          <a:prstGeom prst="bentConnector2">
            <a:avLst/>
          </a:prstGeom>
          <a:noFill/>
          <a:ln w="76200">
            <a:solidFill>
              <a:schemeClr val="accent2"/>
            </a:solidFill>
            <a:miter lim="800000"/>
            <a:headEnd/>
            <a:tailEnd type="triangle" w="med" len="med"/>
          </a:ln>
          <a:effectLst/>
        </p:spPr>
      </p:cxnSp>
      <p:cxnSp>
        <p:nvCxnSpPr>
          <p:cNvPr id="243725" name="AutoShape 13"/>
          <p:cNvCxnSpPr>
            <a:cxnSpLocks noChangeShapeType="1"/>
            <a:stCxn id="243718" idx="3"/>
            <a:endCxn id="243719" idx="0"/>
          </p:cNvCxnSpPr>
          <p:nvPr/>
        </p:nvCxnSpPr>
        <p:spPr bwMode="auto">
          <a:xfrm>
            <a:off x="5410200" y="3352800"/>
            <a:ext cx="123825" cy="381000"/>
          </a:xfrm>
          <a:prstGeom prst="bentConnector2">
            <a:avLst/>
          </a:prstGeom>
          <a:noFill/>
          <a:ln w="76200">
            <a:solidFill>
              <a:schemeClr val="accent2"/>
            </a:solidFill>
            <a:miter lim="800000"/>
            <a:headEnd/>
            <a:tailEnd type="triangle" w="med" len="med"/>
          </a:ln>
          <a:effectLst/>
        </p:spPr>
      </p:cxnSp>
      <p:cxnSp>
        <p:nvCxnSpPr>
          <p:cNvPr id="243726" name="AutoShape 14"/>
          <p:cNvCxnSpPr>
            <a:cxnSpLocks noChangeShapeType="1"/>
            <a:stCxn id="243719" idx="3"/>
            <a:endCxn id="243720" idx="0"/>
          </p:cNvCxnSpPr>
          <p:nvPr/>
        </p:nvCxnSpPr>
        <p:spPr bwMode="auto">
          <a:xfrm>
            <a:off x="6486525" y="3962400"/>
            <a:ext cx="104775" cy="381000"/>
          </a:xfrm>
          <a:prstGeom prst="bentConnector2">
            <a:avLst/>
          </a:prstGeom>
          <a:noFill/>
          <a:ln w="76200">
            <a:solidFill>
              <a:schemeClr val="accent2"/>
            </a:solidFill>
            <a:miter lim="800000"/>
            <a:headEnd/>
            <a:tailEnd type="triangle" w="med" len="med"/>
          </a:ln>
          <a:effectLst/>
        </p:spPr>
      </p:cxnSp>
      <p:cxnSp>
        <p:nvCxnSpPr>
          <p:cNvPr id="243727" name="AutoShape 15"/>
          <p:cNvCxnSpPr>
            <a:cxnSpLocks noChangeShapeType="1"/>
            <a:stCxn id="243720" idx="3"/>
            <a:endCxn id="243721" idx="0"/>
          </p:cNvCxnSpPr>
          <p:nvPr/>
        </p:nvCxnSpPr>
        <p:spPr bwMode="auto">
          <a:xfrm>
            <a:off x="7543800" y="4572000"/>
            <a:ext cx="114300" cy="381000"/>
          </a:xfrm>
          <a:prstGeom prst="bentConnector2">
            <a:avLst/>
          </a:prstGeom>
          <a:noFill/>
          <a:ln w="76200">
            <a:solidFill>
              <a:schemeClr val="accent2"/>
            </a:solidFill>
            <a:miter lim="800000"/>
            <a:headEnd/>
            <a:tailEnd type="triangle" w="med" len="med"/>
          </a:ln>
          <a:effectLst/>
        </p:spPr>
      </p:cxnSp>
      <p:sp>
        <p:nvSpPr>
          <p:cNvPr id="243728" name="AutoShape 16"/>
          <p:cNvSpPr>
            <a:spLocks noChangeArrowheads="1"/>
          </p:cNvSpPr>
          <p:nvPr/>
        </p:nvSpPr>
        <p:spPr bwMode="auto">
          <a:xfrm>
            <a:off x="6705600" y="5791200"/>
            <a:ext cx="19050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维护</a:t>
            </a:r>
          </a:p>
        </p:txBody>
      </p:sp>
      <p:sp>
        <p:nvSpPr>
          <p:cNvPr id="243729" name="Rectangle 17"/>
          <p:cNvSpPr>
            <a:spLocks noGrp="1" noChangeArrowheads="1"/>
          </p:cNvSpPr>
          <p:nvPr>
            <p:ph type="body" idx="1"/>
          </p:nvPr>
        </p:nvSpPr>
        <p:spPr>
          <a:xfrm>
            <a:off x="0" y="4953000"/>
            <a:ext cx="6096000" cy="1630363"/>
          </a:xfrm>
          <a:solidFill>
            <a:srgbClr val="FFFFCC"/>
          </a:solidFill>
          <a:ln/>
        </p:spPr>
        <p:txBody>
          <a:bodyPr/>
          <a:lstStyle/>
          <a:p>
            <a:r>
              <a:rPr lang="en-US" altLang="zh-CN" sz="2200">
                <a:solidFill>
                  <a:srgbClr val="0000FF"/>
                </a:solidFill>
              </a:rPr>
              <a:t>【</a:t>
            </a:r>
            <a:r>
              <a:rPr lang="zh-CN" altLang="en-US" sz="2200">
                <a:solidFill>
                  <a:srgbClr val="0000FF"/>
                </a:solidFill>
              </a:rPr>
              <a:t>特点</a:t>
            </a:r>
            <a:r>
              <a:rPr lang="en-US" altLang="zh-CN" sz="2200">
                <a:solidFill>
                  <a:srgbClr val="0000FF"/>
                </a:solidFill>
              </a:rPr>
              <a:t>2 】</a:t>
            </a:r>
            <a:r>
              <a:rPr lang="zh-CN" altLang="en-US" sz="2200">
                <a:solidFill>
                  <a:srgbClr val="CC0000"/>
                </a:solidFill>
              </a:rPr>
              <a:t>推迟实现</a:t>
            </a:r>
          </a:p>
          <a:p>
            <a:pPr lvl="1"/>
            <a:r>
              <a:rPr lang="zh-CN" altLang="en-US" sz="2200"/>
              <a:t>把</a:t>
            </a:r>
            <a:r>
              <a:rPr lang="zh-CN" altLang="en-US" sz="2200">
                <a:solidFill>
                  <a:srgbClr val="0000FF"/>
                </a:solidFill>
              </a:rPr>
              <a:t>逻辑设计</a:t>
            </a:r>
            <a:r>
              <a:rPr lang="zh-CN" altLang="en-US" sz="2200"/>
              <a:t>与</a:t>
            </a:r>
            <a:r>
              <a:rPr lang="zh-CN" altLang="en-US" sz="2200">
                <a:solidFill>
                  <a:srgbClr val="0000FF"/>
                </a:solidFill>
              </a:rPr>
              <a:t>物理实现</a:t>
            </a:r>
            <a:r>
              <a:rPr lang="zh-CN" altLang="en-US" sz="2200"/>
              <a:t>清楚的划分开</a:t>
            </a:r>
          </a:p>
          <a:p>
            <a:pPr lvl="1"/>
            <a:r>
              <a:rPr lang="zh-CN" altLang="en-US" sz="2200"/>
              <a:t>尽可能地</a:t>
            </a:r>
            <a:r>
              <a:rPr lang="zh-CN" altLang="en-US" sz="2200">
                <a:solidFill>
                  <a:srgbClr val="CC0000"/>
                </a:solidFill>
              </a:rPr>
              <a:t>推迟程序的物理实现</a:t>
            </a:r>
            <a:r>
              <a:rPr lang="zh-CN" altLang="en-US" sz="2200"/>
              <a:t>。</a:t>
            </a:r>
          </a:p>
        </p:txBody>
      </p:sp>
      <p:sp>
        <p:nvSpPr>
          <p:cNvPr id="243730" name="AutoShape 18"/>
          <p:cNvSpPr>
            <a:spLocks/>
          </p:cNvSpPr>
          <p:nvPr/>
        </p:nvSpPr>
        <p:spPr bwMode="auto">
          <a:xfrm>
            <a:off x="6705600" y="1143000"/>
            <a:ext cx="381000" cy="2819400"/>
          </a:xfrm>
          <a:prstGeom prst="rightBrace">
            <a:avLst>
              <a:gd name="adj1" fmla="val 61667"/>
              <a:gd name="adj2" fmla="val 50000"/>
            </a:avLst>
          </a:prstGeom>
          <a:noFill/>
          <a:ln w="63500">
            <a:solidFill>
              <a:srgbClr val="FF9900"/>
            </a:solidFill>
            <a:round/>
            <a:headEnd/>
            <a:tailEnd/>
          </a:ln>
          <a:effectLst/>
        </p:spPr>
        <p:txBody>
          <a:bodyPr wrap="none" anchor="ctr"/>
          <a:lstStyle/>
          <a:p>
            <a:endParaRPr lang="zh-CN" altLang="en-US"/>
          </a:p>
        </p:txBody>
      </p:sp>
      <p:sp>
        <p:nvSpPr>
          <p:cNvPr id="243731" name="Rectangle 19"/>
          <p:cNvSpPr>
            <a:spLocks noChangeArrowheads="1"/>
          </p:cNvSpPr>
          <p:nvPr/>
        </p:nvSpPr>
        <p:spPr bwMode="auto">
          <a:xfrm>
            <a:off x="7162800" y="1524000"/>
            <a:ext cx="990600" cy="20574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逻</a:t>
            </a:r>
          </a:p>
          <a:p>
            <a:pPr algn="ctr">
              <a:spcBef>
                <a:spcPct val="0"/>
              </a:spcBef>
              <a:buClrTx/>
              <a:buSzTx/>
              <a:buFontTx/>
              <a:buNone/>
            </a:pPr>
            <a:r>
              <a:rPr kumimoji="1" lang="zh-CN" altLang="en-US">
                <a:solidFill>
                  <a:srgbClr val="CC0000"/>
                </a:solidFill>
              </a:rPr>
              <a:t>辑</a:t>
            </a:r>
          </a:p>
          <a:p>
            <a:pPr algn="ctr">
              <a:spcBef>
                <a:spcPct val="0"/>
              </a:spcBef>
              <a:buClrTx/>
              <a:buSzTx/>
              <a:buFontTx/>
              <a:buNone/>
            </a:pPr>
            <a:r>
              <a:rPr kumimoji="1" lang="zh-CN" altLang="en-US">
                <a:solidFill>
                  <a:srgbClr val="CC0000"/>
                </a:solidFill>
              </a:rPr>
              <a:t>设</a:t>
            </a:r>
          </a:p>
          <a:p>
            <a:pPr algn="ctr">
              <a:spcBef>
                <a:spcPct val="0"/>
              </a:spcBef>
              <a:buClrTx/>
              <a:buSzTx/>
              <a:buFontTx/>
              <a:buNone/>
            </a:pPr>
            <a:r>
              <a:rPr kumimoji="1" lang="zh-CN" altLang="en-US">
                <a:solidFill>
                  <a:srgbClr val="CC0000"/>
                </a:solidFill>
              </a:rPr>
              <a:t>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43729">
                                            <p:txEl>
                                              <p:pRg st="1" end="1"/>
                                            </p:txEl>
                                          </p:spTgt>
                                        </p:tgtEl>
                                        <p:attrNameLst>
                                          <p:attrName>style.visibility</p:attrName>
                                        </p:attrNameLst>
                                      </p:cBhvr>
                                      <p:to>
                                        <p:strVal val="visible"/>
                                      </p:to>
                                    </p:set>
                                    <p:animEffect transition="in" filter="strips(downRight)">
                                      <p:cBhvr>
                                        <p:cTn id="7" dur="500"/>
                                        <p:tgtEl>
                                          <p:spTgt spid="2437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3730"/>
                                        </p:tgtEl>
                                        <p:attrNameLst>
                                          <p:attrName>style.visibility</p:attrName>
                                        </p:attrNameLst>
                                      </p:cBhvr>
                                      <p:to>
                                        <p:strVal val="visible"/>
                                      </p:to>
                                    </p:set>
                                    <p:animEffect transition="in" filter="strips(downRight)">
                                      <p:cBhvr>
                                        <p:cTn id="12" dur="500"/>
                                        <p:tgtEl>
                                          <p:spTgt spid="243730"/>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43731"/>
                                        </p:tgtEl>
                                        <p:attrNameLst>
                                          <p:attrName>style.visibility</p:attrName>
                                        </p:attrNameLst>
                                      </p:cBhvr>
                                      <p:to>
                                        <p:strVal val="visible"/>
                                      </p:to>
                                    </p:set>
                                    <p:animEffect transition="in" filter="strips(downRight)">
                                      <p:cBhvr>
                                        <p:cTn id="15" dur="500"/>
                                        <p:tgtEl>
                                          <p:spTgt spid="24373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43729">
                                            <p:txEl>
                                              <p:pRg st="2" end="2"/>
                                            </p:txEl>
                                          </p:spTgt>
                                        </p:tgtEl>
                                        <p:attrNameLst>
                                          <p:attrName>style.visibility</p:attrName>
                                        </p:attrNameLst>
                                      </p:cBhvr>
                                      <p:to>
                                        <p:strVal val="visible"/>
                                      </p:to>
                                    </p:set>
                                    <p:animEffect transition="in" filter="strips(downRight)">
                                      <p:cBhvr>
                                        <p:cTn id="20" dur="500"/>
                                        <p:tgtEl>
                                          <p:spTgt spid="24372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43729">
                                            <p:txEl>
                                              <p:pRg st="0" end="0"/>
                                            </p:txEl>
                                          </p:spTgt>
                                        </p:tgtEl>
                                        <p:attrNameLst>
                                          <p:attrName>ppt_x</p:attrName>
                                        </p:attrNameLst>
                                      </p:cBhvr>
                                      <p:tavLst>
                                        <p:tav tm="0">
                                          <p:val>
                                            <p:strVal val="ppt_x"/>
                                          </p:val>
                                        </p:tav>
                                        <p:tav tm="100000">
                                          <p:val>
                                            <p:strVal val="ppt_x"/>
                                          </p:val>
                                        </p:tav>
                                      </p:tavLst>
                                    </p:anim>
                                    <p:anim calcmode="lin" valueType="num">
                                      <p:cBhvr additive="base">
                                        <p:cTn id="25" dur="500"/>
                                        <p:tgtEl>
                                          <p:spTgt spid="243729">
                                            <p:txEl>
                                              <p:pRg st="0" end="0"/>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243729">
                                            <p:txEl>
                                              <p:pRg st="0" end="0"/>
                                            </p:txEl>
                                          </p:spTgt>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243729">
                                            <p:txEl>
                                              <p:pRg st="1" end="1"/>
                                            </p:txEl>
                                          </p:spTgt>
                                        </p:tgtEl>
                                        <p:attrNameLst>
                                          <p:attrName>ppt_x</p:attrName>
                                        </p:attrNameLst>
                                      </p:cBhvr>
                                      <p:tavLst>
                                        <p:tav tm="0">
                                          <p:val>
                                            <p:strVal val="ppt_x"/>
                                          </p:val>
                                        </p:tav>
                                        <p:tav tm="100000">
                                          <p:val>
                                            <p:strVal val="ppt_x"/>
                                          </p:val>
                                        </p:tav>
                                      </p:tavLst>
                                    </p:anim>
                                    <p:anim calcmode="lin" valueType="num">
                                      <p:cBhvr additive="base">
                                        <p:cTn id="29" dur="500"/>
                                        <p:tgtEl>
                                          <p:spTgt spid="243729">
                                            <p:txEl>
                                              <p:pRg st="1" end="1"/>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243729">
                                            <p:txEl>
                                              <p:pRg st="1" end="1"/>
                                            </p:txEl>
                                          </p:spTgt>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243729">
                                            <p:txEl>
                                              <p:pRg st="2" end="2"/>
                                            </p:txEl>
                                          </p:spTgt>
                                        </p:tgtEl>
                                        <p:attrNameLst>
                                          <p:attrName>ppt_x</p:attrName>
                                        </p:attrNameLst>
                                      </p:cBhvr>
                                      <p:tavLst>
                                        <p:tav tm="0">
                                          <p:val>
                                            <p:strVal val="ppt_x"/>
                                          </p:val>
                                        </p:tav>
                                        <p:tav tm="100000">
                                          <p:val>
                                            <p:strVal val="ppt_x"/>
                                          </p:val>
                                        </p:tav>
                                      </p:tavLst>
                                    </p:anim>
                                    <p:anim calcmode="lin" valueType="num">
                                      <p:cBhvr additive="base">
                                        <p:cTn id="33" dur="500"/>
                                        <p:tgtEl>
                                          <p:spTgt spid="243729">
                                            <p:txEl>
                                              <p:pRg st="2" end="2"/>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243729">
                                            <p:txEl>
                                              <p:pRg st="2" end="2"/>
                                            </p:txEl>
                                          </p:spTgt>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243729">
                                            <p:bg/>
                                          </p:spTgt>
                                        </p:tgtEl>
                                        <p:attrNameLst>
                                          <p:attrName>ppt_x</p:attrName>
                                        </p:attrNameLst>
                                      </p:cBhvr>
                                      <p:tavLst>
                                        <p:tav tm="0">
                                          <p:val>
                                            <p:strVal val="ppt_x"/>
                                          </p:val>
                                        </p:tav>
                                        <p:tav tm="100000">
                                          <p:val>
                                            <p:strVal val="ppt_x"/>
                                          </p:val>
                                        </p:tav>
                                      </p:tavLst>
                                    </p:anim>
                                    <p:anim calcmode="lin" valueType="num">
                                      <p:cBhvr additive="base">
                                        <p:cTn id="37" dur="500"/>
                                        <p:tgtEl>
                                          <p:spTgt spid="243729">
                                            <p:bg/>
                                          </p:spTgt>
                                        </p:tgtEl>
                                        <p:attrNameLst>
                                          <p:attrName>ppt_y</p:attrName>
                                        </p:attrNameLst>
                                      </p:cBhvr>
                                      <p:tavLst>
                                        <p:tav tm="0">
                                          <p:val>
                                            <p:strVal val="ppt_y"/>
                                          </p:val>
                                        </p:tav>
                                        <p:tav tm="100000">
                                          <p:val>
                                            <p:strVal val="1+ppt_h/2"/>
                                          </p:val>
                                        </p:tav>
                                      </p:tavLst>
                                    </p:anim>
                                    <p:set>
                                      <p:cBhvr>
                                        <p:cTn id="38" dur="1" fill="hold">
                                          <p:stCondLst>
                                            <p:cond delay="499"/>
                                          </p:stCondLst>
                                        </p:cTn>
                                        <p:tgtEl>
                                          <p:spTgt spid="243729">
                                            <p:bg/>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243730"/>
                                        </p:tgtEl>
                                        <p:attrNameLst>
                                          <p:attrName>ppt_x</p:attrName>
                                        </p:attrNameLst>
                                      </p:cBhvr>
                                      <p:tavLst>
                                        <p:tav tm="0">
                                          <p:val>
                                            <p:strVal val="ppt_x"/>
                                          </p:val>
                                        </p:tav>
                                        <p:tav tm="100000">
                                          <p:val>
                                            <p:strVal val="ppt_x"/>
                                          </p:val>
                                        </p:tav>
                                      </p:tavLst>
                                    </p:anim>
                                    <p:anim calcmode="lin" valueType="num">
                                      <p:cBhvr additive="base">
                                        <p:cTn id="43" dur="500"/>
                                        <p:tgtEl>
                                          <p:spTgt spid="243730"/>
                                        </p:tgtEl>
                                        <p:attrNameLst>
                                          <p:attrName>ppt_y</p:attrName>
                                        </p:attrNameLst>
                                      </p:cBhvr>
                                      <p:tavLst>
                                        <p:tav tm="0">
                                          <p:val>
                                            <p:strVal val="ppt_y"/>
                                          </p:val>
                                        </p:tav>
                                        <p:tav tm="100000">
                                          <p:val>
                                            <p:strVal val="1+ppt_h/2"/>
                                          </p:val>
                                        </p:tav>
                                      </p:tavLst>
                                    </p:anim>
                                    <p:set>
                                      <p:cBhvr>
                                        <p:cTn id="44" dur="1" fill="hold">
                                          <p:stCondLst>
                                            <p:cond delay="499"/>
                                          </p:stCondLst>
                                        </p:cTn>
                                        <p:tgtEl>
                                          <p:spTgt spid="243730"/>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243731"/>
                                        </p:tgtEl>
                                        <p:attrNameLst>
                                          <p:attrName>ppt_x</p:attrName>
                                        </p:attrNameLst>
                                      </p:cBhvr>
                                      <p:tavLst>
                                        <p:tav tm="0">
                                          <p:val>
                                            <p:strVal val="ppt_x"/>
                                          </p:val>
                                        </p:tav>
                                        <p:tav tm="100000">
                                          <p:val>
                                            <p:strVal val="ppt_x"/>
                                          </p:val>
                                        </p:tav>
                                      </p:tavLst>
                                    </p:anim>
                                    <p:anim calcmode="lin" valueType="num">
                                      <p:cBhvr additive="base">
                                        <p:cTn id="47" dur="500"/>
                                        <p:tgtEl>
                                          <p:spTgt spid="243731"/>
                                        </p:tgtEl>
                                        <p:attrNameLst>
                                          <p:attrName>ppt_y</p:attrName>
                                        </p:attrNameLst>
                                      </p:cBhvr>
                                      <p:tavLst>
                                        <p:tav tm="0">
                                          <p:val>
                                            <p:strVal val="ppt_y"/>
                                          </p:val>
                                        </p:tav>
                                        <p:tav tm="100000">
                                          <p:val>
                                            <p:strVal val="1+ppt_h/2"/>
                                          </p:val>
                                        </p:tav>
                                      </p:tavLst>
                                    </p:anim>
                                    <p:set>
                                      <p:cBhvr>
                                        <p:cTn id="48" dur="1" fill="hold">
                                          <p:stCondLst>
                                            <p:cond delay="499"/>
                                          </p:stCondLst>
                                        </p:cTn>
                                        <p:tgtEl>
                                          <p:spTgt spid="2437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9" grpId="0" uiExpand="1" build="p"/>
      <p:bldP spid="243729" grpId="1" build="p" animBg="1"/>
      <p:bldP spid="243730" grpId="0" animBg="1"/>
      <p:bldP spid="243730" grpId="1" animBg="1"/>
      <p:bldP spid="243731" grpId="0" uiExpand="1" animBg="1"/>
      <p:bldP spid="243731"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3"/>
          <p:cNvSpPr>
            <a:spLocks noGrp="1"/>
          </p:cNvSpPr>
          <p:nvPr>
            <p:ph type="dt" sz="half" idx="10"/>
          </p:nvPr>
        </p:nvSpPr>
        <p:spPr/>
        <p:txBody>
          <a:bodyPr/>
          <a:lstStyle/>
          <a:p>
            <a:fld id="{43548C76-56A8-4FDA-9315-F2225BD93D64}" type="datetime1">
              <a:rPr lang="zh-CN" altLang="en-US"/>
              <a:pPr/>
              <a:t>2019/11/7</a:t>
            </a:fld>
            <a:endParaRPr lang="en-US" altLang="zh-CN"/>
          </a:p>
        </p:txBody>
      </p:sp>
      <p:sp>
        <p:nvSpPr>
          <p:cNvPr id="25" name="灯片编号占位符 4"/>
          <p:cNvSpPr>
            <a:spLocks noGrp="1"/>
          </p:cNvSpPr>
          <p:nvPr>
            <p:ph type="sldNum" sz="quarter" idx="11"/>
          </p:nvPr>
        </p:nvSpPr>
        <p:spPr/>
        <p:txBody>
          <a:bodyPr/>
          <a:lstStyle/>
          <a:p>
            <a:fld id="{A90267ED-DC3A-496A-8CC0-FB3042CA3FF3}" type="slidenum">
              <a:rPr lang="en-US" altLang="zh-CN"/>
              <a:pPr/>
              <a:t>93</a:t>
            </a:fld>
            <a:endParaRPr lang="en-US" altLang="zh-CN"/>
          </a:p>
        </p:txBody>
      </p:sp>
      <p:sp>
        <p:nvSpPr>
          <p:cNvPr id="206850" name="Rectangle 2"/>
          <p:cNvSpPr>
            <a:spLocks noGrp="1" noChangeArrowheads="1"/>
          </p:cNvSpPr>
          <p:nvPr>
            <p:ph type="title"/>
          </p:nvPr>
        </p:nvSpPr>
        <p:spPr/>
        <p:txBody>
          <a:bodyPr/>
          <a:lstStyle/>
          <a:p>
            <a:r>
              <a:rPr lang="en-US" altLang="zh-CN"/>
              <a:t>1.6.1 </a:t>
            </a:r>
            <a:r>
              <a:rPr lang="zh-CN" altLang="en-US"/>
              <a:t>瀑布模型</a:t>
            </a:r>
          </a:p>
        </p:txBody>
      </p:sp>
      <p:sp>
        <p:nvSpPr>
          <p:cNvPr id="206851" name="AutoShape 3"/>
          <p:cNvSpPr>
            <a:spLocks noChangeArrowheads="1"/>
          </p:cNvSpPr>
          <p:nvPr/>
        </p:nvSpPr>
        <p:spPr bwMode="auto">
          <a:xfrm>
            <a:off x="304800" y="7620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问题定义</a:t>
            </a:r>
          </a:p>
        </p:txBody>
      </p:sp>
      <p:sp>
        <p:nvSpPr>
          <p:cNvPr id="206852" name="AutoShape 4"/>
          <p:cNvSpPr>
            <a:spLocks noChangeArrowheads="1"/>
          </p:cNvSpPr>
          <p:nvPr/>
        </p:nvSpPr>
        <p:spPr bwMode="auto">
          <a:xfrm>
            <a:off x="1371600" y="1371600"/>
            <a:ext cx="1905000" cy="457200"/>
          </a:xfrm>
          <a:prstGeom prst="roundRect">
            <a:avLst>
              <a:gd name="adj" fmla="val 16667"/>
            </a:avLst>
          </a:prstGeom>
          <a:solidFill>
            <a:srgbClr val="CCFFCC"/>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a:t>
            </a:r>
          </a:p>
        </p:txBody>
      </p:sp>
      <p:sp>
        <p:nvSpPr>
          <p:cNvPr id="206853" name="AutoShape 5"/>
          <p:cNvSpPr>
            <a:spLocks noChangeArrowheads="1"/>
          </p:cNvSpPr>
          <p:nvPr/>
        </p:nvSpPr>
        <p:spPr bwMode="auto">
          <a:xfrm>
            <a:off x="2438400" y="19812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06854" name="AutoShape 6"/>
          <p:cNvSpPr>
            <a:spLocks noChangeArrowheads="1"/>
          </p:cNvSpPr>
          <p:nvPr/>
        </p:nvSpPr>
        <p:spPr bwMode="auto">
          <a:xfrm>
            <a:off x="3505200" y="2590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a:t>
            </a:r>
          </a:p>
        </p:txBody>
      </p:sp>
      <p:sp>
        <p:nvSpPr>
          <p:cNvPr id="206855" name="AutoShape 7"/>
          <p:cNvSpPr>
            <a:spLocks noChangeArrowheads="1"/>
          </p:cNvSpPr>
          <p:nvPr/>
        </p:nvSpPr>
        <p:spPr bwMode="auto">
          <a:xfrm>
            <a:off x="4581525" y="32004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a:t>
            </a:r>
          </a:p>
        </p:txBody>
      </p:sp>
      <p:sp>
        <p:nvSpPr>
          <p:cNvPr id="206856" name="AutoShape 8"/>
          <p:cNvSpPr>
            <a:spLocks noChangeArrowheads="1"/>
          </p:cNvSpPr>
          <p:nvPr/>
        </p:nvSpPr>
        <p:spPr bwMode="auto">
          <a:xfrm>
            <a:off x="5638800" y="3810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编码</a:t>
            </a:r>
          </a:p>
        </p:txBody>
      </p:sp>
      <p:sp>
        <p:nvSpPr>
          <p:cNvPr id="206857" name="AutoShape 9"/>
          <p:cNvSpPr>
            <a:spLocks noChangeArrowheads="1"/>
          </p:cNvSpPr>
          <p:nvPr/>
        </p:nvSpPr>
        <p:spPr bwMode="auto">
          <a:xfrm>
            <a:off x="6705600" y="44196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a:t>
            </a:r>
          </a:p>
        </p:txBody>
      </p:sp>
      <p:cxnSp>
        <p:nvCxnSpPr>
          <p:cNvPr id="206858" name="AutoShape 10"/>
          <p:cNvCxnSpPr>
            <a:cxnSpLocks noChangeShapeType="1"/>
            <a:stCxn id="206851" idx="3"/>
            <a:endCxn id="206852" idx="0"/>
          </p:cNvCxnSpPr>
          <p:nvPr/>
        </p:nvCxnSpPr>
        <p:spPr bwMode="auto">
          <a:xfrm>
            <a:off x="2209800" y="990600"/>
            <a:ext cx="114300" cy="381000"/>
          </a:xfrm>
          <a:prstGeom prst="bentConnector2">
            <a:avLst/>
          </a:prstGeom>
          <a:noFill/>
          <a:ln w="76200">
            <a:solidFill>
              <a:schemeClr val="accent2"/>
            </a:solidFill>
            <a:miter lim="800000"/>
            <a:headEnd/>
            <a:tailEnd type="triangle" w="med" len="med"/>
          </a:ln>
          <a:effectLst/>
        </p:spPr>
      </p:cxnSp>
      <p:cxnSp>
        <p:nvCxnSpPr>
          <p:cNvPr id="206859" name="AutoShape 11"/>
          <p:cNvCxnSpPr>
            <a:cxnSpLocks noChangeShapeType="1"/>
            <a:stCxn id="206852" idx="3"/>
            <a:endCxn id="206853" idx="0"/>
          </p:cNvCxnSpPr>
          <p:nvPr/>
        </p:nvCxnSpPr>
        <p:spPr bwMode="auto">
          <a:xfrm>
            <a:off x="3276600" y="1600200"/>
            <a:ext cx="114300" cy="381000"/>
          </a:xfrm>
          <a:prstGeom prst="bentConnector2">
            <a:avLst/>
          </a:prstGeom>
          <a:noFill/>
          <a:ln w="76200">
            <a:solidFill>
              <a:schemeClr val="accent2"/>
            </a:solidFill>
            <a:miter lim="800000"/>
            <a:headEnd/>
            <a:tailEnd type="triangle" w="med" len="med"/>
          </a:ln>
          <a:effectLst/>
        </p:spPr>
      </p:cxnSp>
      <p:cxnSp>
        <p:nvCxnSpPr>
          <p:cNvPr id="206860" name="AutoShape 12"/>
          <p:cNvCxnSpPr>
            <a:cxnSpLocks noChangeShapeType="1"/>
            <a:stCxn id="206853" idx="3"/>
            <a:endCxn id="206854" idx="0"/>
          </p:cNvCxnSpPr>
          <p:nvPr/>
        </p:nvCxnSpPr>
        <p:spPr bwMode="auto">
          <a:xfrm>
            <a:off x="4343400" y="2209800"/>
            <a:ext cx="114300" cy="381000"/>
          </a:xfrm>
          <a:prstGeom prst="bentConnector2">
            <a:avLst/>
          </a:prstGeom>
          <a:noFill/>
          <a:ln w="76200">
            <a:solidFill>
              <a:schemeClr val="accent2"/>
            </a:solidFill>
            <a:miter lim="800000"/>
            <a:headEnd/>
            <a:tailEnd type="triangle" w="med" len="med"/>
          </a:ln>
          <a:effectLst/>
        </p:spPr>
      </p:cxnSp>
      <p:cxnSp>
        <p:nvCxnSpPr>
          <p:cNvPr id="206861" name="AutoShape 13"/>
          <p:cNvCxnSpPr>
            <a:cxnSpLocks noChangeShapeType="1"/>
            <a:stCxn id="206854" idx="3"/>
            <a:endCxn id="206855" idx="0"/>
          </p:cNvCxnSpPr>
          <p:nvPr/>
        </p:nvCxnSpPr>
        <p:spPr bwMode="auto">
          <a:xfrm>
            <a:off x="5410200" y="2819400"/>
            <a:ext cx="123825" cy="381000"/>
          </a:xfrm>
          <a:prstGeom prst="bentConnector2">
            <a:avLst/>
          </a:prstGeom>
          <a:noFill/>
          <a:ln w="76200">
            <a:solidFill>
              <a:schemeClr val="accent2"/>
            </a:solidFill>
            <a:miter lim="800000"/>
            <a:headEnd/>
            <a:tailEnd type="triangle" w="med" len="med"/>
          </a:ln>
          <a:effectLst/>
        </p:spPr>
      </p:cxnSp>
      <p:cxnSp>
        <p:nvCxnSpPr>
          <p:cNvPr id="206862" name="AutoShape 14"/>
          <p:cNvCxnSpPr>
            <a:cxnSpLocks noChangeShapeType="1"/>
            <a:stCxn id="206855" idx="3"/>
            <a:endCxn id="206856" idx="0"/>
          </p:cNvCxnSpPr>
          <p:nvPr/>
        </p:nvCxnSpPr>
        <p:spPr bwMode="auto">
          <a:xfrm>
            <a:off x="6486525" y="3429000"/>
            <a:ext cx="104775" cy="381000"/>
          </a:xfrm>
          <a:prstGeom prst="bentConnector2">
            <a:avLst/>
          </a:prstGeom>
          <a:noFill/>
          <a:ln w="76200">
            <a:solidFill>
              <a:schemeClr val="accent2"/>
            </a:solidFill>
            <a:miter lim="800000"/>
            <a:headEnd/>
            <a:tailEnd type="triangle" w="med" len="med"/>
          </a:ln>
          <a:effectLst/>
        </p:spPr>
      </p:cxnSp>
      <p:cxnSp>
        <p:nvCxnSpPr>
          <p:cNvPr id="206863" name="AutoShape 15"/>
          <p:cNvCxnSpPr>
            <a:cxnSpLocks noChangeShapeType="1"/>
            <a:stCxn id="206856" idx="3"/>
            <a:endCxn id="206857" idx="0"/>
          </p:cNvCxnSpPr>
          <p:nvPr/>
        </p:nvCxnSpPr>
        <p:spPr bwMode="auto">
          <a:xfrm>
            <a:off x="7543800" y="4038600"/>
            <a:ext cx="114300" cy="381000"/>
          </a:xfrm>
          <a:prstGeom prst="bentConnector2">
            <a:avLst/>
          </a:prstGeom>
          <a:noFill/>
          <a:ln w="76200">
            <a:solidFill>
              <a:schemeClr val="accent2"/>
            </a:solidFill>
            <a:miter lim="800000"/>
            <a:headEnd/>
            <a:tailEnd type="triangle" w="med" len="med"/>
          </a:ln>
          <a:effectLst/>
        </p:spPr>
      </p:cxnSp>
      <p:sp>
        <p:nvSpPr>
          <p:cNvPr id="206864" name="AutoShape 16"/>
          <p:cNvSpPr>
            <a:spLocks noChangeArrowheads="1"/>
          </p:cNvSpPr>
          <p:nvPr/>
        </p:nvSpPr>
        <p:spPr bwMode="auto">
          <a:xfrm>
            <a:off x="6705600" y="5257800"/>
            <a:ext cx="1905000" cy="457200"/>
          </a:xfrm>
          <a:prstGeom prst="roundRect">
            <a:avLst>
              <a:gd name="adj" fmla="val 16667"/>
            </a:avLst>
          </a:prstGeom>
          <a:solidFill>
            <a:srgbClr val="FFFFFF"/>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维护</a:t>
            </a:r>
          </a:p>
        </p:txBody>
      </p:sp>
      <p:sp>
        <p:nvSpPr>
          <p:cNvPr id="206865" name="AutoShape 17"/>
          <p:cNvSpPr>
            <a:spLocks noChangeArrowheads="1"/>
          </p:cNvSpPr>
          <p:nvPr/>
        </p:nvSpPr>
        <p:spPr bwMode="auto">
          <a:xfrm>
            <a:off x="3733800" y="1371600"/>
            <a:ext cx="21336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可行性研究报告</a:t>
            </a:r>
          </a:p>
        </p:txBody>
      </p:sp>
      <p:sp>
        <p:nvSpPr>
          <p:cNvPr id="206866" name="AutoShape 18"/>
          <p:cNvSpPr>
            <a:spLocks noChangeArrowheads="1"/>
          </p:cNvSpPr>
          <p:nvPr/>
        </p:nvSpPr>
        <p:spPr bwMode="auto">
          <a:xfrm>
            <a:off x="5791200" y="2570163"/>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概要设计报告</a:t>
            </a:r>
          </a:p>
        </p:txBody>
      </p:sp>
      <p:sp>
        <p:nvSpPr>
          <p:cNvPr id="206867" name="AutoShape 19"/>
          <p:cNvSpPr>
            <a:spLocks noChangeArrowheads="1"/>
          </p:cNvSpPr>
          <p:nvPr/>
        </p:nvSpPr>
        <p:spPr bwMode="auto">
          <a:xfrm>
            <a:off x="6705600" y="3157538"/>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详细设计报告</a:t>
            </a:r>
          </a:p>
        </p:txBody>
      </p:sp>
      <p:sp>
        <p:nvSpPr>
          <p:cNvPr id="206868" name="AutoShape 20"/>
          <p:cNvSpPr>
            <a:spLocks noChangeArrowheads="1"/>
          </p:cNvSpPr>
          <p:nvPr/>
        </p:nvSpPr>
        <p:spPr bwMode="auto">
          <a:xfrm>
            <a:off x="2971800" y="37338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源程序清单</a:t>
            </a:r>
          </a:p>
        </p:txBody>
      </p:sp>
      <p:sp>
        <p:nvSpPr>
          <p:cNvPr id="206869" name="AutoShape 21"/>
          <p:cNvSpPr>
            <a:spLocks noChangeArrowheads="1"/>
          </p:cNvSpPr>
          <p:nvPr/>
        </p:nvSpPr>
        <p:spPr bwMode="auto">
          <a:xfrm>
            <a:off x="4114800" y="44196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测试报告</a:t>
            </a:r>
          </a:p>
        </p:txBody>
      </p:sp>
      <p:sp>
        <p:nvSpPr>
          <p:cNvPr id="206870" name="AutoShape 22"/>
          <p:cNvSpPr>
            <a:spLocks noChangeArrowheads="1"/>
          </p:cNvSpPr>
          <p:nvPr/>
        </p:nvSpPr>
        <p:spPr bwMode="auto">
          <a:xfrm>
            <a:off x="4648200" y="1981200"/>
            <a:ext cx="2209800" cy="533400"/>
          </a:xfrm>
          <a:prstGeom prst="foldedCorner">
            <a:avLst>
              <a:gd name="adj" fmla="val 12500"/>
            </a:avLst>
          </a:prstGeom>
          <a:solidFill>
            <a:srgbClr val="FFFFFF"/>
          </a:solidFill>
          <a:ln w="9525">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需求分析报告</a:t>
            </a:r>
          </a:p>
        </p:txBody>
      </p:sp>
      <p:sp>
        <p:nvSpPr>
          <p:cNvPr id="206871" name="Rectangle 23"/>
          <p:cNvSpPr>
            <a:spLocks noGrp="1" noChangeArrowheads="1"/>
          </p:cNvSpPr>
          <p:nvPr>
            <p:ph type="body" idx="1"/>
          </p:nvPr>
        </p:nvSpPr>
        <p:spPr>
          <a:xfrm>
            <a:off x="0" y="4953000"/>
            <a:ext cx="6096000" cy="1630363"/>
          </a:xfrm>
          <a:solidFill>
            <a:srgbClr val="FFFFCC"/>
          </a:solidFill>
          <a:ln/>
        </p:spPr>
        <p:txBody>
          <a:bodyPr/>
          <a:lstStyle/>
          <a:p>
            <a:pPr>
              <a:lnSpc>
                <a:spcPct val="90000"/>
              </a:lnSpc>
            </a:pPr>
            <a:r>
              <a:rPr lang="en-US" altLang="zh-CN" sz="2200">
                <a:solidFill>
                  <a:srgbClr val="0000FF"/>
                </a:solidFill>
              </a:rPr>
              <a:t>【</a:t>
            </a:r>
            <a:r>
              <a:rPr lang="zh-CN" altLang="en-US" sz="2200">
                <a:solidFill>
                  <a:srgbClr val="0000FF"/>
                </a:solidFill>
              </a:rPr>
              <a:t>特点</a:t>
            </a:r>
            <a:r>
              <a:rPr lang="en-US" altLang="zh-CN" sz="2200">
                <a:solidFill>
                  <a:srgbClr val="0000FF"/>
                </a:solidFill>
              </a:rPr>
              <a:t>3 】</a:t>
            </a:r>
            <a:r>
              <a:rPr lang="zh-CN" altLang="en-US" sz="2200">
                <a:solidFill>
                  <a:srgbClr val="CC0000"/>
                </a:solidFill>
              </a:rPr>
              <a:t>质量保证</a:t>
            </a:r>
          </a:p>
          <a:p>
            <a:pPr lvl="1">
              <a:lnSpc>
                <a:spcPct val="90000"/>
              </a:lnSpc>
            </a:pPr>
            <a:r>
              <a:rPr lang="zh-CN" altLang="en-US"/>
              <a:t>⑴</a:t>
            </a:r>
            <a:r>
              <a:rPr lang="zh-CN" altLang="en-US" sz="2200"/>
              <a:t>各阶段都必须完成规定的文档</a:t>
            </a:r>
          </a:p>
          <a:p>
            <a:pPr lvl="1">
              <a:lnSpc>
                <a:spcPct val="90000"/>
              </a:lnSpc>
            </a:pPr>
            <a:r>
              <a:rPr lang="zh-CN" altLang="zh-CN"/>
              <a:t>⑵</a:t>
            </a:r>
            <a:r>
              <a:rPr lang="zh-CN" altLang="en-US" sz="2200"/>
              <a:t>每一个阶段结束前都要对所完成的文档</a:t>
            </a:r>
            <a:r>
              <a:rPr lang="zh-CN" altLang="en-US" sz="2200">
                <a:solidFill>
                  <a:srgbClr val="0000FF"/>
                </a:solidFill>
              </a:rPr>
              <a:t>进行评审，以便尽早发现问题，改正错误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6871">
                                            <p:bg/>
                                          </p:spTgt>
                                        </p:tgtEl>
                                        <p:attrNameLst>
                                          <p:attrName>style.visibility</p:attrName>
                                        </p:attrNameLst>
                                      </p:cBhvr>
                                      <p:to>
                                        <p:strVal val="visible"/>
                                      </p:to>
                                    </p:set>
                                    <p:animEffect transition="in" filter="strips(downRight)">
                                      <p:cBhvr>
                                        <p:cTn id="7" dur="500"/>
                                        <p:tgtEl>
                                          <p:spTgt spid="206871">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6871">
                                            <p:txEl>
                                              <p:pRg st="0" end="0"/>
                                            </p:txEl>
                                          </p:spTgt>
                                        </p:tgtEl>
                                        <p:attrNameLst>
                                          <p:attrName>style.visibility</p:attrName>
                                        </p:attrNameLst>
                                      </p:cBhvr>
                                      <p:to>
                                        <p:strVal val="visible"/>
                                      </p:to>
                                    </p:set>
                                    <p:animEffect transition="in" filter="strips(downRight)">
                                      <p:cBhvr>
                                        <p:cTn id="12" dur="500"/>
                                        <p:tgtEl>
                                          <p:spTgt spid="206871">
                                            <p:txEl>
                                              <p:pRg st="0" end="0"/>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206871">
                                            <p:txEl>
                                              <p:pRg st="1" end="1"/>
                                            </p:txEl>
                                          </p:spTgt>
                                        </p:tgtEl>
                                        <p:attrNameLst>
                                          <p:attrName>style.visibility</p:attrName>
                                        </p:attrNameLst>
                                      </p:cBhvr>
                                      <p:to>
                                        <p:strVal val="visible"/>
                                      </p:to>
                                    </p:set>
                                    <p:animEffect transition="in" filter="strips(downRight)">
                                      <p:cBhvr>
                                        <p:cTn id="15" dur="500"/>
                                        <p:tgtEl>
                                          <p:spTgt spid="2068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206871">
                                            <p:txEl>
                                              <p:pRg st="2" end="2"/>
                                            </p:txEl>
                                          </p:spTgt>
                                        </p:tgtEl>
                                        <p:attrNameLst>
                                          <p:attrName>style.visibility</p:attrName>
                                        </p:attrNameLst>
                                      </p:cBhvr>
                                      <p:to>
                                        <p:strVal val="visible"/>
                                      </p:to>
                                    </p:set>
                                    <p:animEffect transition="in" filter="strips(downRight)">
                                      <p:cBhvr>
                                        <p:cTn id="20" dur="500"/>
                                        <p:tgtEl>
                                          <p:spTgt spid="2068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206865"/>
                                        </p:tgtEl>
                                        <p:attrNameLst>
                                          <p:attrName>style.visibility</p:attrName>
                                        </p:attrNameLst>
                                      </p:cBhvr>
                                      <p:to>
                                        <p:strVal val="visible"/>
                                      </p:to>
                                    </p:set>
                                    <p:animEffect transition="in" filter="wedge">
                                      <p:cBhvr>
                                        <p:cTn id="25" dur="1000"/>
                                        <p:tgtEl>
                                          <p:spTgt spid="206865"/>
                                        </p:tgtEl>
                                      </p:cBhvr>
                                    </p:animEffect>
                                  </p:childTnLst>
                                </p:cTn>
                              </p:par>
                            </p:childTnLst>
                          </p:cTn>
                        </p:par>
                      </p:childTnLst>
                    </p:cTn>
                  </p:par>
                  <p:par>
                    <p:cTn id="26" fill="hold">
                      <p:stCondLst>
                        <p:cond delay="indefinite"/>
                      </p:stCondLst>
                      <p:childTnLst>
                        <p:par>
                          <p:cTn id="27" fill="hold">
                            <p:stCondLst>
                              <p:cond delay="0"/>
                            </p:stCondLst>
                            <p:childTnLst>
                              <p:par>
                                <p:cTn id="28" presetID="20" presetClass="entr" presetSubtype="0" fill="hold" grpId="0" nodeType="clickEffect">
                                  <p:stCondLst>
                                    <p:cond delay="0"/>
                                  </p:stCondLst>
                                  <p:childTnLst>
                                    <p:set>
                                      <p:cBhvr>
                                        <p:cTn id="29" dur="1" fill="hold">
                                          <p:stCondLst>
                                            <p:cond delay="0"/>
                                          </p:stCondLst>
                                        </p:cTn>
                                        <p:tgtEl>
                                          <p:spTgt spid="206870"/>
                                        </p:tgtEl>
                                        <p:attrNameLst>
                                          <p:attrName>style.visibility</p:attrName>
                                        </p:attrNameLst>
                                      </p:cBhvr>
                                      <p:to>
                                        <p:strVal val="visible"/>
                                      </p:to>
                                    </p:set>
                                    <p:animEffect transition="in" filter="wedge">
                                      <p:cBhvr>
                                        <p:cTn id="30" dur="1000"/>
                                        <p:tgtEl>
                                          <p:spTgt spid="20687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206866"/>
                                        </p:tgtEl>
                                        <p:attrNameLst>
                                          <p:attrName>style.visibility</p:attrName>
                                        </p:attrNameLst>
                                      </p:cBhvr>
                                      <p:to>
                                        <p:strVal val="visible"/>
                                      </p:to>
                                    </p:set>
                                    <p:animEffect transition="in" filter="wedge">
                                      <p:cBhvr>
                                        <p:cTn id="35" dur="1000"/>
                                        <p:tgtEl>
                                          <p:spTgt spid="206866"/>
                                        </p:tgtEl>
                                      </p:cBhvr>
                                    </p:animEffec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grpId="0" nodeType="clickEffect">
                                  <p:stCondLst>
                                    <p:cond delay="0"/>
                                  </p:stCondLst>
                                  <p:childTnLst>
                                    <p:set>
                                      <p:cBhvr>
                                        <p:cTn id="39" dur="1" fill="hold">
                                          <p:stCondLst>
                                            <p:cond delay="0"/>
                                          </p:stCondLst>
                                        </p:cTn>
                                        <p:tgtEl>
                                          <p:spTgt spid="206867"/>
                                        </p:tgtEl>
                                        <p:attrNameLst>
                                          <p:attrName>style.visibility</p:attrName>
                                        </p:attrNameLst>
                                      </p:cBhvr>
                                      <p:to>
                                        <p:strVal val="visible"/>
                                      </p:to>
                                    </p:set>
                                    <p:animEffect transition="in" filter="wedge">
                                      <p:cBhvr>
                                        <p:cTn id="40" dur="1000"/>
                                        <p:tgtEl>
                                          <p:spTgt spid="206867"/>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206868"/>
                                        </p:tgtEl>
                                        <p:attrNameLst>
                                          <p:attrName>style.visibility</p:attrName>
                                        </p:attrNameLst>
                                      </p:cBhvr>
                                      <p:to>
                                        <p:strVal val="visible"/>
                                      </p:to>
                                    </p:set>
                                    <p:animEffect transition="in" filter="wedge">
                                      <p:cBhvr>
                                        <p:cTn id="45" dur="1000"/>
                                        <p:tgtEl>
                                          <p:spTgt spid="206868"/>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grpId="0" nodeType="clickEffect">
                                  <p:stCondLst>
                                    <p:cond delay="0"/>
                                  </p:stCondLst>
                                  <p:childTnLst>
                                    <p:set>
                                      <p:cBhvr>
                                        <p:cTn id="49" dur="1" fill="hold">
                                          <p:stCondLst>
                                            <p:cond delay="0"/>
                                          </p:stCondLst>
                                        </p:cTn>
                                        <p:tgtEl>
                                          <p:spTgt spid="206869"/>
                                        </p:tgtEl>
                                        <p:attrNameLst>
                                          <p:attrName>style.visibility</p:attrName>
                                        </p:attrNameLst>
                                      </p:cBhvr>
                                      <p:to>
                                        <p:strVal val="visible"/>
                                      </p:to>
                                    </p:set>
                                    <p:animEffect transition="in" filter="wedge">
                                      <p:cBhvr>
                                        <p:cTn id="50" dur="1000"/>
                                        <p:tgtEl>
                                          <p:spTgt spid="20686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206871">
                                            <p:txEl>
                                              <p:pRg st="0" end="0"/>
                                            </p:txEl>
                                          </p:spTgt>
                                        </p:tgtEl>
                                        <p:attrNameLst>
                                          <p:attrName>ppt_x</p:attrName>
                                        </p:attrNameLst>
                                      </p:cBhvr>
                                      <p:tavLst>
                                        <p:tav tm="0">
                                          <p:val>
                                            <p:strVal val="ppt_x"/>
                                          </p:val>
                                        </p:tav>
                                        <p:tav tm="100000">
                                          <p:val>
                                            <p:strVal val="ppt_x"/>
                                          </p:val>
                                        </p:tav>
                                      </p:tavLst>
                                    </p:anim>
                                    <p:anim calcmode="lin" valueType="num">
                                      <p:cBhvr additive="base">
                                        <p:cTn id="55" dur="500"/>
                                        <p:tgtEl>
                                          <p:spTgt spid="206871">
                                            <p:txEl>
                                              <p:pRg st="0" end="0"/>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206871">
                                            <p:txEl>
                                              <p:pRg st="0" end="0"/>
                                            </p:txEl>
                                          </p:spTgt>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06871">
                                            <p:txEl>
                                              <p:pRg st="1" end="1"/>
                                            </p:txEl>
                                          </p:spTgt>
                                        </p:tgtEl>
                                        <p:attrNameLst>
                                          <p:attrName>ppt_x</p:attrName>
                                        </p:attrNameLst>
                                      </p:cBhvr>
                                      <p:tavLst>
                                        <p:tav tm="0">
                                          <p:val>
                                            <p:strVal val="ppt_x"/>
                                          </p:val>
                                        </p:tav>
                                        <p:tav tm="100000">
                                          <p:val>
                                            <p:strVal val="ppt_x"/>
                                          </p:val>
                                        </p:tav>
                                      </p:tavLst>
                                    </p:anim>
                                    <p:anim calcmode="lin" valueType="num">
                                      <p:cBhvr additive="base">
                                        <p:cTn id="59" dur="500"/>
                                        <p:tgtEl>
                                          <p:spTgt spid="206871">
                                            <p:txEl>
                                              <p:pRg st="1" end="1"/>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06871">
                                            <p:txEl>
                                              <p:pRg st="1" end="1"/>
                                            </p:txEl>
                                          </p:spTgt>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06871">
                                            <p:txEl>
                                              <p:pRg st="2" end="2"/>
                                            </p:txEl>
                                          </p:spTgt>
                                        </p:tgtEl>
                                        <p:attrNameLst>
                                          <p:attrName>ppt_x</p:attrName>
                                        </p:attrNameLst>
                                      </p:cBhvr>
                                      <p:tavLst>
                                        <p:tav tm="0">
                                          <p:val>
                                            <p:strVal val="ppt_x"/>
                                          </p:val>
                                        </p:tav>
                                        <p:tav tm="100000">
                                          <p:val>
                                            <p:strVal val="ppt_x"/>
                                          </p:val>
                                        </p:tav>
                                      </p:tavLst>
                                    </p:anim>
                                    <p:anim calcmode="lin" valueType="num">
                                      <p:cBhvr additive="base">
                                        <p:cTn id="63" dur="500"/>
                                        <p:tgtEl>
                                          <p:spTgt spid="206871">
                                            <p:txEl>
                                              <p:pRg st="2" end="2"/>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206871">
                                            <p:txEl>
                                              <p:pRg st="2" end="2"/>
                                            </p:txEl>
                                          </p:spTgt>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206871">
                                            <p:bg/>
                                          </p:spTgt>
                                        </p:tgtEl>
                                        <p:attrNameLst>
                                          <p:attrName>ppt_x</p:attrName>
                                        </p:attrNameLst>
                                      </p:cBhvr>
                                      <p:tavLst>
                                        <p:tav tm="0">
                                          <p:val>
                                            <p:strVal val="ppt_x"/>
                                          </p:val>
                                        </p:tav>
                                        <p:tav tm="100000">
                                          <p:val>
                                            <p:strVal val="ppt_x"/>
                                          </p:val>
                                        </p:tav>
                                      </p:tavLst>
                                    </p:anim>
                                    <p:anim calcmode="lin" valueType="num">
                                      <p:cBhvr additive="base">
                                        <p:cTn id="67" dur="500"/>
                                        <p:tgtEl>
                                          <p:spTgt spid="206871">
                                            <p:bg/>
                                          </p:spTgt>
                                        </p:tgtEl>
                                        <p:attrNameLst>
                                          <p:attrName>ppt_y</p:attrName>
                                        </p:attrNameLst>
                                      </p:cBhvr>
                                      <p:tavLst>
                                        <p:tav tm="0">
                                          <p:val>
                                            <p:strVal val="ppt_y"/>
                                          </p:val>
                                        </p:tav>
                                        <p:tav tm="100000">
                                          <p:val>
                                            <p:strVal val="1+ppt_h/2"/>
                                          </p:val>
                                        </p:tav>
                                      </p:tavLst>
                                    </p:anim>
                                    <p:set>
                                      <p:cBhvr>
                                        <p:cTn id="68" dur="1" fill="hold">
                                          <p:stCondLst>
                                            <p:cond delay="499"/>
                                          </p:stCondLst>
                                        </p:cTn>
                                        <p:tgtEl>
                                          <p:spTgt spid="20687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5" grpId="0" animBg="1"/>
      <p:bldP spid="206866" grpId="0" animBg="1"/>
      <p:bldP spid="206867" grpId="0" animBg="1"/>
      <p:bldP spid="206868" grpId="0" animBg="1"/>
      <p:bldP spid="206869" grpId="0" animBg="1"/>
      <p:bldP spid="206870" grpId="0" animBg="1"/>
      <p:bldP spid="206871" grpId="0" build="p" animBg="1"/>
      <p:bldP spid="206871" grpId="1" uiExpand="1"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DEB6F39-BF42-423C-984C-6FB2D4C2D04C}"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91432D9C-2DC4-4C39-BCDE-E7D25D2ED1CC}" type="slidenum">
              <a:rPr lang="en-US" altLang="zh-CN"/>
              <a:pPr/>
              <a:t>94</a:t>
            </a:fld>
            <a:endParaRPr lang="en-US" altLang="zh-CN"/>
          </a:p>
        </p:txBody>
      </p:sp>
      <p:sp>
        <p:nvSpPr>
          <p:cNvPr id="208898" name="Rectangle 2"/>
          <p:cNvSpPr>
            <a:spLocks noGrp="1" noChangeArrowheads="1"/>
          </p:cNvSpPr>
          <p:nvPr>
            <p:ph type="title"/>
          </p:nvPr>
        </p:nvSpPr>
        <p:spPr/>
        <p:txBody>
          <a:bodyPr/>
          <a:lstStyle/>
          <a:p>
            <a:r>
              <a:rPr lang="en-US" altLang="zh-CN" dirty="0"/>
              <a:t>1.6.1 </a:t>
            </a:r>
            <a:r>
              <a:rPr lang="zh-CN" altLang="en-US" dirty="0"/>
              <a:t>瀑布模型</a:t>
            </a:r>
          </a:p>
        </p:txBody>
      </p:sp>
      <p:sp>
        <p:nvSpPr>
          <p:cNvPr id="208899" name="Rectangle 3"/>
          <p:cNvSpPr>
            <a:spLocks noGrp="1" noChangeArrowheads="1"/>
          </p:cNvSpPr>
          <p:nvPr>
            <p:ph type="body" idx="1"/>
          </p:nvPr>
        </p:nvSpPr>
        <p:spPr/>
        <p:txBody>
          <a:bodyPr/>
          <a:lstStyle/>
          <a:p>
            <a:r>
              <a:rPr lang="zh-CN" altLang="en-US" dirty="0">
                <a:solidFill>
                  <a:srgbClr val="C00000"/>
                </a:solidFill>
              </a:rPr>
              <a:t>瀑布模型</a:t>
            </a:r>
            <a:r>
              <a:rPr lang="zh-CN" altLang="en-US" dirty="0"/>
              <a:t>是最早也是应用最广泛的软件工程开发</a:t>
            </a:r>
            <a:r>
              <a:rPr lang="zh-CN" altLang="en-US" dirty="0" smtClean="0"/>
              <a:t>模型</a:t>
            </a:r>
            <a:r>
              <a:rPr lang="zh-CN" altLang="en-US" dirty="0"/>
              <a:t>。</a:t>
            </a:r>
            <a:endParaRPr lang="en-US" altLang="zh-CN" dirty="0" smtClean="0">
              <a:solidFill>
                <a:srgbClr val="0000FF"/>
              </a:solidFill>
            </a:endParaRPr>
          </a:p>
          <a:p>
            <a:r>
              <a:rPr lang="en-US" altLang="zh-CN" dirty="0" smtClean="0">
                <a:solidFill>
                  <a:srgbClr val="0000FF"/>
                </a:solidFill>
              </a:rPr>
              <a:t>【</a:t>
            </a:r>
            <a:r>
              <a:rPr lang="zh-CN" altLang="en-US" dirty="0">
                <a:solidFill>
                  <a:srgbClr val="0000FF"/>
                </a:solidFill>
              </a:rPr>
              <a:t>缺点</a:t>
            </a:r>
            <a:r>
              <a:rPr lang="en-US" altLang="zh-CN" dirty="0">
                <a:solidFill>
                  <a:srgbClr val="0000FF"/>
                </a:solidFill>
              </a:rPr>
              <a:t>】</a:t>
            </a:r>
          </a:p>
          <a:p>
            <a:pPr lvl="1"/>
            <a:r>
              <a:rPr lang="en-US" altLang="zh-CN" dirty="0"/>
              <a:t>⑴</a:t>
            </a:r>
            <a:r>
              <a:rPr lang="zh-CN" altLang="en-US" dirty="0"/>
              <a:t>瀑布模型要求一</a:t>
            </a:r>
            <a:r>
              <a:rPr lang="zh-CN" altLang="en-US" dirty="0">
                <a:solidFill>
                  <a:srgbClr val="0000FF"/>
                </a:solidFill>
              </a:rPr>
              <a:t>开始清楚地给出所有需求，以后也不能发生任何的变化</a:t>
            </a:r>
            <a:r>
              <a:rPr lang="zh-CN" altLang="en-US" dirty="0"/>
              <a:t>。</a:t>
            </a:r>
          </a:p>
          <a:p>
            <a:pPr lvl="2"/>
            <a:r>
              <a:rPr lang="zh-CN" altLang="en-US" dirty="0">
                <a:solidFill>
                  <a:srgbClr val="CC0000"/>
                </a:solidFill>
              </a:rPr>
              <a:t>不可能实现！！！</a:t>
            </a:r>
          </a:p>
          <a:p>
            <a:pPr lvl="2"/>
            <a:r>
              <a:rPr lang="zh-CN" altLang="en-US" dirty="0"/>
              <a:t>开始阶段自然存在一些不确定性（用户、开发者）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08899">
                                            <p:txEl>
                                              <p:pRg st="2" end="2"/>
                                            </p:txEl>
                                          </p:spTgt>
                                        </p:tgtEl>
                                        <p:attrNameLst>
                                          <p:attrName>style.visibility</p:attrName>
                                        </p:attrNameLst>
                                      </p:cBhvr>
                                      <p:to>
                                        <p:strVal val="visible"/>
                                      </p:to>
                                    </p:set>
                                    <p:animEffect transition="in" filter="strips(downRight)">
                                      <p:cBhvr>
                                        <p:cTn id="7" dur="500"/>
                                        <p:tgtEl>
                                          <p:spTgt spid="2088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08899">
                                            <p:txEl>
                                              <p:pRg st="3" end="3"/>
                                            </p:txEl>
                                          </p:spTgt>
                                        </p:tgtEl>
                                        <p:attrNameLst>
                                          <p:attrName>style.visibility</p:attrName>
                                        </p:attrNameLst>
                                      </p:cBhvr>
                                      <p:to>
                                        <p:strVal val="visible"/>
                                      </p:to>
                                    </p:set>
                                    <p:animEffect transition="in" filter="strips(downRight)">
                                      <p:cBhvr>
                                        <p:cTn id="12" dur="500"/>
                                        <p:tgtEl>
                                          <p:spTgt spid="20889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08899">
                                            <p:txEl>
                                              <p:pRg st="4" end="4"/>
                                            </p:txEl>
                                          </p:spTgt>
                                        </p:tgtEl>
                                        <p:attrNameLst>
                                          <p:attrName>style.visibility</p:attrName>
                                        </p:attrNameLst>
                                      </p:cBhvr>
                                      <p:to>
                                        <p:strVal val="visible"/>
                                      </p:to>
                                    </p:set>
                                    <p:animEffect transition="in" filter="strips(downRight)">
                                      <p:cBhvr>
                                        <p:cTn id="17" dur="500"/>
                                        <p:tgtEl>
                                          <p:spTgt spid="208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p:cNvSpPr>
            <a:spLocks noGrp="1"/>
          </p:cNvSpPr>
          <p:nvPr>
            <p:ph type="dt" sz="half" idx="10"/>
          </p:nvPr>
        </p:nvSpPr>
        <p:spPr/>
        <p:txBody>
          <a:bodyPr/>
          <a:lstStyle/>
          <a:p>
            <a:fld id="{F154119A-0D69-410C-B932-E091A1E71CF2}" type="datetime1">
              <a:rPr lang="zh-CN" altLang="en-US"/>
              <a:pPr/>
              <a:t>2019/11/7</a:t>
            </a:fld>
            <a:endParaRPr lang="en-US" altLang="zh-CN"/>
          </a:p>
        </p:txBody>
      </p:sp>
      <p:sp>
        <p:nvSpPr>
          <p:cNvPr id="11" name="灯片编号占位符 4"/>
          <p:cNvSpPr>
            <a:spLocks noGrp="1"/>
          </p:cNvSpPr>
          <p:nvPr>
            <p:ph type="sldNum" sz="quarter" idx="11"/>
          </p:nvPr>
        </p:nvSpPr>
        <p:spPr/>
        <p:txBody>
          <a:bodyPr/>
          <a:lstStyle/>
          <a:p>
            <a:fld id="{7CEC24AC-0FFD-4DD5-AD81-C34EA68F639B}" type="slidenum">
              <a:rPr lang="en-US" altLang="zh-CN"/>
              <a:pPr/>
              <a:t>95</a:t>
            </a:fld>
            <a:endParaRPr lang="en-US" altLang="zh-CN"/>
          </a:p>
        </p:txBody>
      </p:sp>
      <p:sp>
        <p:nvSpPr>
          <p:cNvPr id="215042" name="Rectangle 2"/>
          <p:cNvSpPr>
            <a:spLocks noGrp="1" noChangeArrowheads="1"/>
          </p:cNvSpPr>
          <p:nvPr>
            <p:ph type="title"/>
          </p:nvPr>
        </p:nvSpPr>
        <p:spPr/>
        <p:txBody>
          <a:bodyPr/>
          <a:lstStyle/>
          <a:p>
            <a:r>
              <a:rPr lang="en-US" altLang="zh-CN" dirty="0" smtClean="0"/>
              <a:t>1.6.1 </a:t>
            </a:r>
            <a:r>
              <a:rPr lang="zh-CN" altLang="en-US" dirty="0" smtClean="0"/>
              <a:t>瀑布模型</a:t>
            </a:r>
            <a:endParaRPr lang="zh-CN" altLang="en-US" dirty="0"/>
          </a:p>
        </p:txBody>
      </p:sp>
      <p:sp>
        <p:nvSpPr>
          <p:cNvPr id="215043" name="Rectangle 3"/>
          <p:cNvSpPr>
            <a:spLocks noGrp="1" noChangeArrowheads="1"/>
          </p:cNvSpPr>
          <p:nvPr>
            <p:ph type="body" idx="1"/>
          </p:nvPr>
        </p:nvSpPr>
        <p:spPr/>
        <p:txBody>
          <a:bodyPr/>
          <a:lstStyle/>
          <a:p>
            <a:r>
              <a:rPr lang="zh-CN" altLang="en-US" dirty="0"/>
              <a:t>项目开发中出现以下两个问题：</a:t>
            </a:r>
          </a:p>
          <a:p>
            <a:pPr lvl="1"/>
            <a:r>
              <a:rPr lang="zh-CN" altLang="en-US" dirty="0">
                <a:solidFill>
                  <a:srgbClr val="0000FF"/>
                </a:solidFill>
                <a:latin typeface="黑体" pitchFamily="2" charset="-122"/>
              </a:rPr>
              <a:t>⑴</a:t>
            </a:r>
            <a:r>
              <a:rPr lang="zh-CN" altLang="en-US" dirty="0">
                <a:solidFill>
                  <a:srgbClr val="0000FF"/>
                </a:solidFill>
              </a:rPr>
              <a:t>用户难以清楚的给出所有的需求</a:t>
            </a:r>
          </a:p>
          <a:p>
            <a:pPr lvl="2"/>
            <a:r>
              <a:rPr lang="zh-CN" altLang="en-US" dirty="0"/>
              <a:t>不能标识出详细的输入、处理及输出需求；</a:t>
            </a:r>
            <a:endParaRPr lang="zh-CN" altLang="en-US" dirty="0">
              <a:latin typeface="黑体" pitchFamily="2" charset="-122"/>
            </a:endParaRPr>
          </a:p>
          <a:p>
            <a:pPr lvl="1"/>
            <a:r>
              <a:rPr lang="zh-CN" altLang="en-US" dirty="0">
                <a:solidFill>
                  <a:srgbClr val="0000FF"/>
                </a:solidFill>
                <a:latin typeface="黑体" pitchFamily="2" charset="-122"/>
              </a:rPr>
              <a:t>⑵</a:t>
            </a:r>
            <a:r>
              <a:rPr lang="zh-CN" altLang="en-US" dirty="0">
                <a:solidFill>
                  <a:srgbClr val="0000FF"/>
                </a:solidFill>
              </a:rPr>
              <a:t>开发者不能确定以下问题</a:t>
            </a:r>
          </a:p>
          <a:p>
            <a:pPr lvl="2"/>
            <a:r>
              <a:rPr lang="zh-CN" altLang="en-US" dirty="0" smtClean="0"/>
              <a:t>编程语言的</a:t>
            </a:r>
            <a:r>
              <a:rPr lang="zh-CN" altLang="en-US" dirty="0"/>
              <a:t>有效性</a:t>
            </a:r>
          </a:p>
          <a:p>
            <a:pPr lvl="2"/>
            <a:r>
              <a:rPr lang="zh-CN" altLang="en-US" dirty="0"/>
              <a:t>人机交互的形式</a:t>
            </a:r>
          </a:p>
          <a:p>
            <a:pPr lvl="2"/>
            <a:r>
              <a:rPr lang="zh-CN" altLang="en-US" dirty="0"/>
              <a:t>操作系统的适应性</a:t>
            </a:r>
          </a:p>
        </p:txBody>
      </p:sp>
      <p:sp>
        <p:nvSpPr>
          <p:cNvPr id="215044" name="Rectangle 4"/>
          <p:cNvSpPr>
            <a:spLocks noChangeArrowheads="1"/>
          </p:cNvSpPr>
          <p:nvPr/>
        </p:nvSpPr>
        <p:spPr bwMode="auto">
          <a:xfrm>
            <a:off x="4648200" y="3048000"/>
            <a:ext cx="2438400" cy="427038"/>
          </a:xfrm>
          <a:prstGeom prst="rect">
            <a:avLst/>
          </a:prstGeom>
          <a:noFill/>
          <a:ln w="9525">
            <a:noFill/>
            <a:miter lim="800000"/>
            <a:headEnd/>
            <a:tailEnd/>
          </a:ln>
          <a:effectLst/>
        </p:spPr>
        <p:txBody>
          <a:bodyPr wrap="none">
            <a:spAutoFit/>
          </a:bodyPr>
          <a:lstStyle/>
          <a:p>
            <a:pPr>
              <a:spcBef>
                <a:spcPct val="0"/>
              </a:spcBef>
              <a:buClrTx/>
              <a:buSzTx/>
              <a:buFontTx/>
              <a:buNone/>
            </a:pPr>
            <a:r>
              <a:rPr lang="en-US" altLang="zh-CN" sz="2200">
                <a:solidFill>
                  <a:srgbClr val="0000FF"/>
                </a:solidFill>
              </a:rPr>
              <a:t>JAVA  </a:t>
            </a:r>
            <a:r>
              <a:rPr lang="zh-CN" altLang="en-US" sz="2200"/>
              <a:t>还是</a:t>
            </a:r>
            <a:r>
              <a:rPr lang="zh-CN" altLang="en-US" sz="2200">
                <a:solidFill>
                  <a:srgbClr val="0000FF"/>
                </a:solidFill>
              </a:rPr>
              <a:t>  </a:t>
            </a:r>
            <a:r>
              <a:rPr lang="en-US" altLang="zh-CN" sz="2200">
                <a:solidFill>
                  <a:srgbClr val="0000FF"/>
                </a:solidFill>
              </a:rPr>
              <a:t>.NET</a:t>
            </a:r>
          </a:p>
        </p:txBody>
      </p:sp>
      <p:sp>
        <p:nvSpPr>
          <p:cNvPr id="215045" name="Rectangle 5"/>
          <p:cNvSpPr>
            <a:spLocks noChangeArrowheads="1"/>
          </p:cNvSpPr>
          <p:nvPr/>
        </p:nvSpPr>
        <p:spPr bwMode="auto">
          <a:xfrm>
            <a:off x="4876800" y="3657600"/>
            <a:ext cx="1987550" cy="427038"/>
          </a:xfrm>
          <a:prstGeom prst="rect">
            <a:avLst/>
          </a:prstGeom>
          <a:noFill/>
          <a:ln w="9525">
            <a:noFill/>
            <a:miter lim="800000"/>
            <a:headEnd/>
            <a:tailEnd/>
          </a:ln>
          <a:effectLst/>
        </p:spPr>
        <p:txBody>
          <a:bodyPr wrap="none">
            <a:spAutoFit/>
          </a:bodyPr>
          <a:lstStyle/>
          <a:p>
            <a:pPr>
              <a:spcBef>
                <a:spcPct val="30000"/>
              </a:spcBef>
              <a:buClrTx/>
              <a:buSzTx/>
              <a:buFontTx/>
              <a:buNone/>
            </a:pPr>
            <a:r>
              <a:rPr lang="en-US" altLang="zh-CN" sz="2200">
                <a:solidFill>
                  <a:srgbClr val="0000FF"/>
                </a:solidFill>
              </a:rPr>
              <a:t>C/S  </a:t>
            </a:r>
            <a:r>
              <a:rPr lang="zh-CN" altLang="en-US" sz="2200"/>
              <a:t>还是</a:t>
            </a:r>
            <a:r>
              <a:rPr lang="zh-CN" altLang="en-US" sz="2200">
                <a:solidFill>
                  <a:srgbClr val="0000FF"/>
                </a:solidFill>
              </a:rPr>
              <a:t>  </a:t>
            </a:r>
            <a:r>
              <a:rPr lang="en-US" altLang="zh-CN" sz="2200">
                <a:solidFill>
                  <a:srgbClr val="0000FF"/>
                </a:solidFill>
              </a:rPr>
              <a:t>B/S</a:t>
            </a:r>
          </a:p>
        </p:txBody>
      </p:sp>
      <p:sp>
        <p:nvSpPr>
          <p:cNvPr id="215046" name="Rectangle 6"/>
          <p:cNvSpPr>
            <a:spLocks noChangeArrowheads="1"/>
          </p:cNvSpPr>
          <p:nvPr/>
        </p:nvSpPr>
        <p:spPr bwMode="auto">
          <a:xfrm>
            <a:off x="1918826" y="4343400"/>
            <a:ext cx="5320174" cy="430887"/>
          </a:xfrm>
          <a:prstGeom prst="rect">
            <a:avLst/>
          </a:prstGeom>
          <a:noFill/>
          <a:ln w="9525">
            <a:noFill/>
            <a:miter lim="800000"/>
            <a:headEnd/>
            <a:tailEnd/>
          </a:ln>
          <a:effectLst/>
        </p:spPr>
        <p:txBody>
          <a:bodyPr wrap="none">
            <a:spAutoFit/>
          </a:bodyPr>
          <a:lstStyle/>
          <a:p>
            <a:pPr>
              <a:spcBef>
                <a:spcPct val="0"/>
              </a:spcBef>
              <a:buClrTx/>
              <a:buSzTx/>
              <a:buFontTx/>
              <a:buNone/>
            </a:pPr>
            <a:r>
              <a:rPr lang="en-US" altLang="zh-CN" sz="2200" dirty="0" smtClean="0">
                <a:solidFill>
                  <a:srgbClr val="0000FF"/>
                </a:solidFill>
              </a:rPr>
              <a:t>MySQL</a:t>
            </a:r>
            <a:r>
              <a:rPr lang="zh-CN" altLang="en-US" sz="2200" dirty="0" smtClean="0">
                <a:solidFill>
                  <a:srgbClr val="0000FF"/>
                </a:solidFill>
              </a:rPr>
              <a:t>、</a:t>
            </a:r>
            <a:r>
              <a:rPr lang="en-US" altLang="zh-CN" sz="2200" dirty="0" smtClean="0">
                <a:solidFill>
                  <a:srgbClr val="0000FF"/>
                </a:solidFill>
              </a:rPr>
              <a:t>SQL </a:t>
            </a:r>
            <a:r>
              <a:rPr lang="en-US" altLang="zh-CN" sz="2200" dirty="0">
                <a:solidFill>
                  <a:srgbClr val="0000FF"/>
                </a:solidFill>
              </a:rPr>
              <a:t>SERVER  </a:t>
            </a:r>
            <a:r>
              <a:rPr lang="zh-CN" altLang="en-US" sz="2200" dirty="0"/>
              <a:t>还是</a:t>
            </a:r>
            <a:r>
              <a:rPr lang="zh-CN" altLang="en-US" sz="2200" dirty="0">
                <a:solidFill>
                  <a:srgbClr val="0000FF"/>
                </a:solidFill>
              </a:rPr>
              <a:t>  </a:t>
            </a:r>
            <a:r>
              <a:rPr lang="en-US" altLang="zh-CN" sz="2200" dirty="0">
                <a:solidFill>
                  <a:srgbClr val="0000FF"/>
                </a:solidFill>
              </a:rPr>
              <a:t>ORACLE</a:t>
            </a:r>
          </a:p>
        </p:txBody>
      </p:sp>
      <p:sp>
        <p:nvSpPr>
          <p:cNvPr id="215047" name="Rectangle 7"/>
          <p:cNvSpPr>
            <a:spLocks noChangeArrowheads="1"/>
          </p:cNvSpPr>
          <p:nvPr/>
        </p:nvSpPr>
        <p:spPr bwMode="auto">
          <a:xfrm>
            <a:off x="1752600" y="5486400"/>
            <a:ext cx="5638800" cy="990600"/>
          </a:xfrm>
          <a:prstGeom prst="rect">
            <a:avLst/>
          </a:prstGeom>
          <a:solidFill>
            <a:srgbClr val="FFFF99"/>
          </a:solidFill>
          <a:ln w="9525" algn="ctr">
            <a:noFill/>
            <a:miter lim="800000"/>
            <a:headEnd/>
            <a:tailEnd/>
          </a:ln>
          <a:effectLst/>
        </p:spPr>
        <p:txBody>
          <a:bodyPr wrap="none" anchor="ctr"/>
          <a:lstStyle/>
          <a:p>
            <a:pPr algn="ctr">
              <a:spcBef>
                <a:spcPct val="0"/>
              </a:spcBef>
              <a:buClrTx/>
              <a:buSzTx/>
              <a:buFontTx/>
              <a:buNone/>
            </a:pPr>
            <a:r>
              <a:rPr kumimoji="1" lang="zh-CN" altLang="en-US">
                <a:solidFill>
                  <a:srgbClr val="CC0000"/>
                </a:solidFill>
              </a:rPr>
              <a:t>原型模型可能是最好的选择。</a:t>
            </a:r>
          </a:p>
        </p:txBody>
      </p:sp>
      <p:sp>
        <p:nvSpPr>
          <p:cNvPr id="215048" name="Rectangle 8"/>
          <p:cNvSpPr>
            <a:spLocks noChangeArrowheads="1"/>
          </p:cNvSpPr>
          <p:nvPr/>
        </p:nvSpPr>
        <p:spPr bwMode="auto">
          <a:xfrm>
            <a:off x="3048000" y="5029200"/>
            <a:ext cx="3033713" cy="427038"/>
          </a:xfrm>
          <a:prstGeom prst="rect">
            <a:avLst/>
          </a:prstGeom>
          <a:noFill/>
          <a:ln w="9525">
            <a:noFill/>
            <a:miter lim="800000"/>
            <a:headEnd/>
            <a:tailEnd/>
          </a:ln>
          <a:effectLst/>
        </p:spPr>
        <p:txBody>
          <a:bodyPr wrap="none">
            <a:spAutoFit/>
          </a:bodyPr>
          <a:lstStyle/>
          <a:p>
            <a:pPr>
              <a:spcBef>
                <a:spcPct val="0"/>
              </a:spcBef>
              <a:buClrTx/>
              <a:buSzTx/>
              <a:buFontTx/>
              <a:buNone/>
            </a:pPr>
            <a:r>
              <a:rPr lang="en-US" altLang="zh-CN" sz="2200">
                <a:solidFill>
                  <a:srgbClr val="0000FF"/>
                </a:solidFill>
              </a:rPr>
              <a:t>Linux  </a:t>
            </a:r>
            <a:r>
              <a:rPr lang="zh-CN" altLang="en-US" sz="2200"/>
              <a:t>还是</a:t>
            </a:r>
            <a:r>
              <a:rPr lang="zh-CN" altLang="en-US" sz="2200">
                <a:solidFill>
                  <a:srgbClr val="0000FF"/>
                </a:solidFill>
              </a:rPr>
              <a:t>  </a:t>
            </a:r>
            <a:r>
              <a:rPr lang="en-US" altLang="zh-CN" sz="2200">
                <a:solidFill>
                  <a:srgbClr val="0000FF"/>
                </a:solidFill>
              </a:rPr>
              <a:t>Windows</a:t>
            </a:r>
          </a:p>
        </p:txBody>
      </p:sp>
      <p:pic>
        <p:nvPicPr>
          <p:cNvPr id="215049" name="Picture 9" descr="1"/>
          <p:cNvPicPr>
            <a:picLocks noChangeAspect="1" noChangeArrowheads="1"/>
          </p:cNvPicPr>
          <p:nvPr/>
        </p:nvPicPr>
        <p:blipFill>
          <a:blip r:embed="rId3" cstate="print"/>
          <a:srcRect l="990" t="20360" r="990" b="5832"/>
          <a:stretch>
            <a:fillRect/>
          </a:stretch>
        </p:blipFill>
        <p:spPr bwMode="auto">
          <a:xfrm>
            <a:off x="838200" y="2057400"/>
            <a:ext cx="7543800" cy="441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strips(downRight)">
                                      <p:cBhvr>
                                        <p:cTn id="7" dur="500"/>
                                        <p:tgtEl>
                                          <p:spTgt spid="215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strips(downRight)">
                                      <p:cBhvr>
                                        <p:cTn id="12" dur="500"/>
                                        <p:tgtEl>
                                          <p:spTgt spid="215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5043">
                                            <p:txEl>
                                              <p:pRg st="2" end="2"/>
                                            </p:txEl>
                                          </p:spTgt>
                                        </p:tgtEl>
                                        <p:attrNameLst>
                                          <p:attrName>style.visibility</p:attrName>
                                        </p:attrNameLst>
                                      </p:cBhvr>
                                      <p:to>
                                        <p:strVal val="visible"/>
                                      </p:to>
                                    </p:set>
                                    <p:animEffect transition="in" filter="strips(downRight)">
                                      <p:cBhvr>
                                        <p:cTn id="17" dur="500"/>
                                        <p:tgtEl>
                                          <p:spTgt spid="215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5043">
                                            <p:txEl>
                                              <p:pRg st="3" end="3"/>
                                            </p:txEl>
                                          </p:spTgt>
                                        </p:tgtEl>
                                        <p:attrNameLst>
                                          <p:attrName>style.visibility</p:attrName>
                                        </p:attrNameLst>
                                      </p:cBhvr>
                                      <p:to>
                                        <p:strVal val="visible"/>
                                      </p:to>
                                    </p:set>
                                    <p:animEffect transition="in" filter="strips(downRight)">
                                      <p:cBhvr>
                                        <p:cTn id="22" dur="500"/>
                                        <p:tgtEl>
                                          <p:spTgt spid="2150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5043">
                                            <p:txEl>
                                              <p:pRg st="4" end="4"/>
                                            </p:txEl>
                                          </p:spTgt>
                                        </p:tgtEl>
                                        <p:attrNameLst>
                                          <p:attrName>style.visibility</p:attrName>
                                        </p:attrNameLst>
                                      </p:cBhvr>
                                      <p:to>
                                        <p:strVal val="visible"/>
                                      </p:to>
                                    </p:set>
                                    <p:animEffect transition="in" filter="strips(downRight)">
                                      <p:cBhvr>
                                        <p:cTn id="27" dur="500"/>
                                        <p:tgtEl>
                                          <p:spTgt spid="215043">
                                            <p:txEl>
                                              <p:pRg st="4" end="4"/>
                                            </p:txEl>
                                          </p:spTgt>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215044"/>
                                        </p:tgtEl>
                                        <p:attrNameLst>
                                          <p:attrName>style.visibility</p:attrName>
                                        </p:attrNameLst>
                                      </p:cBhvr>
                                      <p:to>
                                        <p:strVal val="visible"/>
                                      </p:to>
                                    </p:set>
                                    <p:anim calcmode="lin" valueType="num">
                                      <p:cBhvr additive="base">
                                        <p:cTn id="30" dur="500" fill="hold"/>
                                        <p:tgtEl>
                                          <p:spTgt spid="215044"/>
                                        </p:tgtEl>
                                        <p:attrNameLst>
                                          <p:attrName>ppt_x</p:attrName>
                                        </p:attrNameLst>
                                      </p:cBhvr>
                                      <p:tavLst>
                                        <p:tav tm="0">
                                          <p:val>
                                            <p:strVal val="#ppt_x"/>
                                          </p:val>
                                        </p:tav>
                                        <p:tav tm="100000">
                                          <p:val>
                                            <p:strVal val="#ppt_x"/>
                                          </p:val>
                                        </p:tav>
                                      </p:tavLst>
                                    </p:anim>
                                    <p:anim calcmode="lin" valueType="num">
                                      <p:cBhvr additive="base">
                                        <p:cTn id="31" dur="500" fill="hold"/>
                                        <p:tgtEl>
                                          <p:spTgt spid="21504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215043">
                                            <p:txEl>
                                              <p:pRg st="5" end="5"/>
                                            </p:txEl>
                                          </p:spTgt>
                                        </p:tgtEl>
                                        <p:attrNameLst>
                                          <p:attrName>style.visibility</p:attrName>
                                        </p:attrNameLst>
                                      </p:cBhvr>
                                      <p:to>
                                        <p:strVal val="visible"/>
                                      </p:to>
                                    </p:set>
                                    <p:animEffect transition="in" filter="strips(downRight)">
                                      <p:cBhvr>
                                        <p:cTn id="36" dur="500"/>
                                        <p:tgtEl>
                                          <p:spTgt spid="215043">
                                            <p:txEl>
                                              <p:pRg st="5" end="5"/>
                                            </p:txEl>
                                          </p:spTgt>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215045"/>
                                        </p:tgtEl>
                                        <p:attrNameLst>
                                          <p:attrName>style.visibility</p:attrName>
                                        </p:attrNameLst>
                                      </p:cBhvr>
                                      <p:to>
                                        <p:strVal val="visible"/>
                                      </p:to>
                                    </p:set>
                                    <p:anim calcmode="lin" valueType="num">
                                      <p:cBhvr additive="base">
                                        <p:cTn id="39" dur="500" fill="hold"/>
                                        <p:tgtEl>
                                          <p:spTgt spid="215045"/>
                                        </p:tgtEl>
                                        <p:attrNameLst>
                                          <p:attrName>ppt_x</p:attrName>
                                        </p:attrNameLst>
                                      </p:cBhvr>
                                      <p:tavLst>
                                        <p:tav tm="0">
                                          <p:val>
                                            <p:strVal val="#ppt_x"/>
                                          </p:val>
                                        </p:tav>
                                        <p:tav tm="100000">
                                          <p:val>
                                            <p:strVal val="#ppt_x"/>
                                          </p:val>
                                        </p:tav>
                                      </p:tavLst>
                                    </p:anim>
                                    <p:anim calcmode="lin" valueType="num">
                                      <p:cBhvr additive="base">
                                        <p:cTn id="40" dur="500" fill="hold"/>
                                        <p:tgtEl>
                                          <p:spTgt spid="21504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5049"/>
                                        </p:tgtEl>
                                        <p:attrNameLst>
                                          <p:attrName>style.visibility</p:attrName>
                                        </p:attrNameLst>
                                      </p:cBhvr>
                                      <p:to>
                                        <p:strVal val="visible"/>
                                      </p:to>
                                    </p:set>
                                    <p:anim calcmode="lin" valueType="num">
                                      <p:cBhvr additive="base">
                                        <p:cTn id="45" dur="500" fill="hold"/>
                                        <p:tgtEl>
                                          <p:spTgt spid="215049"/>
                                        </p:tgtEl>
                                        <p:attrNameLst>
                                          <p:attrName>ppt_x</p:attrName>
                                        </p:attrNameLst>
                                      </p:cBhvr>
                                      <p:tavLst>
                                        <p:tav tm="0">
                                          <p:val>
                                            <p:strVal val="#ppt_x"/>
                                          </p:val>
                                        </p:tav>
                                        <p:tav tm="100000">
                                          <p:val>
                                            <p:strVal val="#ppt_x"/>
                                          </p:val>
                                        </p:tav>
                                      </p:tavLst>
                                    </p:anim>
                                    <p:anim calcmode="lin" valueType="num">
                                      <p:cBhvr additive="base">
                                        <p:cTn id="46" dur="500" fill="hold"/>
                                        <p:tgtEl>
                                          <p:spTgt spid="21504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nodeType="clickEffect">
                                  <p:stCondLst>
                                    <p:cond delay="0"/>
                                  </p:stCondLst>
                                  <p:childTnLst>
                                    <p:anim calcmode="lin" valueType="num">
                                      <p:cBhvr additive="base">
                                        <p:cTn id="50" dur="500"/>
                                        <p:tgtEl>
                                          <p:spTgt spid="215049"/>
                                        </p:tgtEl>
                                        <p:attrNameLst>
                                          <p:attrName>ppt_x</p:attrName>
                                        </p:attrNameLst>
                                      </p:cBhvr>
                                      <p:tavLst>
                                        <p:tav tm="0">
                                          <p:val>
                                            <p:strVal val="ppt_x"/>
                                          </p:val>
                                        </p:tav>
                                        <p:tav tm="100000">
                                          <p:val>
                                            <p:strVal val="ppt_x"/>
                                          </p:val>
                                        </p:tav>
                                      </p:tavLst>
                                    </p:anim>
                                    <p:anim calcmode="lin" valueType="num">
                                      <p:cBhvr additive="base">
                                        <p:cTn id="51" dur="500"/>
                                        <p:tgtEl>
                                          <p:spTgt spid="215049"/>
                                        </p:tgtEl>
                                        <p:attrNameLst>
                                          <p:attrName>ppt_y</p:attrName>
                                        </p:attrNameLst>
                                      </p:cBhvr>
                                      <p:tavLst>
                                        <p:tav tm="0">
                                          <p:val>
                                            <p:strVal val="ppt_y"/>
                                          </p:val>
                                        </p:tav>
                                        <p:tav tm="100000">
                                          <p:val>
                                            <p:strVal val="1+ppt_h/2"/>
                                          </p:val>
                                        </p:tav>
                                      </p:tavLst>
                                    </p:anim>
                                    <p:set>
                                      <p:cBhvr>
                                        <p:cTn id="52" dur="1" fill="hold">
                                          <p:stCondLst>
                                            <p:cond delay="499"/>
                                          </p:stCondLst>
                                        </p:cTn>
                                        <p:tgtEl>
                                          <p:spTgt spid="21504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15043">
                                            <p:txEl>
                                              <p:pRg st="6" end="6"/>
                                            </p:txEl>
                                          </p:spTgt>
                                        </p:tgtEl>
                                        <p:attrNameLst>
                                          <p:attrName>style.visibility</p:attrName>
                                        </p:attrNameLst>
                                      </p:cBhvr>
                                      <p:to>
                                        <p:strVal val="visible"/>
                                      </p:to>
                                    </p:set>
                                    <p:animEffect transition="in" filter="strips(downRight)">
                                      <p:cBhvr>
                                        <p:cTn id="57" dur="500"/>
                                        <p:tgtEl>
                                          <p:spTgt spid="215043">
                                            <p:txEl>
                                              <p:pRg st="6" end="6"/>
                                            </p:txEl>
                                          </p:spTgt>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215046"/>
                                        </p:tgtEl>
                                        <p:attrNameLst>
                                          <p:attrName>style.visibility</p:attrName>
                                        </p:attrNameLst>
                                      </p:cBhvr>
                                      <p:to>
                                        <p:strVal val="visible"/>
                                      </p:to>
                                    </p:set>
                                    <p:anim calcmode="lin" valueType="num">
                                      <p:cBhvr additive="base">
                                        <p:cTn id="60" dur="500" fill="hold"/>
                                        <p:tgtEl>
                                          <p:spTgt spid="215046"/>
                                        </p:tgtEl>
                                        <p:attrNameLst>
                                          <p:attrName>ppt_x</p:attrName>
                                        </p:attrNameLst>
                                      </p:cBhvr>
                                      <p:tavLst>
                                        <p:tav tm="0">
                                          <p:val>
                                            <p:strVal val="#ppt_x"/>
                                          </p:val>
                                        </p:tav>
                                        <p:tav tm="100000">
                                          <p:val>
                                            <p:strVal val="#ppt_x"/>
                                          </p:val>
                                        </p:tav>
                                      </p:tavLst>
                                    </p:anim>
                                    <p:anim calcmode="lin" valueType="num">
                                      <p:cBhvr additive="base">
                                        <p:cTn id="61" dur="500" fill="hold"/>
                                        <p:tgtEl>
                                          <p:spTgt spid="21504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5048"/>
                                        </p:tgtEl>
                                        <p:attrNameLst>
                                          <p:attrName>style.visibility</p:attrName>
                                        </p:attrNameLst>
                                      </p:cBhvr>
                                      <p:to>
                                        <p:strVal val="visible"/>
                                      </p:to>
                                    </p:set>
                                    <p:anim calcmode="lin" valueType="num">
                                      <p:cBhvr additive="base">
                                        <p:cTn id="64" dur="500" fill="hold"/>
                                        <p:tgtEl>
                                          <p:spTgt spid="215048"/>
                                        </p:tgtEl>
                                        <p:attrNameLst>
                                          <p:attrName>ppt_x</p:attrName>
                                        </p:attrNameLst>
                                      </p:cBhvr>
                                      <p:tavLst>
                                        <p:tav tm="0">
                                          <p:val>
                                            <p:strVal val="#ppt_x"/>
                                          </p:val>
                                        </p:tav>
                                        <p:tav tm="100000">
                                          <p:val>
                                            <p:strVal val="#ppt_x"/>
                                          </p:val>
                                        </p:tav>
                                      </p:tavLst>
                                    </p:anim>
                                    <p:anim calcmode="lin" valueType="num">
                                      <p:cBhvr additive="base">
                                        <p:cTn id="65" dur="500" fill="hold"/>
                                        <p:tgtEl>
                                          <p:spTgt spid="21504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0" presetClass="entr" presetSubtype="0" fill="hold" grpId="0" nodeType="clickEffect">
                                  <p:stCondLst>
                                    <p:cond delay="0"/>
                                  </p:stCondLst>
                                  <p:childTnLst>
                                    <p:set>
                                      <p:cBhvr>
                                        <p:cTn id="69" dur="1" fill="hold">
                                          <p:stCondLst>
                                            <p:cond delay="0"/>
                                          </p:stCondLst>
                                        </p:cTn>
                                        <p:tgtEl>
                                          <p:spTgt spid="215047"/>
                                        </p:tgtEl>
                                        <p:attrNameLst>
                                          <p:attrName>style.visibility</p:attrName>
                                        </p:attrNameLst>
                                      </p:cBhvr>
                                      <p:to>
                                        <p:strVal val="visible"/>
                                      </p:to>
                                    </p:set>
                                    <p:animEffect transition="in" filter="wedge">
                                      <p:cBhvr>
                                        <p:cTn id="70" dur="1000"/>
                                        <p:tgtEl>
                                          <p:spTgt spid="21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P spid="215045" grpId="0"/>
      <p:bldP spid="215046" grpId="0"/>
      <p:bldP spid="215047" grpId="0" animBg="1"/>
      <p:bldP spid="2150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F181884-9D01-4B2B-BA5B-E1562DD5FB60}"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D4E3C5E6-AA32-4416-903C-DA8E61611848}" type="slidenum">
              <a:rPr lang="en-US" altLang="zh-CN"/>
              <a:pPr/>
              <a:t>96</a:t>
            </a:fld>
            <a:endParaRPr lang="en-US" altLang="zh-CN"/>
          </a:p>
        </p:txBody>
      </p:sp>
      <p:sp>
        <p:nvSpPr>
          <p:cNvPr id="274434" name="Rectangle 2"/>
          <p:cNvSpPr>
            <a:spLocks noGrp="1" noChangeArrowheads="1"/>
          </p:cNvSpPr>
          <p:nvPr>
            <p:ph type="title"/>
          </p:nvPr>
        </p:nvSpPr>
        <p:spPr/>
        <p:txBody>
          <a:bodyPr/>
          <a:lstStyle/>
          <a:p>
            <a:r>
              <a:rPr lang="en-US" altLang="zh-CN"/>
              <a:t>1.6.1 </a:t>
            </a:r>
            <a:r>
              <a:rPr lang="zh-CN" altLang="en-US"/>
              <a:t>瀑布模型</a:t>
            </a:r>
          </a:p>
        </p:txBody>
      </p:sp>
      <p:sp>
        <p:nvSpPr>
          <p:cNvPr id="274435" name="Rectangle 3"/>
          <p:cNvSpPr>
            <a:spLocks noGrp="1" noChangeArrowheads="1"/>
          </p:cNvSpPr>
          <p:nvPr>
            <p:ph type="body" idx="1"/>
          </p:nvPr>
        </p:nvSpPr>
        <p:spPr/>
        <p:txBody>
          <a:bodyPr/>
          <a:lstStyle/>
          <a:p>
            <a:r>
              <a:rPr lang="en-US" altLang="zh-CN">
                <a:solidFill>
                  <a:srgbClr val="0000FF"/>
                </a:solidFill>
              </a:rPr>
              <a:t>【</a:t>
            </a:r>
            <a:r>
              <a:rPr lang="zh-CN" altLang="en-US">
                <a:solidFill>
                  <a:srgbClr val="0000FF"/>
                </a:solidFill>
              </a:rPr>
              <a:t>缺点</a:t>
            </a:r>
            <a:r>
              <a:rPr lang="en-US" altLang="zh-CN">
                <a:solidFill>
                  <a:srgbClr val="0000FF"/>
                </a:solidFill>
              </a:rPr>
              <a:t>】</a:t>
            </a:r>
          </a:p>
          <a:p>
            <a:pPr lvl="1"/>
            <a:r>
              <a:rPr lang="en-US" altLang="zh-CN"/>
              <a:t>⑴</a:t>
            </a:r>
            <a:r>
              <a:rPr lang="zh-CN" altLang="en-US"/>
              <a:t>瀑布模型要求一</a:t>
            </a:r>
            <a:r>
              <a:rPr lang="zh-CN" altLang="en-US">
                <a:solidFill>
                  <a:srgbClr val="0000FF"/>
                </a:solidFill>
              </a:rPr>
              <a:t>开始清楚地给出所有需求，以后也不能发生任何的变化</a:t>
            </a:r>
            <a:r>
              <a:rPr lang="zh-CN" altLang="en-US"/>
              <a:t>。</a:t>
            </a:r>
          </a:p>
          <a:p>
            <a:pPr lvl="2"/>
            <a:r>
              <a:rPr lang="zh-CN" altLang="en-US">
                <a:solidFill>
                  <a:srgbClr val="CC0000"/>
                </a:solidFill>
              </a:rPr>
              <a:t>不可能实现！！！</a:t>
            </a:r>
          </a:p>
          <a:p>
            <a:pPr lvl="2"/>
            <a:r>
              <a:rPr lang="zh-CN" altLang="en-US"/>
              <a:t>开始阶段自然存在一些不确定性（用户、开发者）</a:t>
            </a:r>
          </a:p>
          <a:p>
            <a:pPr lvl="1"/>
            <a:r>
              <a:rPr lang="zh-CN" altLang="en-US"/>
              <a:t>⑵由于开发模型是线性的，</a:t>
            </a:r>
            <a:r>
              <a:rPr lang="zh-CN" altLang="en-US">
                <a:solidFill>
                  <a:srgbClr val="0000FF"/>
                </a:solidFill>
              </a:rPr>
              <a:t>程序的运行版本一直要等到项目开发周期的晚期才能得到</a:t>
            </a:r>
            <a:r>
              <a:rPr lang="zh-CN" altLang="en-US"/>
              <a:t>。</a:t>
            </a:r>
            <a:r>
              <a:rPr lang="zh-CN" altLang="zh-CN"/>
              <a:t> </a:t>
            </a:r>
            <a:endParaRPr lang="zh-CN" altLang="en-US"/>
          </a:p>
          <a:p>
            <a:pPr lvl="2"/>
            <a:r>
              <a:rPr lang="zh-CN" altLang="en-US"/>
              <a:t>客户就必须有耐心；</a:t>
            </a:r>
          </a:p>
          <a:p>
            <a:pPr lvl="2"/>
            <a:r>
              <a:rPr lang="zh-CN" altLang="en-US"/>
              <a:t>如果大的错误直到运行程序时才被发现，后果可能是灾难性的。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74435">
                                            <p:txEl>
                                              <p:pRg st="4" end="4"/>
                                            </p:txEl>
                                          </p:spTgt>
                                        </p:tgtEl>
                                        <p:attrNameLst>
                                          <p:attrName>style.visibility</p:attrName>
                                        </p:attrNameLst>
                                      </p:cBhvr>
                                      <p:to>
                                        <p:strVal val="visible"/>
                                      </p:to>
                                    </p:set>
                                    <p:animEffect transition="in" filter="strips(downRight)">
                                      <p:cBhvr>
                                        <p:cTn id="7" dur="500"/>
                                        <p:tgtEl>
                                          <p:spTgt spid="27443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74435">
                                            <p:txEl>
                                              <p:pRg st="5" end="5"/>
                                            </p:txEl>
                                          </p:spTgt>
                                        </p:tgtEl>
                                        <p:attrNameLst>
                                          <p:attrName>style.visibility</p:attrName>
                                        </p:attrNameLst>
                                      </p:cBhvr>
                                      <p:to>
                                        <p:strVal val="visible"/>
                                      </p:to>
                                    </p:set>
                                    <p:animEffect transition="in" filter="strips(downRight)">
                                      <p:cBhvr>
                                        <p:cTn id="12" dur="500"/>
                                        <p:tgtEl>
                                          <p:spTgt spid="27443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74435">
                                            <p:txEl>
                                              <p:pRg st="6" end="6"/>
                                            </p:txEl>
                                          </p:spTgt>
                                        </p:tgtEl>
                                        <p:attrNameLst>
                                          <p:attrName>style.visibility</p:attrName>
                                        </p:attrNameLst>
                                      </p:cBhvr>
                                      <p:to>
                                        <p:strVal val="visible"/>
                                      </p:to>
                                    </p:set>
                                    <p:animEffect transition="in" filter="strips(downRight)">
                                      <p:cBhvr>
                                        <p:cTn id="17" dur="500"/>
                                        <p:tgtEl>
                                          <p:spTgt spid="274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pPr/>
              <a:t>97</a:t>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p>
        </p:txBody>
      </p:sp>
      <p:sp>
        <p:nvSpPr>
          <p:cNvPr id="217091" name="Rectangle 3"/>
          <p:cNvSpPr>
            <a:spLocks noGrp="1" noChangeArrowheads="1"/>
          </p:cNvSpPr>
          <p:nvPr>
            <p:ph type="body" idx="1"/>
          </p:nvPr>
        </p:nvSpPr>
        <p:spPr/>
        <p:txBody>
          <a:bodyPr/>
          <a:lstStyle/>
          <a:p>
            <a:r>
              <a:rPr lang="zh-CN" altLang="en-US" dirty="0"/>
              <a:t>原型模型可以分为</a:t>
            </a:r>
            <a:r>
              <a:rPr lang="zh-CN" altLang="en-US" dirty="0">
                <a:solidFill>
                  <a:srgbClr val="CC0000"/>
                </a:solidFill>
              </a:rPr>
              <a:t>四个步骤</a:t>
            </a:r>
            <a:r>
              <a:rPr lang="zh-CN" altLang="en-US" dirty="0"/>
              <a:t>：</a:t>
            </a:r>
          </a:p>
          <a:p>
            <a:pPr lvl="1"/>
            <a:r>
              <a:rPr lang="zh-CN" altLang="en-US" dirty="0">
                <a:solidFill>
                  <a:srgbClr val="CC0000"/>
                </a:solidFill>
                <a:latin typeface="黑体" pitchFamily="2" charset="-122"/>
              </a:rPr>
              <a:t>⑴</a:t>
            </a:r>
            <a:r>
              <a:rPr lang="zh-CN" altLang="en-US" dirty="0">
                <a:solidFill>
                  <a:srgbClr val="CC0000"/>
                </a:solidFill>
              </a:rPr>
              <a:t>收集用户需求</a:t>
            </a:r>
          </a:p>
          <a:p>
            <a:pPr lvl="2"/>
            <a:r>
              <a:rPr lang="zh-CN" altLang="en-US" dirty="0"/>
              <a:t>标识出已知的需求、需要进一步澄清的区域。</a:t>
            </a:r>
            <a:endParaRPr lang="zh-CN" altLang="en-US" dirty="0">
              <a:latin typeface="黑体" pitchFamily="2" charset="-122"/>
            </a:endParaRPr>
          </a:p>
          <a:p>
            <a:pPr lvl="1"/>
            <a:r>
              <a:rPr lang="zh-CN" altLang="en-US" dirty="0">
                <a:solidFill>
                  <a:srgbClr val="CC0000"/>
                </a:solidFill>
                <a:latin typeface="黑体" pitchFamily="2" charset="-122"/>
              </a:rPr>
              <a:t>⑵建立原型</a:t>
            </a:r>
          </a:p>
          <a:p>
            <a:pPr lvl="2"/>
            <a:r>
              <a:rPr lang="zh-CN" altLang="en-US" dirty="0"/>
              <a:t>能够反映用户</a:t>
            </a:r>
            <a:r>
              <a:rPr lang="zh-CN" altLang="en-US" dirty="0">
                <a:solidFill>
                  <a:srgbClr val="0000FF"/>
                </a:solidFill>
              </a:rPr>
              <a:t>主要需求</a:t>
            </a:r>
            <a:r>
              <a:rPr lang="zh-CN" altLang="en-US" dirty="0"/>
              <a:t>；</a:t>
            </a:r>
          </a:p>
          <a:p>
            <a:pPr lvl="2"/>
            <a:r>
              <a:rPr lang="zh-CN" altLang="en-US" dirty="0">
                <a:solidFill>
                  <a:srgbClr val="0000FF"/>
                </a:solidFill>
              </a:rPr>
              <a:t>集中于用户可见的部分</a:t>
            </a:r>
            <a:r>
              <a:rPr lang="zh-CN" altLang="en-US" dirty="0"/>
              <a:t>，如，输入、输出方式；</a:t>
            </a:r>
            <a:endParaRPr lang="zh-CN" altLang="en-US" dirty="0">
              <a:latin typeface="黑体" pitchFamily="2" charset="-122"/>
            </a:endParaRPr>
          </a:p>
          <a:p>
            <a:pPr lvl="1"/>
            <a:r>
              <a:rPr lang="zh-CN" altLang="en-US" dirty="0">
                <a:latin typeface="黑体" pitchFamily="2" charset="-122"/>
              </a:rPr>
              <a:t>⑶</a:t>
            </a:r>
            <a:r>
              <a:rPr lang="zh-CN" altLang="en-US" dirty="0">
                <a:solidFill>
                  <a:srgbClr val="CC0000"/>
                </a:solidFill>
              </a:rPr>
              <a:t>用户评估原型</a:t>
            </a:r>
            <a:r>
              <a:rPr lang="zh-CN" altLang="en-US" dirty="0"/>
              <a:t>，并进一步精化软件的需求</a:t>
            </a:r>
            <a:endParaRPr lang="zh-CN" altLang="en-US" dirty="0">
              <a:latin typeface="黑体" pitchFamily="2" charset="-122"/>
            </a:endParaRPr>
          </a:p>
          <a:p>
            <a:pPr lvl="1"/>
            <a:r>
              <a:rPr lang="zh-CN" altLang="en-US" dirty="0">
                <a:latin typeface="黑体" pitchFamily="2" charset="-122"/>
              </a:rPr>
              <a:t>⑷</a:t>
            </a:r>
            <a:r>
              <a:rPr lang="zh-CN" altLang="en-US" dirty="0">
                <a:solidFill>
                  <a:srgbClr val="CC0000"/>
                </a:solidFill>
              </a:rPr>
              <a:t>逐步调整原型</a:t>
            </a:r>
            <a:r>
              <a:rPr lang="zh-CN" altLang="en-US" dirty="0"/>
              <a:t>使其满足客户的要求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strips(downRight)">
                                      <p:cBhvr>
                                        <p:cTn id="7" dur="500"/>
                                        <p:tgtEl>
                                          <p:spTgt spid="217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7091">
                                            <p:txEl>
                                              <p:pRg st="1" end="1"/>
                                            </p:txEl>
                                          </p:spTgt>
                                        </p:tgtEl>
                                        <p:attrNameLst>
                                          <p:attrName>style.visibility</p:attrName>
                                        </p:attrNameLst>
                                      </p:cBhvr>
                                      <p:to>
                                        <p:strVal val="visible"/>
                                      </p:to>
                                    </p:set>
                                    <p:animEffect transition="in" filter="strips(downRight)">
                                      <p:cBhvr>
                                        <p:cTn id="12" dur="500"/>
                                        <p:tgtEl>
                                          <p:spTgt spid="217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17091">
                                            <p:txEl>
                                              <p:pRg st="2" end="2"/>
                                            </p:txEl>
                                          </p:spTgt>
                                        </p:tgtEl>
                                        <p:attrNameLst>
                                          <p:attrName>style.visibility</p:attrName>
                                        </p:attrNameLst>
                                      </p:cBhvr>
                                      <p:to>
                                        <p:strVal val="visible"/>
                                      </p:to>
                                    </p:set>
                                    <p:animEffect transition="in" filter="strips(downRight)">
                                      <p:cBhvr>
                                        <p:cTn id="17" dur="500"/>
                                        <p:tgtEl>
                                          <p:spTgt spid="217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7091">
                                            <p:txEl>
                                              <p:pRg st="3" end="3"/>
                                            </p:txEl>
                                          </p:spTgt>
                                        </p:tgtEl>
                                        <p:attrNameLst>
                                          <p:attrName>style.visibility</p:attrName>
                                        </p:attrNameLst>
                                      </p:cBhvr>
                                      <p:to>
                                        <p:strVal val="visible"/>
                                      </p:to>
                                    </p:set>
                                    <p:animEffect transition="in" filter="strips(downRight)">
                                      <p:cBhvr>
                                        <p:cTn id="22" dur="500"/>
                                        <p:tgtEl>
                                          <p:spTgt spid="2170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17091">
                                            <p:txEl>
                                              <p:pRg st="4" end="4"/>
                                            </p:txEl>
                                          </p:spTgt>
                                        </p:tgtEl>
                                        <p:attrNameLst>
                                          <p:attrName>style.visibility</p:attrName>
                                        </p:attrNameLst>
                                      </p:cBhvr>
                                      <p:to>
                                        <p:strVal val="visible"/>
                                      </p:to>
                                    </p:set>
                                    <p:animEffect transition="in" filter="strips(downRight)">
                                      <p:cBhvr>
                                        <p:cTn id="27" dur="500"/>
                                        <p:tgtEl>
                                          <p:spTgt spid="2170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17091">
                                            <p:txEl>
                                              <p:pRg st="5" end="5"/>
                                            </p:txEl>
                                          </p:spTgt>
                                        </p:tgtEl>
                                        <p:attrNameLst>
                                          <p:attrName>style.visibility</p:attrName>
                                        </p:attrNameLst>
                                      </p:cBhvr>
                                      <p:to>
                                        <p:strVal val="visible"/>
                                      </p:to>
                                    </p:set>
                                    <p:animEffect transition="in" filter="strips(downRight)">
                                      <p:cBhvr>
                                        <p:cTn id="32" dur="500"/>
                                        <p:tgtEl>
                                          <p:spTgt spid="217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7091">
                                            <p:txEl>
                                              <p:pRg st="6" end="6"/>
                                            </p:txEl>
                                          </p:spTgt>
                                        </p:tgtEl>
                                        <p:attrNameLst>
                                          <p:attrName>style.visibility</p:attrName>
                                        </p:attrNameLst>
                                      </p:cBhvr>
                                      <p:to>
                                        <p:strVal val="visible"/>
                                      </p:to>
                                    </p:set>
                                    <p:animEffect transition="in" filter="strips(downRight)">
                                      <p:cBhvr>
                                        <p:cTn id="37" dur="500"/>
                                        <p:tgtEl>
                                          <p:spTgt spid="2170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17091">
                                            <p:txEl>
                                              <p:pRg st="7" end="7"/>
                                            </p:txEl>
                                          </p:spTgt>
                                        </p:tgtEl>
                                        <p:attrNameLst>
                                          <p:attrName>style.visibility</p:attrName>
                                        </p:attrNameLst>
                                      </p:cBhvr>
                                      <p:to>
                                        <p:strVal val="visible"/>
                                      </p:to>
                                    </p:set>
                                    <p:animEffect transition="in" filter="strips(downRight)">
                                      <p:cBhvr>
                                        <p:cTn id="42" dur="500"/>
                                        <p:tgtEl>
                                          <p:spTgt spid="21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half" idx="10"/>
          </p:nvPr>
        </p:nvSpPr>
        <p:spPr/>
        <p:txBody>
          <a:bodyPr/>
          <a:lstStyle/>
          <a:p>
            <a:fld id="{E31F2939-B1EA-444D-B33D-66089F6B67F3}" type="datetime1">
              <a:rPr lang="zh-CN" altLang="en-US"/>
              <a:pPr/>
              <a:t>2019/11/7</a:t>
            </a:fld>
            <a:endParaRPr lang="en-US" altLang="zh-CN"/>
          </a:p>
        </p:txBody>
      </p:sp>
      <p:sp>
        <p:nvSpPr>
          <p:cNvPr id="17" name="灯片编号占位符 4"/>
          <p:cNvSpPr>
            <a:spLocks noGrp="1"/>
          </p:cNvSpPr>
          <p:nvPr>
            <p:ph type="sldNum" sz="quarter" idx="11"/>
          </p:nvPr>
        </p:nvSpPr>
        <p:spPr/>
        <p:txBody>
          <a:bodyPr/>
          <a:lstStyle/>
          <a:p>
            <a:fld id="{8B5E2C48-BA85-48D6-9C2A-199A70CB18A5}" type="slidenum">
              <a:rPr lang="en-US" altLang="zh-CN"/>
              <a:pPr/>
              <a:t>98</a:t>
            </a:fld>
            <a:endParaRPr lang="en-US" altLang="zh-CN"/>
          </a:p>
        </p:txBody>
      </p:sp>
      <p:sp>
        <p:nvSpPr>
          <p:cNvPr id="219138" name="Rectangle 2"/>
          <p:cNvSpPr>
            <a:spLocks noGrp="1" noChangeArrowheads="1"/>
          </p:cNvSpPr>
          <p:nvPr>
            <p:ph type="title"/>
          </p:nvPr>
        </p:nvSpPr>
        <p:spPr/>
        <p:txBody>
          <a:bodyPr/>
          <a:lstStyle/>
          <a:p>
            <a:r>
              <a:rPr lang="en-US" altLang="zh-CN"/>
              <a:t>1.6.2 </a:t>
            </a:r>
            <a:r>
              <a:rPr lang="zh-CN" altLang="en-US"/>
              <a:t>原型模型</a:t>
            </a:r>
          </a:p>
        </p:txBody>
      </p:sp>
      <p:sp>
        <p:nvSpPr>
          <p:cNvPr id="219139" name="Rectangle 3"/>
          <p:cNvSpPr>
            <a:spLocks noGrp="1" noChangeArrowheads="1"/>
          </p:cNvSpPr>
          <p:nvPr>
            <p:ph type="body" idx="1"/>
          </p:nvPr>
        </p:nvSpPr>
        <p:spPr/>
        <p:txBody>
          <a:bodyPr/>
          <a:lstStyle/>
          <a:p>
            <a:r>
              <a:rPr lang="zh-CN" altLang="en-US"/>
              <a:t>原型模型可以分为</a:t>
            </a:r>
            <a:r>
              <a:rPr lang="zh-CN" altLang="en-US">
                <a:solidFill>
                  <a:srgbClr val="CC0000"/>
                </a:solidFill>
              </a:rPr>
              <a:t>四个步骤</a:t>
            </a:r>
            <a:r>
              <a:rPr lang="zh-CN" altLang="en-US"/>
              <a:t>：</a:t>
            </a:r>
          </a:p>
          <a:p>
            <a:pPr lvl="1"/>
            <a:r>
              <a:rPr lang="zh-CN" altLang="en-US">
                <a:solidFill>
                  <a:srgbClr val="CC0000"/>
                </a:solidFill>
                <a:latin typeface="黑体" pitchFamily="2" charset="-122"/>
              </a:rPr>
              <a:t>⑴</a:t>
            </a:r>
            <a:r>
              <a:rPr lang="zh-CN" altLang="en-US">
                <a:solidFill>
                  <a:srgbClr val="CC0000"/>
                </a:solidFill>
              </a:rPr>
              <a:t>收集用户需求</a:t>
            </a:r>
            <a:endParaRPr lang="zh-CN" altLang="en-US">
              <a:latin typeface="黑体" pitchFamily="2" charset="-122"/>
            </a:endParaRPr>
          </a:p>
          <a:p>
            <a:pPr lvl="1"/>
            <a:r>
              <a:rPr lang="zh-CN" altLang="en-US">
                <a:solidFill>
                  <a:srgbClr val="CC0000"/>
                </a:solidFill>
                <a:latin typeface="黑体" pitchFamily="2" charset="-122"/>
              </a:rPr>
              <a:t>⑵建立原型</a:t>
            </a:r>
            <a:endParaRPr lang="zh-CN" altLang="en-US">
              <a:latin typeface="黑体" pitchFamily="2" charset="-122"/>
            </a:endParaRPr>
          </a:p>
          <a:p>
            <a:pPr lvl="1"/>
            <a:r>
              <a:rPr lang="zh-CN" altLang="en-US">
                <a:latin typeface="黑体" pitchFamily="2" charset="-122"/>
              </a:rPr>
              <a:t>⑶</a:t>
            </a:r>
            <a:r>
              <a:rPr lang="zh-CN" altLang="en-US">
                <a:solidFill>
                  <a:srgbClr val="CC0000"/>
                </a:solidFill>
              </a:rPr>
              <a:t>用户评估原型</a:t>
            </a:r>
            <a:r>
              <a:rPr lang="zh-CN" altLang="en-US"/>
              <a:t>，并进一步精化软件的需求</a:t>
            </a:r>
            <a:endParaRPr lang="zh-CN" altLang="en-US">
              <a:latin typeface="黑体" pitchFamily="2" charset="-122"/>
            </a:endParaRPr>
          </a:p>
          <a:p>
            <a:pPr lvl="1"/>
            <a:r>
              <a:rPr lang="zh-CN" altLang="en-US">
                <a:latin typeface="黑体" pitchFamily="2" charset="-122"/>
              </a:rPr>
              <a:t>⑷</a:t>
            </a:r>
            <a:r>
              <a:rPr lang="zh-CN" altLang="en-US">
                <a:solidFill>
                  <a:srgbClr val="CC0000"/>
                </a:solidFill>
              </a:rPr>
              <a:t>逐步调整原型</a:t>
            </a:r>
            <a:r>
              <a:rPr lang="zh-CN" altLang="en-US"/>
              <a:t>使其满足客户的要求</a:t>
            </a:r>
          </a:p>
        </p:txBody>
      </p:sp>
      <p:sp>
        <p:nvSpPr>
          <p:cNvPr id="219140" name="AutoShape 4"/>
          <p:cNvSpPr>
            <a:spLocks noChangeArrowheads="1"/>
          </p:cNvSpPr>
          <p:nvPr/>
        </p:nvSpPr>
        <p:spPr bwMode="auto">
          <a:xfrm>
            <a:off x="1981200" y="36576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需求分析</a:t>
            </a:r>
          </a:p>
        </p:txBody>
      </p:sp>
      <p:sp>
        <p:nvSpPr>
          <p:cNvPr id="219141" name="AutoShape 5"/>
          <p:cNvSpPr>
            <a:spLocks noChangeArrowheads="1"/>
          </p:cNvSpPr>
          <p:nvPr/>
        </p:nvSpPr>
        <p:spPr bwMode="auto">
          <a:xfrm>
            <a:off x="3048000" y="42672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原型开发</a:t>
            </a:r>
          </a:p>
        </p:txBody>
      </p:sp>
      <p:sp>
        <p:nvSpPr>
          <p:cNvPr id="219142" name="AutoShape 6"/>
          <p:cNvSpPr>
            <a:spLocks noChangeArrowheads="1"/>
          </p:cNvSpPr>
          <p:nvPr/>
        </p:nvSpPr>
        <p:spPr bwMode="auto">
          <a:xfrm>
            <a:off x="4124325" y="48768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原型评价</a:t>
            </a:r>
          </a:p>
        </p:txBody>
      </p:sp>
      <p:sp>
        <p:nvSpPr>
          <p:cNvPr id="219143" name="AutoShape 7"/>
          <p:cNvSpPr>
            <a:spLocks noChangeArrowheads="1"/>
          </p:cNvSpPr>
          <p:nvPr/>
        </p:nvSpPr>
        <p:spPr bwMode="auto">
          <a:xfrm>
            <a:off x="5181600" y="54864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最终系统设计</a:t>
            </a:r>
          </a:p>
        </p:txBody>
      </p:sp>
      <p:sp>
        <p:nvSpPr>
          <p:cNvPr id="219144" name="AutoShape 8"/>
          <p:cNvSpPr>
            <a:spLocks noChangeArrowheads="1"/>
          </p:cNvSpPr>
          <p:nvPr/>
        </p:nvSpPr>
        <p:spPr bwMode="auto">
          <a:xfrm>
            <a:off x="6248400" y="6096000"/>
            <a:ext cx="1905000" cy="457200"/>
          </a:xfrm>
          <a:prstGeom prst="roundRect">
            <a:avLst>
              <a:gd name="adj" fmla="val 16667"/>
            </a:avLst>
          </a:prstGeom>
          <a:solidFill>
            <a:srgbClr val="FFFF99"/>
          </a:solidFill>
          <a:ln w="9525" algn="ctr">
            <a:solidFill>
              <a:schemeClr val="tx1"/>
            </a:solidFill>
            <a:round/>
            <a:headEnd/>
            <a:tailEnd/>
          </a:ln>
          <a:effectLst/>
        </p:spPr>
        <p:txBody>
          <a:bodyPr wrap="none" anchor="ctr"/>
          <a:lstStyle/>
          <a:p>
            <a:pPr algn="ctr">
              <a:spcBef>
                <a:spcPct val="0"/>
              </a:spcBef>
              <a:buClrTx/>
              <a:buSzTx/>
              <a:buFontTx/>
              <a:buNone/>
            </a:pPr>
            <a:r>
              <a:rPr lang="zh-CN" altLang="en-US" sz="2200">
                <a:solidFill>
                  <a:srgbClr val="CC0000"/>
                </a:solidFill>
              </a:rPr>
              <a:t>最终系统实现</a:t>
            </a:r>
          </a:p>
        </p:txBody>
      </p:sp>
      <p:cxnSp>
        <p:nvCxnSpPr>
          <p:cNvPr id="219145" name="AutoShape 9"/>
          <p:cNvCxnSpPr>
            <a:cxnSpLocks noChangeShapeType="1"/>
            <a:stCxn id="219140" idx="3"/>
            <a:endCxn id="219141" idx="0"/>
          </p:cNvCxnSpPr>
          <p:nvPr/>
        </p:nvCxnSpPr>
        <p:spPr bwMode="auto">
          <a:xfrm>
            <a:off x="3886200" y="3886200"/>
            <a:ext cx="114300" cy="381000"/>
          </a:xfrm>
          <a:prstGeom prst="bentConnector2">
            <a:avLst/>
          </a:prstGeom>
          <a:noFill/>
          <a:ln w="76200">
            <a:solidFill>
              <a:schemeClr val="accent2"/>
            </a:solidFill>
            <a:miter lim="800000"/>
            <a:headEnd/>
            <a:tailEnd type="triangle" w="med" len="med"/>
          </a:ln>
          <a:effectLst/>
        </p:spPr>
      </p:cxnSp>
      <p:cxnSp>
        <p:nvCxnSpPr>
          <p:cNvPr id="219146" name="AutoShape 10"/>
          <p:cNvCxnSpPr>
            <a:cxnSpLocks noChangeShapeType="1"/>
            <a:stCxn id="219141" idx="3"/>
            <a:endCxn id="219142" idx="0"/>
          </p:cNvCxnSpPr>
          <p:nvPr/>
        </p:nvCxnSpPr>
        <p:spPr bwMode="auto">
          <a:xfrm>
            <a:off x="4953000" y="4495800"/>
            <a:ext cx="123825" cy="381000"/>
          </a:xfrm>
          <a:prstGeom prst="bentConnector2">
            <a:avLst/>
          </a:prstGeom>
          <a:noFill/>
          <a:ln w="76200">
            <a:solidFill>
              <a:schemeClr val="accent2"/>
            </a:solidFill>
            <a:miter lim="800000"/>
            <a:headEnd/>
            <a:tailEnd type="triangle" w="med" len="med"/>
          </a:ln>
          <a:effectLst/>
        </p:spPr>
      </p:cxnSp>
      <p:cxnSp>
        <p:nvCxnSpPr>
          <p:cNvPr id="219147" name="AutoShape 11"/>
          <p:cNvCxnSpPr>
            <a:cxnSpLocks noChangeShapeType="1"/>
            <a:stCxn id="219142" idx="3"/>
            <a:endCxn id="219143" idx="0"/>
          </p:cNvCxnSpPr>
          <p:nvPr/>
        </p:nvCxnSpPr>
        <p:spPr bwMode="auto">
          <a:xfrm>
            <a:off x="6029325" y="5105400"/>
            <a:ext cx="104775" cy="381000"/>
          </a:xfrm>
          <a:prstGeom prst="bentConnector2">
            <a:avLst/>
          </a:prstGeom>
          <a:noFill/>
          <a:ln w="76200">
            <a:solidFill>
              <a:schemeClr val="accent2"/>
            </a:solidFill>
            <a:miter lim="800000"/>
            <a:headEnd/>
            <a:tailEnd type="triangle" w="med" len="med"/>
          </a:ln>
          <a:effectLst/>
        </p:spPr>
      </p:cxnSp>
      <p:cxnSp>
        <p:nvCxnSpPr>
          <p:cNvPr id="219148" name="AutoShape 12"/>
          <p:cNvCxnSpPr>
            <a:cxnSpLocks noChangeShapeType="1"/>
            <a:stCxn id="219143" idx="3"/>
            <a:endCxn id="219144" idx="0"/>
          </p:cNvCxnSpPr>
          <p:nvPr/>
        </p:nvCxnSpPr>
        <p:spPr bwMode="auto">
          <a:xfrm>
            <a:off x="7086600" y="5715000"/>
            <a:ext cx="114300" cy="381000"/>
          </a:xfrm>
          <a:prstGeom prst="bentConnector2">
            <a:avLst/>
          </a:prstGeom>
          <a:noFill/>
          <a:ln w="76200">
            <a:solidFill>
              <a:schemeClr val="accent2"/>
            </a:solidFill>
            <a:miter lim="800000"/>
            <a:headEnd/>
            <a:tailEnd type="triangle" w="med" len="med"/>
          </a:ln>
          <a:effectLst/>
        </p:spPr>
      </p:cxnSp>
      <p:cxnSp>
        <p:nvCxnSpPr>
          <p:cNvPr id="219149" name="AutoShape 13"/>
          <p:cNvCxnSpPr>
            <a:cxnSpLocks noChangeShapeType="1"/>
            <a:stCxn id="219142" idx="1"/>
            <a:endCxn id="219141" idx="1"/>
          </p:cNvCxnSpPr>
          <p:nvPr/>
        </p:nvCxnSpPr>
        <p:spPr bwMode="auto">
          <a:xfrm rot="10800000">
            <a:off x="3048000" y="4495800"/>
            <a:ext cx="1076325" cy="609600"/>
          </a:xfrm>
          <a:prstGeom prst="curvedConnector3">
            <a:avLst>
              <a:gd name="adj1" fmla="val 147046"/>
            </a:avLst>
          </a:prstGeom>
          <a:noFill/>
          <a:ln w="76200" cap="rnd">
            <a:solidFill>
              <a:schemeClr val="accent2"/>
            </a:solidFill>
            <a:prstDash val="sysDot"/>
            <a:round/>
            <a:headEnd/>
            <a:tailEnd type="triangle" w="med" len="med"/>
          </a:ln>
          <a:effectLst/>
        </p:spPr>
      </p:cxnSp>
      <p:cxnSp>
        <p:nvCxnSpPr>
          <p:cNvPr id="219150" name="AutoShape 14"/>
          <p:cNvCxnSpPr>
            <a:cxnSpLocks noChangeShapeType="1"/>
            <a:stCxn id="219142" idx="1"/>
            <a:endCxn id="219140" idx="1"/>
          </p:cNvCxnSpPr>
          <p:nvPr/>
        </p:nvCxnSpPr>
        <p:spPr bwMode="auto">
          <a:xfrm rot="10800000">
            <a:off x="1981200" y="3886200"/>
            <a:ext cx="2143125" cy="1219200"/>
          </a:xfrm>
          <a:prstGeom prst="curvedConnector3">
            <a:avLst>
              <a:gd name="adj1" fmla="val 120444"/>
            </a:avLst>
          </a:prstGeom>
          <a:noFill/>
          <a:ln w="76200" cap="rnd">
            <a:solidFill>
              <a:schemeClr val="accent2"/>
            </a:solidFill>
            <a:prstDash val="sysDot"/>
            <a:round/>
            <a:headEnd/>
            <a:tailEnd type="triangle" w="med" len="med"/>
          </a:ln>
          <a:effectLst/>
        </p:spPr>
      </p:cxnSp>
      <p:sp>
        <p:nvSpPr>
          <p:cNvPr id="219151" name="Rectangle 15"/>
          <p:cNvSpPr>
            <a:spLocks noChangeArrowheads="1"/>
          </p:cNvSpPr>
          <p:nvPr/>
        </p:nvSpPr>
        <p:spPr bwMode="auto">
          <a:xfrm>
            <a:off x="2133600" y="5103813"/>
            <a:ext cx="1409700" cy="457200"/>
          </a:xfrm>
          <a:prstGeom prst="rect">
            <a:avLst/>
          </a:prstGeom>
          <a:noFill/>
          <a:ln w="9525">
            <a:noFill/>
            <a:miter lim="800000"/>
            <a:headEnd/>
            <a:tailEnd/>
          </a:ln>
          <a:effectLst/>
        </p:spPr>
        <p:txBody>
          <a:bodyPr wrap="none">
            <a:spAutoFit/>
          </a:bodyPr>
          <a:lstStyle/>
          <a:p>
            <a:pPr>
              <a:spcBef>
                <a:spcPct val="30000"/>
              </a:spcBef>
              <a:buClrTx/>
              <a:buSzTx/>
              <a:buFontTx/>
              <a:buNone/>
            </a:pPr>
            <a:r>
              <a:rPr lang="zh-CN" altLang="en-US" sz="2400">
                <a:solidFill>
                  <a:srgbClr val="CC0000"/>
                </a:solidFill>
              </a:rPr>
              <a:t>用户反馈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40"/>
                                        </p:tgtEl>
                                        <p:attrNameLst>
                                          <p:attrName>style.visibility</p:attrName>
                                        </p:attrNameLst>
                                      </p:cBhvr>
                                      <p:to>
                                        <p:strVal val="visible"/>
                                      </p:to>
                                    </p:set>
                                    <p:animEffect transition="in" filter="strips(downRight)">
                                      <p:cBhvr>
                                        <p:cTn id="7" dur="500"/>
                                        <p:tgtEl>
                                          <p:spTgt spid="21914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19145"/>
                                        </p:tgtEl>
                                        <p:attrNameLst>
                                          <p:attrName>style.visibility</p:attrName>
                                        </p:attrNameLst>
                                      </p:cBhvr>
                                      <p:to>
                                        <p:strVal val="visible"/>
                                      </p:to>
                                    </p:set>
                                    <p:animEffect transition="in" filter="strips(downRight)">
                                      <p:cBhvr>
                                        <p:cTn id="12" dur="500"/>
                                        <p:tgtEl>
                                          <p:spTgt spid="21914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9141"/>
                                        </p:tgtEl>
                                        <p:attrNameLst>
                                          <p:attrName>style.visibility</p:attrName>
                                        </p:attrNameLst>
                                      </p:cBhvr>
                                      <p:to>
                                        <p:strVal val="visible"/>
                                      </p:to>
                                    </p:set>
                                    <p:animEffect transition="in" filter="strips(downRight)">
                                      <p:cBhvr>
                                        <p:cTn id="17" dur="500"/>
                                        <p:tgtEl>
                                          <p:spTgt spid="21914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9146"/>
                                        </p:tgtEl>
                                        <p:attrNameLst>
                                          <p:attrName>style.visibility</p:attrName>
                                        </p:attrNameLst>
                                      </p:cBhvr>
                                      <p:to>
                                        <p:strVal val="visible"/>
                                      </p:to>
                                    </p:set>
                                    <p:animEffect transition="in" filter="strips(downRight)">
                                      <p:cBhvr>
                                        <p:cTn id="22" dur="500"/>
                                        <p:tgtEl>
                                          <p:spTgt spid="21914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19142"/>
                                        </p:tgtEl>
                                        <p:attrNameLst>
                                          <p:attrName>style.visibility</p:attrName>
                                        </p:attrNameLst>
                                      </p:cBhvr>
                                      <p:to>
                                        <p:strVal val="visible"/>
                                      </p:to>
                                    </p:set>
                                    <p:animEffect transition="in" filter="strips(downRight)">
                                      <p:cBhvr>
                                        <p:cTn id="27" dur="500"/>
                                        <p:tgtEl>
                                          <p:spTgt spid="21914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9" fill="hold" grpId="0" nodeType="clickEffect">
                                  <p:stCondLst>
                                    <p:cond delay="0"/>
                                  </p:stCondLst>
                                  <p:childTnLst>
                                    <p:set>
                                      <p:cBhvr>
                                        <p:cTn id="31" dur="1" fill="hold">
                                          <p:stCondLst>
                                            <p:cond delay="0"/>
                                          </p:stCondLst>
                                        </p:cTn>
                                        <p:tgtEl>
                                          <p:spTgt spid="219151"/>
                                        </p:tgtEl>
                                        <p:attrNameLst>
                                          <p:attrName>style.visibility</p:attrName>
                                        </p:attrNameLst>
                                      </p:cBhvr>
                                      <p:to>
                                        <p:strVal val="visible"/>
                                      </p:to>
                                    </p:set>
                                    <p:animEffect transition="in" filter="strips(upLeft)">
                                      <p:cBhvr>
                                        <p:cTn id="32" dur="500"/>
                                        <p:tgtEl>
                                          <p:spTgt spid="21915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nodeType="clickEffect">
                                  <p:stCondLst>
                                    <p:cond delay="0"/>
                                  </p:stCondLst>
                                  <p:childTnLst>
                                    <p:set>
                                      <p:cBhvr>
                                        <p:cTn id="36" dur="1" fill="hold">
                                          <p:stCondLst>
                                            <p:cond delay="0"/>
                                          </p:stCondLst>
                                        </p:cTn>
                                        <p:tgtEl>
                                          <p:spTgt spid="219149"/>
                                        </p:tgtEl>
                                        <p:attrNameLst>
                                          <p:attrName>style.visibility</p:attrName>
                                        </p:attrNameLst>
                                      </p:cBhvr>
                                      <p:to>
                                        <p:strVal val="visible"/>
                                      </p:to>
                                    </p:set>
                                    <p:animEffect transition="in" filter="strips(upLeft)">
                                      <p:cBhvr>
                                        <p:cTn id="37" dur="500"/>
                                        <p:tgtEl>
                                          <p:spTgt spid="21914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9" fill="hold" nodeType="clickEffect">
                                  <p:stCondLst>
                                    <p:cond delay="0"/>
                                  </p:stCondLst>
                                  <p:childTnLst>
                                    <p:set>
                                      <p:cBhvr>
                                        <p:cTn id="41" dur="1" fill="hold">
                                          <p:stCondLst>
                                            <p:cond delay="0"/>
                                          </p:stCondLst>
                                        </p:cTn>
                                        <p:tgtEl>
                                          <p:spTgt spid="219150"/>
                                        </p:tgtEl>
                                        <p:attrNameLst>
                                          <p:attrName>style.visibility</p:attrName>
                                        </p:attrNameLst>
                                      </p:cBhvr>
                                      <p:to>
                                        <p:strVal val="visible"/>
                                      </p:to>
                                    </p:set>
                                    <p:animEffect transition="in" filter="strips(upLeft)">
                                      <p:cBhvr>
                                        <p:cTn id="42" dur="500"/>
                                        <p:tgtEl>
                                          <p:spTgt spid="21915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19147"/>
                                        </p:tgtEl>
                                        <p:attrNameLst>
                                          <p:attrName>style.visibility</p:attrName>
                                        </p:attrNameLst>
                                      </p:cBhvr>
                                      <p:to>
                                        <p:strVal val="visible"/>
                                      </p:to>
                                    </p:set>
                                    <p:animEffect transition="in" filter="strips(downRight)">
                                      <p:cBhvr>
                                        <p:cTn id="47" dur="500"/>
                                        <p:tgtEl>
                                          <p:spTgt spid="21914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19143"/>
                                        </p:tgtEl>
                                        <p:attrNameLst>
                                          <p:attrName>style.visibility</p:attrName>
                                        </p:attrNameLst>
                                      </p:cBhvr>
                                      <p:to>
                                        <p:strVal val="visible"/>
                                      </p:to>
                                    </p:set>
                                    <p:animEffect transition="in" filter="strips(downRight)">
                                      <p:cBhvr>
                                        <p:cTn id="52" dur="500"/>
                                        <p:tgtEl>
                                          <p:spTgt spid="21914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19148"/>
                                        </p:tgtEl>
                                        <p:attrNameLst>
                                          <p:attrName>style.visibility</p:attrName>
                                        </p:attrNameLst>
                                      </p:cBhvr>
                                      <p:to>
                                        <p:strVal val="visible"/>
                                      </p:to>
                                    </p:set>
                                    <p:animEffect transition="in" filter="strips(downRight)">
                                      <p:cBhvr>
                                        <p:cTn id="57" dur="500"/>
                                        <p:tgtEl>
                                          <p:spTgt spid="219148"/>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19144"/>
                                        </p:tgtEl>
                                        <p:attrNameLst>
                                          <p:attrName>style.visibility</p:attrName>
                                        </p:attrNameLst>
                                      </p:cBhvr>
                                      <p:to>
                                        <p:strVal val="visible"/>
                                      </p:to>
                                    </p:set>
                                    <p:animEffect transition="in" filter="strips(downRight)">
                                      <p:cBhvr>
                                        <p:cTn id="62" dur="500"/>
                                        <p:tgtEl>
                                          <p:spTgt spid="219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nimBg="1"/>
      <p:bldP spid="219141" grpId="0" animBg="1"/>
      <p:bldP spid="219142" grpId="0" animBg="1"/>
      <p:bldP spid="219143" grpId="0" animBg="1"/>
      <p:bldP spid="219144" grpId="0" animBg="1"/>
      <p:bldP spid="21915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CB8436-5837-4A4F-8466-7377A1A6D549}" type="datetime1">
              <a:rPr lang="zh-CN" altLang="en-US"/>
              <a:pPr/>
              <a:t>2019/11/7</a:t>
            </a:fld>
            <a:endParaRPr lang="en-US" altLang="zh-CN"/>
          </a:p>
        </p:txBody>
      </p:sp>
      <p:sp>
        <p:nvSpPr>
          <p:cNvPr id="5" name="灯片编号占位符 4"/>
          <p:cNvSpPr>
            <a:spLocks noGrp="1"/>
          </p:cNvSpPr>
          <p:nvPr>
            <p:ph type="sldNum" sz="quarter" idx="11"/>
          </p:nvPr>
        </p:nvSpPr>
        <p:spPr/>
        <p:txBody>
          <a:bodyPr/>
          <a:lstStyle/>
          <a:p>
            <a:fld id="{8A201158-2A71-4AF4-BB7C-9B56FD85BB65}" type="slidenum">
              <a:rPr lang="en-US" altLang="zh-CN"/>
              <a:pPr/>
              <a:t>99</a:t>
            </a:fld>
            <a:endParaRPr lang="en-US" altLang="zh-CN"/>
          </a:p>
        </p:txBody>
      </p:sp>
      <p:sp>
        <p:nvSpPr>
          <p:cNvPr id="217090" name="Rectangle 2"/>
          <p:cNvSpPr>
            <a:spLocks noGrp="1" noChangeArrowheads="1"/>
          </p:cNvSpPr>
          <p:nvPr>
            <p:ph type="title"/>
          </p:nvPr>
        </p:nvSpPr>
        <p:spPr/>
        <p:txBody>
          <a:bodyPr/>
          <a:lstStyle/>
          <a:p>
            <a:r>
              <a:rPr lang="en-US" altLang="zh-CN"/>
              <a:t>1.6.2 </a:t>
            </a:r>
            <a:r>
              <a:rPr lang="zh-CN" altLang="en-US"/>
              <a:t>原型模型</a:t>
            </a:r>
          </a:p>
        </p:txBody>
      </p:sp>
      <p:sp>
        <p:nvSpPr>
          <p:cNvPr id="8" name="矩形 7"/>
          <p:cNvSpPr/>
          <p:nvPr/>
        </p:nvSpPr>
        <p:spPr>
          <a:xfrm>
            <a:off x="495300" y="1066800"/>
            <a:ext cx="8153400" cy="4758226"/>
          </a:xfrm>
          <a:prstGeom prst="rect">
            <a:avLst/>
          </a:prstGeom>
        </p:spPr>
        <p:txBody>
          <a:bodyPr wrap="square">
            <a:spAutoFit/>
          </a:bodyPr>
          <a:lstStyle/>
          <a:p>
            <a:r>
              <a:rPr lang="en-US" altLang="zh-CN" sz="2800" dirty="0" err="1" smtClean="0">
                <a:solidFill>
                  <a:srgbClr val="C00000"/>
                </a:solidFill>
                <a:latin typeface="+mn-lt"/>
                <a:ea typeface="+mn-ea"/>
              </a:rPr>
              <a:t>Balsamiq</a:t>
            </a:r>
            <a:r>
              <a:rPr lang="en-US" altLang="zh-CN" sz="2800" dirty="0" smtClean="0">
                <a:solidFill>
                  <a:srgbClr val="C00000"/>
                </a:solidFill>
                <a:latin typeface="+mn-lt"/>
                <a:ea typeface="+mn-ea"/>
              </a:rPr>
              <a:t> Mockups</a:t>
            </a:r>
            <a:r>
              <a:rPr lang="zh-CN" altLang="en-US" sz="2800" dirty="0" smtClean="0">
                <a:solidFill>
                  <a:srgbClr val="C00000"/>
                </a:solidFill>
                <a:latin typeface="+mn-lt"/>
                <a:ea typeface="+mn-ea"/>
              </a:rPr>
              <a:t>是</a:t>
            </a:r>
            <a:r>
              <a:rPr lang="zh-CN" altLang="en-US" sz="2800" dirty="0" smtClean="0">
                <a:latin typeface="+mn-lt"/>
                <a:ea typeface="+mn-ea"/>
              </a:rPr>
              <a:t>一款共享软件，每个</a:t>
            </a:r>
            <a:r>
              <a:rPr lang="en-US" altLang="zh-CN" sz="2800" dirty="0" err="1" smtClean="0">
                <a:latin typeface="+mn-lt"/>
                <a:ea typeface="+mn-ea"/>
              </a:rPr>
              <a:t>lisence</a:t>
            </a:r>
            <a:r>
              <a:rPr lang="zh-CN" altLang="en-US" sz="2800" dirty="0" smtClean="0">
                <a:latin typeface="+mn-lt"/>
                <a:ea typeface="+mn-ea"/>
              </a:rPr>
              <a:t>授权是</a:t>
            </a:r>
            <a:r>
              <a:rPr lang="en-US" altLang="zh-CN" sz="2800" dirty="0" smtClean="0">
                <a:latin typeface="+mn-lt"/>
                <a:ea typeface="+mn-ea"/>
              </a:rPr>
              <a:t>79</a:t>
            </a:r>
            <a:r>
              <a:rPr lang="zh-CN" altLang="en-US" sz="2800" dirty="0" smtClean="0">
                <a:latin typeface="+mn-lt"/>
                <a:ea typeface="+mn-ea"/>
              </a:rPr>
              <a:t>美元。</a:t>
            </a:r>
            <a:endParaRPr lang="en-US" altLang="zh-CN" sz="2800" dirty="0" smtClean="0">
              <a:latin typeface="+mn-lt"/>
              <a:ea typeface="+mn-ea"/>
            </a:endParaRPr>
          </a:p>
          <a:p>
            <a:r>
              <a:rPr lang="zh-CN" altLang="en-US" sz="2800" dirty="0" smtClean="0">
                <a:latin typeface="+mn-lt"/>
                <a:ea typeface="+mn-ea"/>
              </a:rPr>
              <a:t>在软件产品原型图设计领域，特别是</a:t>
            </a:r>
            <a:r>
              <a:rPr lang="en-US" altLang="zh-CN" sz="2800" dirty="0" smtClean="0">
                <a:solidFill>
                  <a:srgbClr val="C00000"/>
                </a:solidFill>
                <a:latin typeface="+mn-lt"/>
                <a:ea typeface="+mn-ea"/>
              </a:rPr>
              <a:t>web</a:t>
            </a:r>
            <a:r>
              <a:rPr lang="zh-CN" altLang="en-US" sz="2800" dirty="0" smtClean="0">
                <a:solidFill>
                  <a:srgbClr val="C00000"/>
                </a:solidFill>
                <a:latin typeface="+mn-lt"/>
                <a:ea typeface="+mn-ea"/>
              </a:rPr>
              <a:t>原型图设计</a:t>
            </a:r>
            <a:r>
              <a:rPr lang="zh-CN" altLang="en-US" sz="2800" dirty="0" smtClean="0">
                <a:latin typeface="+mn-lt"/>
                <a:ea typeface="+mn-ea"/>
              </a:rPr>
              <a:t>领域，还没有哪款产品有如此丰富的表现形式。</a:t>
            </a:r>
            <a:endParaRPr lang="en-US" altLang="zh-CN" sz="2800" dirty="0" smtClean="0">
              <a:latin typeface="+mn-lt"/>
              <a:ea typeface="+mn-ea"/>
            </a:endParaRPr>
          </a:p>
          <a:p>
            <a:r>
              <a:rPr lang="zh-CN" altLang="en-US" sz="2800" dirty="0" smtClean="0">
                <a:latin typeface="+mn-lt"/>
                <a:ea typeface="+mn-ea"/>
              </a:rPr>
              <a:t>使用</a:t>
            </a:r>
            <a:r>
              <a:rPr lang="en-US" altLang="zh-CN" sz="2800" dirty="0" err="1" smtClean="0">
                <a:latin typeface="+mn-lt"/>
                <a:ea typeface="+mn-ea"/>
              </a:rPr>
              <a:t>Balsamiq</a:t>
            </a:r>
            <a:r>
              <a:rPr lang="en-US" altLang="zh-CN" sz="2800" dirty="0" smtClean="0">
                <a:latin typeface="+mn-lt"/>
                <a:ea typeface="+mn-ea"/>
              </a:rPr>
              <a:t> Mockups</a:t>
            </a:r>
            <a:r>
              <a:rPr lang="zh-CN" altLang="en-US" sz="2800" dirty="0" smtClean="0">
                <a:latin typeface="+mn-lt"/>
                <a:ea typeface="+mn-ea"/>
              </a:rPr>
              <a:t>画出的原型图都是</a:t>
            </a:r>
            <a:r>
              <a:rPr lang="zh-CN" altLang="en-US" sz="2800" dirty="0" smtClean="0">
                <a:solidFill>
                  <a:srgbClr val="C00000"/>
                </a:solidFill>
                <a:latin typeface="+mn-lt"/>
                <a:ea typeface="+mn-ea"/>
              </a:rPr>
              <a:t>手绘风格的图像</a:t>
            </a:r>
            <a:r>
              <a:rPr lang="zh-CN" altLang="en-US" sz="2800" dirty="0" smtClean="0">
                <a:latin typeface="+mn-lt"/>
                <a:ea typeface="+mn-ea"/>
              </a:rPr>
              <a:t>，看上去非常美观、清爽（当然，跟使用者的设计水平也有关系）。</a:t>
            </a:r>
            <a:endParaRPr lang="en-US" altLang="zh-CN" sz="2800" dirty="0" smtClean="0">
              <a:latin typeface="+mn-lt"/>
              <a:ea typeface="+mn-ea"/>
            </a:endParaRPr>
          </a:p>
          <a:p>
            <a:endParaRPr lang="en-US" altLang="zh-CN" sz="2800" dirty="0" smtClean="0">
              <a:latin typeface="+mn-lt"/>
              <a:ea typeface="+mn-ea"/>
              <a:hlinkClick r:id="rId3"/>
            </a:endParaRPr>
          </a:p>
          <a:p>
            <a:r>
              <a:rPr lang="en-US" altLang="zh-CN" dirty="0" smtClean="0">
                <a:hlinkClick r:id="rId3"/>
              </a:rPr>
              <a:t>http://www.balsamiq.com/products/mockups</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7|0.6|0.8|0.6|1.3|0.7|1.1|0.5|0.6|0.6|0.9"/>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2"/>
          </a:buClr>
          <a:buSzPct val="75000"/>
          <a:buFont typeface="Wingdings" pitchFamily="2" charset="2"/>
          <a:buChar char="p"/>
          <a:tabLst/>
          <a:defRPr kumimoji="0" lang="zh-CN" altLang="en-US" sz="2600" b="1"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2"/>
          </a:buClr>
          <a:buSzPct val="75000"/>
          <a:buFont typeface="Wingdings" pitchFamily="2" charset="2"/>
          <a:buChar char="p"/>
          <a:tabLst/>
          <a:defRPr kumimoji="0" lang="zh-CN" altLang="en-US" sz="2600" b="1"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5368</TotalTime>
  <Words>11521</Words>
  <Application>Microsoft Office PowerPoint</Application>
  <PresentationFormat>全屏显示(4:3)</PresentationFormat>
  <Paragraphs>1565</Paragraphs>
  <Slides>114</Slides>
  <Notes>67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114</vt:i4>
      </vt:variant>
    </vt:vector>
  </HeadingPairs>
  <TitlesOfParts>
    <vt:vector size="116" baseType="lpstr">
      <vt:lpstr>1_默认设计模板</vt:lpstr>
      <vt:lpstr>Visio</vt:lpstr>
      <vt:lpstr>软件工程</vt:lpstr>
      <vt:lpstr>信息化社会</vt:lpstr>
      <vt:lpstr>信息化社会</vt:lpstr>
      <vt:lpstr>信息化社会</vt:lpstr>
      <vt:lpstr>信息化社会</vt:lpstr>
      <vt:lpstr>信息化社会</vt:lpstr>
      <vt:lpstr>我国的信息产业</vt:lpstr>
      <vt:lpstr>从国内市场看软件（1）</vt:lpstr>
      <vt:lpstr>从国内市场看软件（1）</vt:lpstr>
      <vt:lpstr>从国内市场看软件（1）</vt:lpstr>
      <vt:lpstr>从国内市场看软件（1）</vt:lpstr>
      <vt:lpstr>从国内市场看软件（1）</vt:lpstr>
      <vt:lpstr>从国内市场看软件（1）</vt:lpstr>
      <vt:lpstr>从国内市场看软件（1）</vt:lpstr>
      <vt:lpstr>从国内市场看软件（2）</vt:lpstr>
      <vt:lpstr>从国内市场看软件（2）</vt:lpstr>
      <vt:lpstr>从国内市场看软件（2）</vt:lpstr>
      <vt:lpstr>从国内市场看软件（2）</vt:lpstr>
      <vt:lpstr>从国内市场看软件（2）</vt:lpstr>
      <vt:lpstr>从国内市场看软件（2）</vt:lpstr>
      <vt:lpstr>GOOGLE数据中心</vt:lpstr>
      <vt:lpstr>软件众包平台</vt:lpstr>
      <vt:lpstr>软件众包平台</vt:lpstr>
      <vt:lpstr>从国内市场看软件（3）</vt:lpstr>
      <vt:lpstr>从国内市场看软件（4）</vt:lpstr>
      <vt:lpstr>从国内市场看软件（4）</vt:lpstr>
      <vt:lpstr>信息化的你</vt:lpstr>
      <vt:lpstr>信息化的你</vt:lpstr>
      <vt:lpstr>信息化的你</vt:lpstr>
      <vt:lpstr>第一章 软件工程概述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开发工作统计</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1.1 计算机软件概述</vt:lpstr>
      <vt:lpstr>1.2 软件的发展</vt:lpstr>
      <vt:lpstr>1.2 软件的发展</vt:lpstr>
      <vt:lpstr>1.2 软件的发展</vt:lpstr>
      <vt:lpstr>1.2 软件的发展</vt:lpstr>
      <vt:lpstr>1.2 软件的发展</vt:lpstr>
      <vt:lpstr>1.2 软件的发展</vt:lpstr>
      <vt:lpstr>PowerPoint 演示文稿</vt:lpstr>
      <vt:lpstr>1.3 软件危机与软件问题</vt:lpstr>
      <vt:lpstr>1.3 软件危机与软件问题</vt:lpstr>
      <vt:lpstr>PowerPoint 演示文稿</vt:lpstr>
      <vt:lpstr>PowerPoint 演示文稿</vt:lpstr>
      <vt:lpstr>1.4 软件工程与开发准则</vt:lpstr>
      <vt:lpstr>1.4 软件工程与开发准则</vt:lpstr>
      <vt:lpstr>PowerPoint 演示文稿</vt:lpstr>
      <vt:lpstr>PowerPoint 演示文稿</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1.4 软件工程与开发准则</vt:lpstr>
      <vt:lpstr>PowerPoint 演示文稿</vt:lpstr>
      <vt:lpstr>1.4 软件工程与开发准则</vt:lpstr>
      <vt:lpstr>1.4 软件工程与开发准则</vt:lpstr>
      <vt:lpstr>1.4 软件工程与开发准则</vt:lpstr>
      <vt:lpstr>1.4 软件工程与开发准则</vt:lpstr>
      <vt:lpstr>1.5 软件生命周期</vt:lpstr>
      <vt:lpstr>1.5 软件生命周期</vt:lpstr>
      <vt:lpstr>1.5 软件生命周期</vt:lpstr>
      <vt:lpstr>1.5 软件生命周期</vt:lpstr>
      <vt:lpstr>1.5 软件生命周期</vt:lpstr>
      <vt:lpstr>1.6 软件开发模型</vt:lpstr>
      <vt:lpstr>推荐参考书</vt:lpstr>
      <vt:lpstr>1.6.1 瀑布模型</vt:lpstr>
      <vt:lpstr>1.6.1 瀑布模型</vt:lpstr>
      <vt:lpstr>1.6.1 瀑布模型</vt:lpstr>
      <vt:lpstr>“ 边做边改模型 ”</vt:lpstr>
      <vt:lpstr>“ 边做边改模型 ”</vt:lpstr>
      <vt:lpstr>1.6.1 瀑布模型</vt:lpstr>
      <vt:lpstr>1.6.1 瀑布模型</vt:lpstr>
      <vt:lpstr>1.6.1 瀑布模型</vt:lpstr>
      <vt:lpstr>1.6.1 瀑布模型</vt:lpstr>
      <vt:lpstr>1.6.1 瀑布模型</vt:lpstr>
      <vt:lpstr>1.6.2 原型模型</vt:lpstr>
      <vt:lpstr>1.6.2 原型模型</vt:lpstr>
      <vt:lpstr>1.6.2 原型模型</vt:lpstr>
      <vt:lpstr>1.6.2 原型模型</vt:lpstr>
      <vt:lpstr>1.6.2 原型模型</vt:lpstr>
      <vt:lpstr>1.6.2 原型模型</vt:lpstr>
      <vt:lpstr>1.6.2 原型模型</vt:lpstr>
      <vt:lpstr>1.6.2 原型模型</vt:lpstr>
      <vt:lpstr>1.6.3 增量模型</vt:lpstr>
      <vt:lpstr>1.6.3 增量模型</vt:lpstr>
      <vt:lpstr>1.6.3 增量模型</vt:lpstr>
      <vt:lpstr>1.6.4 螺旋模型</vt:lpstr>
      <vt:lpstr>1.6.4 螺旋模型</vt:lpstr>
      <vt:lpstr>1.6.4 螺旋模型</vt:lpstr>
      <vt:lpstr>1.6.4 螺旋模型</vt:lpstr>
      <vt:lpstr>1.6.4 螺旋模型</vt:lpstr>
      <vt:lpstr>1.6.1 瀑布模型</vt:lpstr>
      <vt:lpstr>第一章 软件工程概述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张博</dc:creator>
  <cp:lastModifiedBy>wangrc</cp:lastModifiedBy>
  <cp:revision>1336</cp:revision>
  <cp:lastPrinted>2017-11-20T04:09:25Z</cp:lastPrinted>
  <dcterms:created xsi:type="dcterms:W3CDTF">1601-01-01T00:00:00Z</dcterms:created>
  <dcterms:modified xsi:type="dcterms:W3CDTF">2019-11-07T01:52:20Z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